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72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5" r:id="rId15"/>
    <p:sldId id="276" r:id="rId16"/>
    <p:sldId id="277" r:id="rId17"/>
    <p:sldId id="278" r:id="rId18"/>
    <p:sldId id="279" r:id="rId19"/>
    <p:sldId id="274" r:id="rId2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pt-BR" altLang="en-US"/>
              <a:t>Clique para editar o estilo do título mestre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pt-BR" altLang="en-US"/>
              <a:t>Clique para editar o estilo do subtítulo mestre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EB2B9D6-8F37-4F45-A666-18A474024A94}" type="slidenum">
              <a:rPr lang="pt-BR" altLang="en-US"/>
              <a:pPr/>
              <a:t>‹nº›</a:t>
            </a:fld>
            <a:endParaRPr lang="pt-BR" altLang="en-US"/>
          </a:p>
        </p:txBody>
      </p:sp>
      <p:sp>
        <p:nvSpPr>
          <p:cNvPr id="34823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66999-11FD-48FB-ADB4-6AFE63BEEA74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92039F-BCF9-4CFF-8EE8-16681A7A4C0B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96922-EE18-4D36-AA82-13AA5BB28D5D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13113-E12E-4815-9CA3-634B01AFA8BD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C5075A-7C30-4C5F-93DC-A5D2288BB8E4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21F853-EF42-4F16-918D-EB11D2D9DF4D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F933C2-1113-40F0-80C9-4ED8BEF72FF7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4F8225-5195-4E96-A429-15961CEE21DA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5E8E1B-DBC8-4152-95B2-32CAC6C9FA80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18313B-7EAD-4112-97C5-BED5DCC0164A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 smtClean="0"/>
              <a:t>Clique para editar o estilo do título mestre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 smtClean="0"/>
              <a:t>Clique para editar os estilos do texto mestre</a:t>
            </a:r>
          </a:p>
          <a:p>
            <a:pPr lvl="1"/>
            <a:r>
              <a:rPr lang="pt-BR" altLang="en-US" smtClean="0"/>
              <a:t>Segundo nível</a:t>
            </a:r>
          </a:p>
          <a:p>
            <a:pPr lvl="2"/>
            <a:r>
              <a:rPr lang="pt-BR" altLang="en-US" smtClean="0"/>
              <a:t>Terceiro nível</a:t>
            </a:r>
          </a:p>
          <a:p>
            <a:pPr lvl="3"/>
            <a:r>
              <a:rPr lang="pt-BR" altLang="en-US" smtClean="0"/>
              <a:t>Quarto nível</a:t>
            </a:r>
          </a:p>
          <a:p>
            <a:pPr lvl="4"/>
            <a:r>
              <a:rPr lang="pt-BR" altLang="en-US" smtClean="0"/>
              <a:t>Quinto nível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endParaRPr lang="pt-BR" alt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endParaRPr lang="pt-BR" altLang="en-US"/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ED882CED-A540-4CA8-8D89-23757BD7F3D4}" type="slidenum">
              <a:rPr lang="pt-BR" altLang="en-US"/>
              <a:pPr/>
              <a:t>‹nº›</a:t>
            </a:fld>
            <a:endParaRPr lang="pt-BR" altLang="en-US"/>
          </a:p>
        </p:txBody>
      </p:sp>
      <p:sp>
        <p:nvSpPr>
          <p:cNvPr id="33799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pt-BR"/>
              <a:t>Criando gráficos: Barras, Setores, Linhas...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4744" y="5286388"/>
            <a:ext cx="4860925" cy="474662"/>
          </a:xfrm>
        </p:spPr>
        <p:txBody>
          <a:bodyPr/>
          <a:lstStyle/>
          <a:p>
            <a:r>
              <a:rPr lang="pt-BR" sz="2400" dirty="0"/>
              <a:t>por: André Aparecido da Silva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Gráfico de setores</a:t>
            </a:r>
          </a:p>
        </p:txBody>
      </p:sp>
      <p:pic>
        <p:nvPicPr>
          <p:cNvPr id="51205" name="Picture 5" descr="Art02fig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773238"/>
            <a:ext cx="7416800" cy="4102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Gráfico de setores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3600" dirty="0"/>
              <a:t>Como o gráfico é de setores, os dados percentuais serão distribuídos levando-se em conta a proporção da área a ser representada relacionada aos valores das porcentagens.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Área do gráfico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181100"/>
          </a:xfrm>
        </p:spPr>
        <p:txBody>
          <a:bodyPr/>
          <a:lstStyle/>
          <a:p>
            <a:r>
              <a:rPr lang="pt-BR" sz="3600" dirty="0"/>
              <a:t>A área representativa no gráfico será demarcada da seguinte maneira:</a:t>
            </a:r>
          </a:p>
          <a:p>
            <a:endParaRPr lang="pt-BR" dirty="0"/>
          </a:p>
        </p:txBody>
      </p:sp>
      <p:pic>
        <p:nvPicPr>
          <p:cNvPr id="36870" name="Picture 6" descr="Untitled-7(1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141663"/>
            <a:ext cx="8027988" cy="1876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Cada ponto percentual...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3600" dirty="0"/>
              <a:t>Concluímos que 1% corresponde a 3,6º, dessa forma podemos calcular os ângulos dos dados percentuais da seguinte maneira: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Exemplo: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/>
              <a:t>Uma escola realizou uma pesquisa com seus 400 alunos do ensino Médio sobre a preferência por modalidades esportivas. </a:t>
            </a:r>
          </a:p>
          <a:p>
            <a:pPr algn="just"/>
            <a:endParaRPr lang="pt-BR"/>
          </a:p>
          <a:p>
            <a:pPr algn="just"/>
            <a:r>
              <a:rPr lang="pt-BR"/>
              <a:t>Os dados foram distribuídos em uma tabela, veja: </a:t>
            </a:r>
            <a:br>
              <a:rPr lang="pt-BR"/>
            </a:br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Exemplo:</a:t>
            </a:r>
          </a:p>
        </p:txBody>
      </p:sp>
      <p:pic>
        <p:nvPicPr>
          <p:cNvPr id="38917" name="Picture 5" descr="Untitled-1(3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125538"/>
            <a:ext cx="7416800" cy="3794125"/>
          </a:xfrm>
          <a:prstGeom prst="rect">
            <a:avLst/>
          </a:prstGeom>
          <a:noFill/>
        </p:spPr>
      </p:pic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755650" y="4868863"/>
            <a:ext cx="71294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pt-BR" sz="4000" b="1" i="1"/>
              <a:t>FA: freqüência absoluta </a:t>
            </a:r>
            <a:br>
              <a:rPr lang="pt-BR" sz="4000" b="1" i="1"/>
            </a:br>
            <a:r>
              <a:rPr lang="pt-BR" sz="4000" b="1" i="1"/>
              <a:t>FR: freqüência relativa</a:t>
            </a:r>
            <a:r>
              <a:rPr lang="pt-BR" sz="4000" b="1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Construindo o gráfico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3600"/>
              <a:t>Para construir o gráfico esboçamos uma circunferência marcando o seu raio, e, com o auxílio do transferidor, traçamos um ângulo com vértice no centro da circunferência, relativo à primeira porcentagem.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3800"/>
              <a:t>Marcando área com auxilio do transferidor </a:t>
            </a:r>
          </a:p>
        </p:txBody>
      </p:sp>
      <p:pic>
        <p:nvPicPr>
          <p:cNvPr id="41989" name="Picture 5" descr="Untitled-4(24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1773238"/>
            <a:ext cx="4652963" cy="3643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Continuando...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836863"/>
          </a:xfrm>
        </p:spPr>
        <p:txBody>
          <a:bodyPr/>
          <a:lstStyle/>
          <a:p>
            <a:pPr algn="just"/>
            <a:r>
              <a:rPr lang="pt-BR" sz="3600" dirty="0"/>
              <a:t>Em seguida, ao marcar o próximo ângulo, devemos considerar o raio traçado, referente à porcentagem anterior, como um dos seus lados e o centro da circunferência como seu vértice.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Continuando...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3600" dirty="0"/>
              <a:t>Repita</a:t>
            </a:r>
            <a:r>
              <a:rPr lang="pt-BR" dirty="0"/>
              <a:t> o procedimento até que todos os ângulos sejam marcados. Vale lembrar que o centro da circunferência será o vértice de todos os ângulos.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3600" dirty="0"/>
              <a:t>Feita a marcação dos ângulos, basta pintar os setores, fazer a anotação das porcentagens e construir uma legenda. Observe o gráfico pronto: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Nosso gráfico ficará assim ...</a:t>
            </a:r>
          </a:p>
        </p:txBody>
      </p:sp>
      <p:pic>
        <p:nvPicPr>
          <p:cNvPr id="47109" name="Picture 5" descr="Untitled-6(14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412875"/>
            <a:ext cx="7056438" cy="412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Gráficos em barras 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3600" dirty="0"/>
              <a:t>Os gráficos de barras são muito usados para comparar quantidades.</a:t>
            </a:r>
            <a:br>
              <a:rPr lang="pt-BR" sz="3600" dirty="0"/>
            </a:br>
            <a:r>
              <a:rPr lang="pt-BR" sz="3600" dirty="0"/>
              <a:t>As barras podem aparecer deitadas ou de pé, quando também são chamadas de colunas.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t-BR" sz="3600" dirty="0"/>
              <a:t>Seja de pé ou deitada, quanto maior o comprimento de uma barra, maior o valor que representa. </a:t>
            </a:r>
            <a:endParaRPr lang="pt-BR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pt-BR"/>
              <a:t>Gráficos em barras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pt-BR"/>
              <a:t>Gráficos em barras  Verticais</a:t>
            </a: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412875"/>
            <a:ext cx="6913562" cy="3952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773238"/>
            <a:ext cx="5976937" cy="3887787"/>
          </a:xfrm>
          <a:prstGeom prst="rect">
            <a:avLst/>
          </a:prstGeom>
          <a:noFill/>
        </p:spPr>
      </p:pic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pt-BR"/>
              <a:t>Gráficos em barras  Horizontais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Gráficos em Linha ou segmentos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pt-BR" sz="3600"/>
              <a:t>Também conhecido como gráfico de linhas, esse tipo de gráfico é muito bom para mostrar quantidades que mudam com o tempo.	</a:t>
            </a:r>
            <a:br>
              <a:rPr lang="pt-BR" sz="3600"/>
            </a:br>
            <a:r>
              <a:rPr lang="pt-BR" sz="3600"/>
              <a:t/>
            </a:r>
            <a:br>
              <a:rPr lang="pt-BR" sz="3600"/>
            </a:br>
            <a:r>
              <a:rPr lang="pt-BR" sz="3600"/>
              <a:t>Olhando um gráfico como esse, podemos dizer se a quantidade está aumentando ou diminuindo e se essa variação é grande ou pequena.	</a:t>
            </a:r>
            <a:br>
              <a:rPr lang="pt-BR" sz="3600"/>
            </a:br>
            <a:endParaRPr lang="pt-BR" sz="3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Gráficos em Linha</a:t>
            </a: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1628775"/>
            <a:ext cx="6551613" cy="3810000"/>
          </a:xfrm>
          <a:prstGeom prst="rect">
            <a:avLst/>
          </a:prstGeom>
          <a:noFill/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187450" y="5661025"/>
            <a:ext cx="6337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4000" b="1"/>
              <a:t>Variáveis contínuas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rda">
  <a:themeElements>
    <a:clrScheme name="Borda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Borda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rda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rda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a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rda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130</TotalTime>
  <Words>342</Words>
  <Application>Microsoft Office PowerPoint</Application>
  <PresentationFormat>Apresentação na tela (4:3)</PresentationFormat>
  <Paragraphs>34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Garamond</vt:lpstr>
      <vt:lpstr>Times New Roman</vt:lpstr>
      <vt:lpstr>Wingdings</vt:lpstr>
      <vt:lpstr>Borda</vt:lpstr>
      <vt:lpstr>Criando gráficos: Barras, Setores, Linhas... </vt:lpstr>
      <vt:lpstr>Gráfico de setores</vt:lpstr>
      <vt:lpstr>Gráfico de setores</vt:lpstr>
      <vt:lpstr>Área do gráfico </vt:lpstr>
      <vt:lpstr>Cada ponto percentual...</vt:lpstr>
      <vt:lpstr>Exemplo:</vt:lpstr>
      <vt:lpstr>Exemplo:</vt:lpstr>
      <vt:lpstr>Construindo o gráfico</vt:lpstr>
      <vt:lpstr>Marcando área com auxilio do transferidor </vt:lpstr>
      <vt:lpstr>Continuando...</vt:lpstr>
      <vt:lpstr>Continuando...</vt:lpstr>
      <vt:lpstr>Slide 12</vt:lpstr>
      <vt:lpstr>Nosso gráfico ficará assim ...</vt:lpstr>
      <vt:lpstr>Gráficos em barras </vt:lpstr>
      <vt:lpstr>Gráficos em barras </vt:lpstr>
      <vt:lpstr>Gráficos em barras  Verticais</vt:lpstr>
      <vt:lpstr>Gráficos em barras  Horizontais</vt:lpstr>
      <vt:lpstr>Gráficos em Linha ou segmentos</vt:lpstr>
      <vt:lpstr>Gráficos em Linha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Criando gráfico de setores</dc:title>
  <dc:creator>Servidor Echus</dc:creator>
  <cp:lastModifiedBy>Oxnar</cp:lastModifiedBy>
  <cp:revision>7</cp:revision>
  <dcterms:created xsi:type="dcterms:W3CDTF">2010-05-07T04:04:15Z</dcterms:created>
  <dcterms:modified xsi:type="dcterms:W3CDTF">2014-08-05T19:53:32Z</dcterms:modified>
</cp:coreProperties>
</file>