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1"/>
  </p:notesMasterIdLst>
  <p:handoutMasterIdLst>
    <p:handoutMasterId r:id="rId82"/>
  </p:handoutMasterIdLst>
  <p:sldIdLst>
    <p:sldId id="262" r:id="rId2"/>
    <p:sldId id="263" r:id="rId3"/>
    <p:sldId id="295" r:id="rId4"/>
    <p:sldId id="301" r:id="rId5"/>
    <p:sldId id="296" r:id="rId6"/>
    <p:sldId id="298" r:id="rId7"/>
    <p:sldId id="299" r:id="rId8"/>
    <p:sldId id="300" r:id="rId9"/>
    <p:sldId id="302" r:id="rId10"/>
    <p:sldId id="356" r:id="rId11"/>
    <p:sldId id="357" r:id="rId12"/>
    <p:sldId id="339" r:id="rId13"/>
    <p:sldId id="304" r:id="rId14"/>
    <p:sldId id="303" r:id="rId15"/>
    <p:sldId id="305" r:id="rId16"/>
    <p:sldId id="297" r:id="rId17"/>
    <p:sldId id="306" r:id="rId18"/>
    <p:sldId id="340" r:id="rId19"/>
    <p:sldId id="341" r:id="rId20"/>
    <p:sldId id="307" r:id="rId21"/>
    <p:sldId id="308" r:id="rId22"/>
    <p:sldId id="326" r:id="rId23"/>
    <p:sldId id="333" r:id="rId24"/>
    <p:sldId id="327" r:id="rId25"/>
    <p:sldId id="334" r:id="rId26"/>
    <p:sldId id="335" r:id="rId27"/>
    <p:sldId id="336" r:id="rId28"/>
    <p:sldId id="337" r:id="rId29"/>
    <p:sldId id="328" r:id="rId30"/>
    <p:sldId id="338" r:id="rId31"/>
    <p:sldId id="329" r:id="rId32"/>
    <p:sldId id="342" r:id="rId33"/>
    <p:sldId id="343" r:id="rId34"/>
    <p:sldId id="330" r:id="rId35"/>
    <p:sldId id="344" r:id="rId36"/>
    <p:sldId id="331" r:id="rId37"/>
    <p:sldId id="345" r:id="rId38"/>
    <p:sldId id="332" r:id="rId39"/>
    <p:sldId id="352" r:id="rId40"/>
    <p:sldId id="353" r:id="rId41"/>
    <p:sldId id="346" r:id="rId42"/>
    <p:sldId id="354" r:id="rId43"/>
    <p:sldId id="355" r:id="rId44"/>
    <p:sldId id="347" r:id="rId45"/>
    <p:sldId id="349" r:id="rId46"/>
    <p:sldId id="350" r:id="rId47"/>
    <p:sldId id="358" r:id="rId48"/>
    <p:sldId id="351" r:id="rId49"/>
    <p:sldId id="359" r:id="rId50"/>
    <p:sldId id="360" r:id="rId51"/>
    <p:sldId id="363" r:id="rId52"/>
    <p:sldId id="361" r:id="rId53"/>
    <p:sldId id="364" r:id="rId54"/>
    <p:sldId id="362" r:id="rId55"/>
    <p:sldId id="365" r:id="rId56"/>
    <p:sldId id="366" r:id="rId57"/>
    <p:sldId id="370" r:id="rId58"/>
    <p:sldId id="309" r:id="rId59"/>
    <p:sldId id="325" r:id="rId60"/>
    <p:sldId id="315" r:id="rId61"/>
    <p:sldId id="371" r:id="rId62"/>
    <p:sldId id="316" r:id="rId63"/>
    <p:sldId id="372" r:id="rId64"/>
    <p:sldId id="373" r:id="rId65"/>
    <p:sldId id="374" r:id="rId66"/>
    <p:sldId id="317" r:id="rId67"/>
    <p:sldId id="375" r:id="rId68"/>
    <p:sldId id="318" r:id="rId69"/>
    <p:sldId id="319" r:id="rId70"/>
    <p:sldId id="320" r:id="rId71"/>
    <p:sldId id="321" r:id="rId72"/>
    <p:sldId id="322" r:id="rId73"/>
    <p:sldId id="323" r:id="rId74"/>
    <p:sldId id="324" r:id="rId75"/>
    <p:sldId id="310" r:id="rId76"/>
    <p:sldId id="311" r:id="rId77"/>
    <p:sldId id="313" r:id="rId78"/>
    <p:sldId id="312" r:id="rId79"/>
    <p:sldId id="314" r:id="rId80"/>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1pPr>
    <a:lvl2pPr marL="4572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2pPr>
    <a:lvl3pPr marL="9144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3pPr>
    <a:lvl4pPr marL="1371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4pPr>
    <a:lvl5pPr marL="18288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4" autoAdjust="0"/>
    <p:restoredTop sz="94660"/>
  </p:normalViewPr>
  <p:slideViewPr>
    <p:cSldViewPr>
      <p:cViewPr varScale="1">
        <p:scale>
          <a:sx n="70" d="100"/>
          <a:sy n="70" d="100"/>
        </p:scale>
        <p:origin x="1464" y="8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88" d="100"/>
          <a:sy n="88" d="100"/>
        </p:scale>
        <p:origin x="382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1D2A06D-6B13-40CC-AA99-9EA78E3D92B1}" type="datetimeFigureOut">
              <a:rPr lang="pt-BR"/>
              <a:pPr>
                <a:defRPr/>
              </a:pPr>
              <a:t>16/06/2016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A28AEE19-30FA-48FC-8022-7BA38BBE58E6}" type="slidenum">
              <a:rPr lang="pt-BR"/>
              <a:pPr>
                <a:defRPr/>
              </a:pPr>
              <a:t>‹nº›</a:t>
            </a:fld>
            <a:endParaRPr lang="pt-BR"/>
          </a:p>
        </p:txBody>
      </p:sp>
    </p:spTree>
    <p:extLst>
      <p:ext uri="{BB962C8B-B14F-4D97-AF65-F5344CB8AC3E}">
        <p14:creationId xmlns:p14="http://schemas.microsoft.com/office/powerpoint/2010/main" val="3668256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noChangeArrowheads="1"/>
          </p:cNvSpPr>
          <p:nvPr>
            <p:ph type="sldImg"/>
          </p:nvPr>
        </p:nvSpPr>
        <p:spPr bwMode="auto">
          <a:xfrm>
            <a:off x="0" y="6953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 name="Rectangle 2"/>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pt-BR" noProof="0" smtClean="0"/>
          </a:p>
        </p:txBody>
      </p:sp>
    </p:spTree>
    <p:extLst>
      <p:ext uri="{BB962C8B-B14F-4D97-AF65-F5344CB8AC3E}">
        <p14:creationId xmlns:p14="http://schemas.microsoft.com/office/powerpoint/2010/main" val="388557527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7171"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t-BR" altLang="pt-BR" smtClean="0">
              <a:latin typeface="Times New Roman" panose="02020603050405020304" pitchFamily="18" charset="0"/>
            </a:endParaRPr>
          </a:p>
        </p:txBody>
      </p:sp>
    </p:spTree>
    <p:extLst>
      <p:ext uri="{BB962C8B-B14F-4D97-AF65-F5344CB8AC3E}">
        <p14:creationId xmlns:p14="http://schemas.microsoft.com/office/powerpoint/2010/main" val="2274294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 </a:t>
            </a:r>
            <a:endParaRPr lang="pt-BR" dirty="0"/>
          </a:p>
        </p:txBody>
      </p:sp>
    </p:spTree>
    <p:extLst>
      <p:ext uri="{BB962C8B-B14F-4D97-AF65-F5344CB8AC3E}">
        <p14:creationId xmlns:p14="http://schemas.microsoft.com/office/powerpoint/2010/main" val="38356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3"/>
          <p:cNvSpPr>
            <a:spLocks noGrp="1" noChangeArrowheads="1"/>
          </p:cNvSpPr>
          <p:nvPr>
            <p:ph type="dt" idx="10"/>
          </p:nvPr>
        </p:nvSpPr>
        <p:spPr>
          <a:ln/>
        </p:spPr>
        <p:txBody>
          <a:bodyPr/>
          <a:lstStyle>
            <a:lvl1pPr>
              <a:defRPr/>
            </a:lvl1pPr>
          </a:lstStyle>
          <a:p>
            <a:pPr>
              <a:defRPr/>
            </a:pPr>
            <a:endParaRPr lang="pt-BR"/>
          </a:p>
        </p:txBody>
      </p:sp>
      <p:sp>
        <p:nvSpPr>
          <p:cNvPr id="5" name="Rectangle 4"/>
          <p:cNvSpPr>
            <a:spLocks noGrp="1" noChangeArrowheads="1"/>
          </p:cNvSpPr>
          <p:nvPr>
            <p:ph type="ftr" idx="11"/>
          </p:nvPr>
        </p:nvSpPr>
        <p:spPr>
          <a:ln/>
        </p:spPr>
        <p:txBody>
          <a:bodyPr/>
          <a:lstStyle>
            <a:lvl1pPr>
              <a:defRPr/>
            </a:lvl1pPr>
          </a:lstStyle>
          <a:p>
            <a:pPr>
              <a:defRPr/>
            </a:pPr>
            <a:endParaRPr lang="pt-BR"/>
          </a:p>
        </p:txBody>
      </p:sp>
      <p:sp>
        <p:nvSpPr>
          <p:cNvPr id="6" name="Rectangle 5"/>
          <p:cNvSpPr>
            <a:spLocks noGrp="1" noChangeArrowheads="1"/>
          </p:cNvSpPr>
          <p:nvPr>
            <p:ph type="sldNum" idx="12"/>
          </p:nvPr>
        </p:nvSpPr>
        <p:spPr>
          <a:ln/>
        </p:spPr>
        <p:txBody>
          <a:bodyPr/>
          <a:lstStyle>
            <a:lvl1pPr>
              <a:defRPr/>
            </a:lvl1pPr>
          </a:lstStyle>
          <a:p>
            <a:pPr>
              <a:defRPr/>
            </a:pPr>
            <a:fld id="{45802F21-A3B9-41B4-8BEC-752577238EBB}" type="slidenum">
              <a:rPr lang="pt-BR" altLang="pt-BR"/>
              <a:pPr>
                <a:defRPr/>
              </a:pPr>
              <a:t>‹nº›</a:t>
            </a:fld>
            <a:endParaRPr lang="pt-BR" altLang="pt-BR"/>
          </a:p>
        </p:txBody>
      </p:sp>
    </p:spTree>
    <p:extLst>
      <p:ext uri="{BB962C8B-B14F-4D97-AF65-F5344CB8AC3E}">
        <p14:creationId xmlns:p14="http://schemas.microsoft.com/office/powerpoint/2010/main" val="4004809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dt" idx="10"/>
          </p:nvPr>
        </p:nvSpPr>
        <p:spPr>
          <a:ln/>
        </p:spPr>
        <p:txBody>
          <a:bodyPr/>
          <a:lstStyle>
            <a:lvl1pPr>
              <a:defRPr/>
            </a:lvl1pPr>
          </a:lstStyle>
          <a:p>
            <a:pPr>
              <a:defRPr/>
            </a:pPr>
            <a:endParaRPr lang="pt-BR"/>
          </a:p>
        </p:txBody>
      </p:sp>
      <p:sp>
        <p:nvSpPr>
          <p:cNvPr id="5" name="Rectangle 4"/>
          <p:cNvSpPr>
            <a:spLocks noGrp="1" noChangeArrowheads="1"/>
          </p:cNvSpPr>
          <p:nvPr>
            <p:ph type="ftr" idx="11"/>
          </p:nvPr>
        </p:nvSpPr>
        <p:spPr>
          <a:ln/>
        </p:spPr>
        <p:txBody>
          <a:bodyPr/>
          <a:lstStyle>
            <a:lvl1pPr>
              <a:defRPr/>
            </a:lvl1pPr>
          </a:lstStyle>
          <a:p>
            <a:pPr>
              <a:defRPr/>
            </a:pPr>
            <a:endParaRPr lang="pt-BR"/>
          </a:p>
        </p:txBody>
      </p:sp>
      <p:sp>
        <p:nvSpPr>
          <p:cNvPr id="6" name="Rectangle 5"/>
          <p:cNvSpPr>
            <a:spLocks noGrp="1" noChangeArrowheads="1"/>
          </p:cNvSpPr>
          <p:nvPr>
            <p:ph type="sldNum" idx="12"/>
          </p:nvPr>
        </p:nvSpPr>
        <p:spPr>
          <a:ln/>
        </p:spPr>
        <p:txBody>
          <a:bodyPr/>
          <a:lstStyle>
            <a:lvl1pPr>
              <a:defRPr/>
            </a:lvl1pPr>
          </a:lstStyle>
          <a:p>
            <a:pPr>
              <a:defRPr/>
            </a:pPr>
            <a:fld id="{2546F1D4-F9E5-4A7C-812D-B0BFC32E9845}" type="slidenum">
              <a:rPr lang="pt-BR" altLang="pt-BR"/>
              <a:pPr>
                <a:defRPr/>
              </a:pPr>
              <a:t>‹nº›</a:t>
            </a:fld>
            <a:endParaRPr lang="pt-BR" altLang="pt-BR"/>
          </a:p>
        </p:txBody>
      </p:sp>
    </p:spTree>
    <p:extLst>
      <p:ext uri="{BB962C8B-B14F-4D97-AF65-F5344CB8AC3E}">
        <p14:creationId xmlns:p14="http://schemas.microsoft.com/office/powerpoint/2010/main" val="1235558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3"/>
          <p:cNvSpPr>
            <a:spLocks noGrp="1" noChangeArrowheads="1"/>
          </p:cNvSpPr>
          <p:nvPr>
            <p:ph type="dt" idx="10"/>
          </p:nvPr>
        </p:nvSpPr>
        <p:spPr>
          <a:ln/>
        </p:spPr>
        <p:txBody>
          <a:bodyPr/>
          <a:lstStyle>
            <a:lvl1pPr>
              <a:defRPr/>
            </a:lvl1pPr>
          </a:lstStyle>
          <a:p>
            <a:pPr>
              <a:defRPr/>
            </a:pPr>
            <a:endParaRPr lang="pt-BR"/>
          </a:p>
        </p:txBody>
      </p:sp>
      <p:sp>
        <p:nvSpPr>
          <p:cNvPr id="5" name="Rectangle 4"/>
          <p:cNvSpPr>
            <a:spLocks noGrp="1" noChangeArrowheads="1"/>
          </p:cNvSpPr>
          <p:nvPr>
            <p:ph type="ftr" idx="11"/>
          </p:nvPr>
        </p:nvSpPr>
        <p:spPr>
          <a:ln/>
        </p:spPr>
        <p:txBody>
          <a:bodyPr/>
          <a:lstStyle>
            <a:lvl1pPr>
              <a:defRPr/>
            </a:lvl1pPr>
          </a:lstStyle>
          <a:p>
            <a:pPr>
              <a:defRPr/>
            </a:pPr>
            <a:endParaRPr lang="pt-BR"/>
          </a:p>
        </p:txBody>
      </p:sp>
      <p:sp>
        <p:nvSpPr>
          <p:cNvPr id="6" name="Rectangle 5"/>
          <p:cNvSpPr>
            <a:spLocks noGrp="1" noChangeArrowheads="1"/>
          </p:cNvSpPr>
          <p:nvPr>
            <p:ph type="sldNum" idx="12"/>
          </p:nvPr>
        </p:nvSpPr>
        <p:spPr>
          <a:ln/>
        </p:spPr>
        <p:txBody>
          <a:bodyPr/>
          <a:lstStyle>
            <a:lvl1pPr>
              <a:defRPr/>
            </a:lvl1pPr>
          </a:lstStyle>
          <a:p>
            <a:pPr>
              <a:defRPr/>
            </a:pPr>
            <a:fld id="{C122BC62-D157-4EA3-BD50-565F5ED1B62F}" type="slidenum">
              <a:rPr lang="pt-BR" altLang="pt-BR"/>
              <a:pPr>
                <a:defRPr/>
              </a:pPr>
              <a:t>‹nº›</a:t>
            </a:fld>
            <a:endParaRPr lang="pt-BR" altLang="pt-BR"/>
          </a:p>
        </p:txBody>
      </p:sp>
    </p:spTree>
    <p:extLst>
      <p:ext uri="{BB962C8B-B14F-4D97-AF65-F5344CB8AC3E}">
        <p14:creationId xmlns:p14="http://schemas.microsoft.com/office/powerpoint/2010/main" val="205959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3"/>
          <p:cNvSpPr>
            <a:spLocks noGrp="1" noChangeArrowheads="1"/>
          </p:cNvSpPr>
          <p:nvPr>
            <p:ph type="dt" idx="10"/>
          </p:nvPr>
        </p:nvSpPr>
        <p:spPr>
          <a:ln/>
        </p:spPr>
        <p:txBody>
          <a:bodyPr/>
          <a:lstStyle>
            <a:lvl1pPr>
              <a:defRPr/>
            </a:lvl1pPr>
          </a:lstStyle>
          <a:p>
            <a:pPr>
              <a:defRPr/>
            </a:pPr>
            <a:endParaRPr lang="pt-BR"/>
          </a:p>
        </p:txBody>
      </p:sp>
      <p:sp>
        <p:nvSpPr>
          <p:cNvPr id="6" name="Rectangle 4"/>
          <p:cNvSpPr>
            <a:spLocks noGrp="1" noChangeArrowheads="1"/>
          </p:cNvSpPr>
          <p:nvPr>
            <p:ph type="ftr" idx="11"/>
          </p:nvPr>
        </p:nvSpPr>
        <p:spPr>
          <a:ln/>
        </p:spPr>
        <p:txBody>
          <a:bodyPr/>
          <a:lstStyle>
            <a:lvl1pPr>
              <a:defRPr/>
            </a:lvl1pPr>
          </a:lstStyle>
          <a:p>
            <a:pPr>
              <a:defRPr/>
            </a:pPr>
            <a:endParaRPr lang="pt-BR"/>
          </a:p>
        </p:txBody>
      </p:sp>
      <p:sp>
        <p:nvSpPr>
          <p:cNvPr id="7" name="Rectangle 5"/>
          <p:cNvSpPr>
            <a:spLocks noGrp="1" noChangeArrowheads="1"/>
          </p:cNvSpPr>
          <p:nvPr>
            <p:ph type="sldNum" idx="12"/>
          </p:nvPr>
        </p:nvSpPr>
        <p:spPr>
          <a:ln/>
        </p:spPr>
        <p:txBody>
          <a:bodyPr/>
          <a:lstStyle>
            <a:lvl1pPr>
              <a:defRPr/>
            </a:lvl1pPr>
          </a:lstStyle>
          <a:p>
            <a:pPr>
              <a:defRPr/>
            </a:pPr>
            <a:fld id="{87CCB406-F7F0-4BE9-94C4-AFEF2F87C610}" type="slidenum">
              <a:rPr lang="pt-BR" altLang="pt-BR"/>
              <a:pPr>
                <a:defRPr/>
              </a:pPr>
              <a:t>‹nº›</a:t>
            </a:fld>
            <a:endParaRPr lang="pt-BR" altLang="pt-BR"/>
          </a:p>
        </p:txBody>
      </p:sp>
    </p:spTree>
    <p:extLst>
      <p:ext uri="{BB962C8B-B14F-4D97-AF65-F5344CB8AC3E}">
        <p14:creationId xmlns:p14="http://schemas.microsoft.com/office/powerpoint/2010/main" val="52885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3"/>
          <p:cNvSpPr>
            <a:spLocks noGrp="1" noChangeArrowheads="1"/>
          </p:cNvSpPr>
          <p:nvPr>
            <p:ph type="dt" idx="10"/>
          </p:nvPr>
        </p:nvSpPr>
        <p:spPr>
          <a:ln/>
        </p:spPr>
        <p:txBody>
          <a:bodyPr/>
          <a:lstStyle>
            <a:lvl1pPr>
              <a:defRPr/>
            </a:lvl1pPr>
          </a:lstStyle>
          <a:p>
            <a:pPr>
              <a:defRPr/>
            </a:pPr>
            <a:endParaRPr lang="pt-BR"/>
          </a:p>
        </p:txBody>
      </p:sp>
      <p:sp>
        <p:nvSpPr>
          <p:cNvPr id="8" name="Rectangle 4"/>
          <p:cNvSpPr>
            <a:spLocks noGrp="1" noChangeArrowheads="1"/>
          </p:cNvSpPr>
          <p:nvPr>
            <p:ph type="ftr" idx="11"/>
          </p:nvPr>
        </p:nvSpPr>
        <p:spPr>
          <a:ln/>
        </p:spPr>
        <p:txBody>
          <a:bodyPr/>
          <a:lstStyle>
            <a:lvl1pPr>
              <a:defRPr/>
            </a:lvl1pPr>
          </a:lstStyle>
          <a:p>
            <a:pPr>
              <a:defRPr/>
            </a:pPr>
            <a:endParaRPr lang="pt-BR"/>
          </a:p>
        </p:txBody>
      </p:sp>
      <p:sp>
        <p:nvSpPr>
          <p:cNvPr id="9" name="Rectangle 5"/>
          <p:cNvSpPr>
            <a:spLocks noGrp="1" noChangeArrowheads="1"/>
          </p:cNvSpPr>
          <p:nvPr>
            <p:ph type="sldNum" idx="12"/>
          </p:nvPr>
        </p:nvSpPr>
        <p:spPr>
          <a:ln/>
        </p:spPr>
        <p:txBody>
          <a:bodyPr/>
          <a:lstStyle>
            <a:lvl1pPr>
              <a:defRPr/>
            </a:lvl1pPr>
          </a:lstStyle>
          <a:p>
            <a:pPr>
              <a:defRPr/>
            </a:pPr>
            <a:fld id="{DA8A96CA-8CF3-4A79-8150-0E0979107A48}" type="slidenum">
              <a:rPr lang="pt-BR" altLang="pt-BR"/>
              <a:pPr>
                <a:defRPr/>
              </a:pPr>
              <a:t>‹nº›</a:t>
            </a:fld>
            <a:endParaRPr lang="pt-BR" altLang="pt-BR"/>
          </a:p>
        </p:txBody>
      </p:sp>
    </p:spTree>
    <p:extLst>
      <p:ext uri="{BB962C8B-B14F-4D97-AF65-F5344CB8AC3E}">
        <p14:creationId xmlns:p14="http://schemas.microsoft.com/office/powerpoint/2010/main" val="3591302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3"/>
          <p:cNvSpPr>
            <a:spLocks noGrp="1" noChangeArrowheads="1"/>
          </p:cNvSpPr>
          <p:nvPr>
            <p:ph type="dt" idx="10"/>
          </p:nvPr>
        </p:nvSpPr>
        <p:spPr>
          <a:ln/>
        </p:spPr>
        <p:txBody>
          <a:bodyPr/>
          <a:lstStyle>
            <a:lvl1pPr>
              <a:defRPr/>
            </a:lvl1pPr>
          </a:lstStyle>
          <a:p>
            <a:pPr>
              <a:defRPr/>
            </a:pPr>
            <a:endParaRPr lang="pt-BR"/>
          </a:p>
        </p:txBody>
      </p:sp>
      <p:sp>
        <p:nvSpPr>
          <p:cNvPr id="4" name="Rectangle 4"/>
          <p:cNvSpPr>
            <a:spLocks noGrp="1" noChangeArrowheads="1"/>
          </p:cNvSpPr>
          <p:nvPr>
            <p:ph type="ftr" idx="11"/>
          </p:nvPr>
        </p:nvSpPr>
        <p:spPr>
          <a:ln/>
        </p:spPr>
        <p:txBody>
          <a:bodyPr/>
          <a:lstStyle>
            <a:lvl1pPr>
              <a:defRPr/>
            </a:lvl1pPr>
          </a:lstStyle>
          <a:p>
            <a:pPr>
              <a:defRPr/>
            </a:pPr>
            <a:endParaRPr lang="pt-BR"/>
          </a:p>
        </p:txBody>
      </p:sp>
      <p:sp>
        <p:nvSpPr>
          <p:cNvPr id="5" name="Rectangle 5"/>
          <p:cNvSpPr>
            <a:spLocks noGrp="1" noChangeArrowheads="1"/>
          </p:cNvSpPr>
          <p:nvPr>
            <p:ph type="sldNum" idx="12"/>
          </p:nvPr>
        </p:nvSpPr>
        <p:spPr>
          <a:ln/>
        </p:spPr>
        <p:txBody>
          <a:bodyPr/>
          <a:lstStyle>
            <a:lvl1pPr>
              <a:defRPr/>
            </a:lvl1pPr>
          </a:lstStyle>
          <a:p>
            <a:pPr>
              <a:defRPr/>
            </a:pPr>
            <a:fld id="{3C9759EB-0C5D-4737-8C65-869CF20295B4}" type="slidenum">
              <a:rPr lang="pt-BR" altLang="pt-BR"/>
              <a:pPr>
                <a:defRPr/>
              </a:pPr>
              <a:t>‹nº›</a:t>
            </a:fld>
            <a:endParaRPr lang="pt-BR" altLang="pt-BR"/>
          </a:p>
        </p:txBody>
      </p:sp>
    </p:spTree>
    <p:extLst>
      <p:ext uri="{BB962C8B-B14F-4D97-AF65-F5344CB8AC3E}">
        <p14:creationId xmlns:p14="http://schemas.microsoft.com/office/powerpoint/2010/main" val="488467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pt-BR"/>
          </a:p>
        </p:txBody>
      </p:sp>
      <p:sp>
        <p:nvSpPr>
          <p:cNvPr id="3" name="Rectangle 4"/>
          <p:cNvSpPr>
            <a:spLocks noGrp="1" noChangeArrowheads="1"/>
          </p:cNvSpPr>
          <p:nvPr>
            <p:ph type="ftr" idx="11"/>
          </p:nvPr>
        </p:nvSpPr>
        <p:spPr>
          <a:ln/>
        </p:spPr>
        <p:txBody>
          <a:bodyPr/>
          <a:lstStyle>
            <a:lvl1pPr>
              <a:defRPr/>
            </a:lvl1pPr>
          </a:lstStyle>
          <a:p>
            <a:pPr>
              <a:defRPr/>
            </a:pPr>
            <a:endParaRPr lang="pt-BR"/>
          </a:p>
        </p:txBody>
      </p:sp>
      <p:sp>
        <p:nvSpPr>
          <p:cNvPr id="4" name="Rectangle 5"/>
          <p:cNvSpPr>
            <a:spLocks noGrp="1" noChangeArrowheads="1"/>
          </p:cNvSpPr>
          <p:nvPr>
            <p:ph type="sldNum" idx="12"/>
          </p:nvPr>
        </p:nvSpPr>
        <p:spPr>
          <a:ln/>
        </p:spPr>
        <p:txBody>
          <a:bodyPr/>
          <a:lstStyle>
            <a:lvl1pPr>
              <a:defRPr/>
            </a:lvl1pPr>
          </a:lstStyle>
          <a:p>
            <a:pPr>
              <a:defRPr/>
            </a:pPr>
            <a:fld id="{1B567C07-4657-4A41-973B-796F5C4016D4}" type="slidenum">
              <a:rPr lang="pt-BR" altLang="pt-BR"/>
              <a:pPr>
                <a:defRPr/>
              </a:pPr>
              <a:t>‹nº›</a:t>
            </a:fld>
            <a:endParaRPr lang="pt-BR" altLang="pt-BR"/>
          </a:p>
        </p:txBody>
      </p:sp>
    </p:spTree>
    <p:extLst>
      <p:ext uri="{BB962C8B-B14F-4D97-AF65-F5344CB8AC3E}">
        <p14:creationId xmlns:p14="http://schemas.microsoft.com/office/powerpoint/2010/main" val="3329768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3"/>
          <p:cNvSpPr>
            <a:spLocks noGrp="1" noChangeArrowheads="1"/>
          </p:cNvSpPr>
          <p:nvPr>
            <p:ph type="dt" idx="10"/>
          </p:nvPr>
        </p:nvSpPr>
        <p:spPr>
          <a:ln/>
        </p:spPr>
        <p:txBody>
          <a:bodyPr/>
          <a:lstStyle>
            <a:lvl1pPr>
              <a:defRPr/>
            </a:lvl1pPr>
          </a:lstStyle>
          <a:p>
            <a:pPr>
              <a:defRPr/>
            </a:pPr>
            <a:endParaRPr lang="pt-BR"/>
          </a:p>
        </p:txBody>
      </p:sp>
      <p:sp>
        <p:nvSpPr>
          <p:cNvPr id="6" name="Rectangle 4"/>
          <p:cNvSpPr>
            <a:spLocks noGrp="1" noChangeArrowheads="1"/>
          </p:cNvSpPr>
          <p:nvPr>
            <p:ph type="ftr" idx="11"/>
          </p:nvPr>
        </p:nvSpPr>
        <p:spPr>
          <a:ln/>
        </p:spPr>
        <p:txBody>
          <a:bodyPr/>
          <a:lstStyle>
            <a:lvl1pPr>
              <a:defRPr/>
            </a:lvl1pPr>
          </a:lstStyle>
          <a:p>
            <a:pPr>
              <a:defRPr/>
            </a:pPr>
            <a:endParaRPr lang="pt-BR"/>
          </a:p>
        </p:txBody>
      </p:sp>
      <p:sp>
        <p:nvSpPr>
          <p:cNvPr id="7" name="Rectangle 5"/>
          <p:cNvSpPr>
            <a:spLocks noGrp="1" noChangeArrowheads="1"/>
          </p:cNvSpPr>
          <p:nvPr>
            <p:ph type="sldNum" idx="12"/>
          </p:nvPr>
        </p:nvSpPr>
        <p:spPr>
          <a:ln/>
        </p:spPr>
        <p:txBody>
          <a:bodyPr/>
          <a:lstStyle>
            <a:lvl1pPr>
              <a:defRPr/>
            </a:lvl1pPr>
          </a:lstStyle>
          <a:p>
            <a:pPr>
              <a:defRPr/>
            </a:pPr>
            <a:fld id="{6B643679-BC2D-4F40-8FFB-C0C73408E273}" type="slidenum">
              <a:rPr lang="pt-BR" altLang="pt-BR"/>
              <a:pPr>
                <a:defRPr/>
              </a:pPr>
              <a:t>‹nº›</a:t>
            </a:fld>
            <a:endParaRPr lang="pt-BR" altLang="pt-BR"/>
          </a:p>
        </p:txBody>
      </p:sp>
    </p:spTree>
    <p:extLst>
      <p:ext uri="{BB962C8B-B14F-4D97-AF65-F5344CB8AC3E}">
        <p14:creationId xmlns:p14="http://schemas.microsoft.com/office/powerpoint/2010/main" val="3783794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3"/>
          <p:cNvSpPr>
            <a:spLocks noGrp="1" noChangeArrowheads="1"/>
          </p:cNvSpPr>
          <p:nvPr>
            <p:ph type="dt" idx="10"/>
          </p:nvPr>
        </p:nvSpPr>
        <p:spPr>
          <a:ln/>
        </p:spPr>
        <p:txBody>
          <a:bodyPr/>
          <a:lstStyle>
            <a:lvl1pPr>
              <a:defRPr/>
            </a:lvl1pPr>
          </a:lstStyle>
          <a:p>
            <a:pPr>
              <a:defRPr/>
            </a:pPr>
            <a:endParaRPr lang="pt-BR"/>
          </a:p>
        </p:txBody>
      </p:sp>
      <p:sp>
        <p:nvSpPr>
          <p:cNvPr id="6" name="Rectangle 4"/>
          <p:cNvSpPr>
            <a:spLocks noGrp="1" noChangeArrowheads="1"/>
          </p:cNvSpPr>
          <p:nvPr>
            <p:ph type="ftr" idx="11"/>
          </p:nvPr>
        </p:nvSpPr>
        <p:spPr>
          <a:ln/>
        </p:spPr>
        <p:txBody>
          <a:bodyPr/>
          <a:lstStyle>
            <a:lvl1pPr>
              <a:defRPr/>
            </a:lvl1pPr>
          </a:lstStyle>
          <a:p>
            <a:pPr>
              <a:defRPr/>
            </a:pPr>
            <a:endParaRPr lang="pt-BR"/>
          </a:p>
        </p:txBody>
      </p:sp>
      <p:sp>
        <p:nvSpPr>
          <p:cNvPr id="7" name="Rectangle 5"/>
          <p:cNvSpPr>
            <a:spLocks noGrp="1" noChangeArrowheads="1"/>
          </p:cNvSpPr>
          <p:nvPr>
            <p:ph type="sldNum" idx="12"/>
          </p:nvPr>
        </p:nvSpPr>
        <p:spPr>
          <a:ln/>
        </p:spPr>
        <p:txBody>
          <a:bodyPr/>
          <a:lstStyle>
            <a:lvl1pPr>
              <a:defRPr/>
            </a:lvl1pPr>
          </a:lstStyle>
          <a:p>
            <a:pPr>
              <a:defRPr/>
            </a:pPr>
            <a:fld id="{42986693-475C-4431-9197-CA9EAFECB232}" type="slidenum">
              <a:rPr lang="pt-BR" altLang="pt-BR"/>
              <a:pPr>
                <a:defRPr/>
              </a:pPr>
              <a:t>‹nº›</a:t>
            </a:fld>
            <a:endParaRPr lang="pt-BR" altLang="pt-BR"/>
          </a:p>
        </p:txBody>
      </p:sp>
    </p:spTree>
    <p:extLst>
      <p:ext uri="{BB962C8B-B14F-4D97-AF65-F5344CB8AC3E}">
        <p14:creationId xmlns:p14="http://schemas.microsoft.com/office/powerpoint/2010/main" val="422516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dt" idx="10"/>
          </p:nvPr>
        </p:nvSpPr>
        <p:spPr>
          <a:ln/>
        </p:spPr>
        <p:txBody>
          <a:bodyPr/>
          <a:lstStyle>
            <a:lvl1pPr>
              <a:defRPr/>
            </a:lvl1pPr>
          </a:lstStyle>
          <a:p>
            <a:pPr>
              <a:defRPr/>
            </a:pPr>
            <a:endParaRPr lang="pt-BR"/>
          </a:p>
        </p:txBody>
      </p:sp>
      <p:sp>
        <p:nvSpPr>
          <p:cNvPr id="5" name="Rectangle 4"/>
          <p:cNvSpPr>
            <a:spLocks noGrp="1" noChangeArrowheads="1"/>
          </p:cNvSpPr>
          <p:nvPr>
            <p:ph type="ftr" idx="11"/>
          </p:nvPr>
        </p:nvSpPr>
        <p:spPr>
          <a:ln/>
        </p:spPr>
        <p:txBody>
          <a:bodyPr/>
          <a:lstStyle>
            <a:lvl1pPr>
              <a:defRPr/>
            </a:lvl1pPr>
          </a:lstStyle>
          <a:p>
            <a:pPr>
              <a:defRPr/>
            </a:pPr>
            <a:endParaRPr lang="pt-BR"/>
          </a:p>
        </p:txBody>
      </p:sp>
      <p:sp>
        <p:nvSpPr>
          <p:cNvPr id="6" name="Rectangle 5"/>
          <p:cNvSpPr>
            <a:spLocks noGrp="1" noChangeArrowheads="1"/>
          </p:cNvSpPr>
          <p:nvPr>
            <p:ph type="sldNum" idx="12"/>
          </p:nvPr>
        </p:nvSpPr>
        <p:spPr>
          <a:ln/>
        </p:spPr>
        <p:txBody>
          <a:bodyPr/>
          <a:lstStyle>
            <a:lvl1pPr>
              <a:defRPr/>
            </a:lvl1pPr>
          </a:lstStyle>
          <a:p>
            <a:pPr>
              <a:defRPr/>
            </a:pPr>
            <a:fld id="{2507FC95-DD70-49B1-A69C-60FDDE4A90B0}" type="slidenum">
              <a:rPr lang="pt-BR" altLang="pt-BR"/>
              <a:pPr>
                <a:defRPr/>
              </a:pPr>
              <a:t>‹nº›</a:t>
            </a:fld>
            <a:endParaRPr lang="pt-BR" altLang="pt-BR"/>
          </a:p>
        </p:txBody>
      </p:sp>
    </p:spTree>
    <p:extLst>
      <p:ext uri="{BB962C8B-B14F-4D97-AF65-F5344CB8AC3E}">
        <p14:creationId xmlns:p14="http://schemas.microsoft.com/office/powerpoint/2010/main" val="628514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28588"/>
            <a:ext cx="2055813" cy="5995987"/>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128588"/>
            <a:ext cx="6019800" cy="5995987"/>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dt" idx="10"/>
          </p:nvPr>
        </p:nvSpPr>
        <p:spPr>
          <a:ln/>
        </p:spPr>
        <p:txBody>
          <a:bodyPr/>
          <a:lstStyle>
            <a:lvl1pPr>
              <a:defRPr/>
            </a:lvl1pPr>
          </a:lstStyle>
          <a:p>
            <a:pPr>
              <a:defRPr/>
            </a:pPr>
            <a:endParaRPr lang="pt-BR"/>
          </a:p>
        </p:txBody>
      </p:sp>
      <p:sp>
        <p:nvSpPr>
          <p:cNvPr id="5" name="Rectangle 4"/>
          <p:cNvSpPr>
            <a:spLocks noGrp="1" noChangeArrowheads="1"/>
          </p:cNvSpPr>
          <p:nvPr>
            <p:ph type="ftr" idx="11"/>
          </p:nvPr>
        </p:nvSpPr>
        <p:spPr>
          <a:ln/>
        </p:spPr>
        <p:txBody>
          <a:bodyPr/>
          <a:lstStyle>
            <a:lvl1pPr>
              <a:defRPr/>
            </a:lvl1pPr>
          </a:lstStyle>
          <a:p>
            <a:pPr>
              <a:defRPr/>
            </a:pPr>
            <a:endParaRPr lang="pt-BR"/>
          </a:p>
        </p:txBody>
      </p:sp>
      <p:sp>
        <p:nvSpPr>
          <p:cNvPr id="6" name="Rectangle 5"/>
          <p:cNvSpPr>
            <a:spLocks noGrp="1" noChangeArrowheads="1"/>
          </p:cNvSpPr>
          <p:nvPr>
            <p:ph type="sldNum" idx="12"/>
          </p:nvPr>
        </p:nvSpPr>
        <p:spPr>
          <a:ln/>
        </p:spPr>
        <p:txBody>
          <a:bodyPr/>
          <a:lstStyle>
            <a:lvl1pPr>
              <a:defRPr/>
            </a:lvl1pPr>
          </a:lstStyle>
          <a:p>
            <a:pPr>
              <a:defRPr/>
            </a:pPr>
            <a:fld id="{9ED4DE82-8017-4DCB-A5F6-160C040F4C27}" type="slidenum">
              <a:rPr lang="pt-BR" altLang="pt-BR"/>
              <a:pPr>
                <a:defRPr/>
              </a:pPr>
              <a:t>‹nº›</a:t>
            </a:fld>
            <a:endParaRPr lang="pt-BR" altLang="pt-BR"/>
          </a:p>
        </p:txBody>
      </p:sp>
    </p:spTree>
    <p:extLst>
      <p:ext uri="{BB962C8B-B14F-4D97-AF65-F5344CB8AC3E}">
        <p14:creationId xmlns:p14="http://schemas.microsoft.com/office/powerpoint/2010/main" val="1492126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128588"/>
            <a:ext cx="8228013" cy="1433512"/>
          </a:xfrm>
        </p:spPr>
        <p:txBody>
          <a:bodyPr/>
          <a:lstStyle/>
          <a:p>
            <a:r>
              <a:rPr lang="pt-BR" smtClean="0"/>
              <a:t>Clique para editar o estilo do título mestre</a:t>
            </a:r>
            <a:endParaRPr lang="pt-BR"/>
          </a:p>
        </p:txBody>
      </p:sp>
      <p:sp>
        <p:nvSpPr>
          <p:cNvPr id="3" name="Rectangle 3"/>
          <p:cNvSpPr>
            <a:spLocks noGrp="1" noChangeArrowheads="1"/>
          </p:cNvSpPr>
          <p:nvPr>
            <p:ph type="dt" idx="10"/>
          </p:nvPr>
        </p:nvSpPr>
        <p:spPr>
          <a:ln/>
        </p:spPr>
        <p:txBody>
          <a:bodyPr/>
          <a:lstStyle>
            <a:lvl1pPr>
              <a:defRPr/>
            </a:lvl1pPr>
          </a:lstStyle>
          <a:p>
            <a:pPr>
              <a:defRPr/>
            </a:pPr>
            <a:endParaRPr lang="pt-BR"/>
          </a:p>
        </p:txBody>
      </p:sp>
      <p:sp>
        <p:nvSpPr>
          <p:cNvPr id="4" name="Rectangle 4"/>
          <p:cNvSpPr>
            <a:spLocks noGrp="1" noChangeArrowheads="1"/>
          </p:cNvSpPr>
          <p:nvPr>
            <p:ph type="ftr" idx="11"/>
          </p:nvPr>
        </p:nvSpPr>
        <p:spPr>
          <a:ln/>
        </p:spPr>
        <p:txBody>
          <a:bodyPr/>
          <a:lstStyle>
            <a:lvl1pPr>
              <a:defRPr/>
            </a:lvl1pPr>
          </a:lstStyle>
          <a:p>
            <a:pPr>
              <a:defRPr/>
            </a:pPr>
            <a:endParaRPr lang="pt-BR"/>
          </a:p>
        </p:txBody>
      </p:sp>
      <p:sp>
        <p:nvSpPr>
          <p:cNvPr id="5" name="Rectangle 5"/>
          <p:cNvSpPr>
            <a:spLocks noGrp="1" noChangeArrowheads="1"/>
          </p:cNvSpPr>
          <p:nvPr>
            <p:ph type="sldNum" idx="12"/>
          </p:nvPr>
        </p:nvSpPr>
        <p:spPr>
          <a:ln/>
        </p:spPr>
        <p:txBody>
          <a:bodyPr/>
          <a:lstStyle>
            <a:lvl1pPr>
              <a:defRPr/>
            </a:lvl1pPr>
          </a:lstStyle>
          <a:p>
            <a:pPr>
              <a:defRPr/>
            </a:pPr>
            <a:fld id="{533230F1-69AA-4912-BCBF-F58CB1DBCB7C}" type="slidenum">
              <a:rPr lang="pt-BR" altLang="pt-BR"/>
              <a:pPr>
                <a:defRPr/>
              </a:pPr>
              <a:t>‹nº›</a:t>
            </a:fld>
            <a:endParaRPr lang="pt-BR" altLang="pt-BR"/>
          </a:p>
        </p:txBody>
      </p:sp>
    </p:spTree>
    <p:extLst>
      <p:ext uri="{BB962C8B-B14F-4D97-AF65-F5344CB8AC3E}">
        <p14:creationId xmlns:p14="http://schemas.microsoft.com/office/powerpoint/2010/main" val="166233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128588"/>
            <a:ext cx="8228013"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pt-BR" smtClean="0"/>
              <a:t>Clique para editar o formato do título de texto</a:t>
            </a:r>
          </a:p>
        </p:txBody>
      </p:sp>
      <p:sp>
        <p:nvSpPr>
          <p:cNvPr id="1027" name="Rectangle 2"/>
          <p:cNvSpPr>
            <a:spLocks noGrp="1" noChangeArrowheads="1"/>
          </p:cNvSpPr>
          <p:nvPr>
            <p:ph type="body" idx="1"/>
          </p:nvPr>
        </p:nvSpPr>
        <p:spPr bwMode="auto">
          <a:xfrm>
            <a:off x="457200" y="1600200"/>
            <a:ext cx="82280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pt-BR" smtClean="0"/>
              <a:t>Clique para editar o formato do texto em estrutura de tópicos</a:t>
            </a:r>
          </a:p>
          <a:p>
            <a:pPr lvl="1"/>
            <a:r>
              <a:rPr lang="en-GB" altLang="pt-BR" smtClean="0"/>
              <a:t>Segundo Nível da Estrutura de Tópicos</a:t>
            </a:r>
          </a:p>
          <a:p>
            <a:pPr lvl="2"/>
            <a:r>
              <a:rPr lang="en-GB" altLang="pt-BR" smtClean="0"/>
              <a:t>Terceiro Nível da Estrutura de Tópicos</a:t>
            </a:r>
          </a:p>
          <a:p>
            <a:pPr lvl="3"/>
            <a:r>
              <a:rPr lang="en-GB" altLang="pt-BR" smtClean="0"/>
              <a:t>Quarto Nível da Estrutura de Tópicos</a:t>
            </a:r>
          </a:p>
          <a:p>
            <a:pPr lvl="4"/>
            <a:r>
              <a:rPr lang="en-GB" altLang="pt-BR" smtClean="0"/>
              <a:t>Quinto Nível da Estrutura de Tópicos</a:t>
            </a:r>
          </a:p>
          <a:p>
            <a:pPr lvl="4"/>
            <a:r>
              <a:rPr lang="en-GB" altLang="pt-BR" smtClean="0"/>
              <a:t>Sexto Nível da Estrutura de Tópicos</a:t>
            </a:r>
          </a:p>
          <a:p>
            <a:pPr lvl="4"/>
            <a:r>
              <a:rPr lang="en-GB" altLang="pt-BR" smtClean="0"/>
              <a:t>Sétimo Nível da Estrutura de Tópicos</a:t>
            </a:r>
          </a:p>
          <a:p>
            <a:pPr lvl="4"/>
            <a:r>
              <a:rPr lang="en-GB" altLang="pt-BR" smtClean="0"/>
              <a:t>Oitavo Nível da Estrutura de Tópicos</a:t>
            </a:r>
          </a:p>
          <a:p>
            <a:pPr lvl="4"/>
            <a:r>
              <a:rPr lang="en-GB" altLang="pt-BR" smtClean="0"/>
              <a:t>Nono Nível da Estrutura de Tópicos</a:t>
            </a:r>
          </a:p>
        </p:txBody>
      </p:sp>
      <p:sp>
        <p:nvSpPr>
          <p:cNvPr id="2" name="Rectangle 3"/>
          <p:cNvSpPr>
            <a:spLocks noGrp="1" noChangeArrowheads="1"/>
          </p:cNvSpPr>
          <p:nvPr>
            <p:ph type="dt"/>
          </p:nvPr>
        </p:nvSpPr>
        <p:spPr bwMode="auto">
          <a:xfrm>
            <a:off x="457200" y="6245225"/>
            <a:ext cx="21320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charset="0"/>
              </a:defRPr>
            </a:lvl1pPr>
          </a:lstStyle>
          <a:p>
            <a:pPr>
              <a:defRPr/>
            </a:pPr>
            <a:endParaRPr lang="pt-BR"/>
          </a:p>
        </p:txBody>
      </p:sp>
      <p:sp>
        <p:nvSpPr>
          <p:cNvPr id="1028" name="Rectangle 4"/>
          <p:cNvSpPr>
            <a:spLocks noGrp="1" noChangeArrowheads="1"/>
          </p:cNvSpPr>
          <p:nvPr>
            <p:ph type="ftr"/>
          </p:nvPr>
        </p:nvSpPr>
        <p:spPr bwMode="auto">
          <a:xfrm>
            <a:off x="3124200" y="6245225"/>
            <a:ext cx="28940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charset="0"/>
              </a:defRPr>
            </a:lvl1pPr>
          </a:lstStyle>
          <a:p>
            <a:pPr>
              <a:defRPr/>
            </a:pPr>
            <a:endParaRPr lang="pt-BR"/>
          </a:p>
        </p:txBody>
      </p:sp>
      <p:sp>
        <p:nvSpPr>
          <p:cNvPr id="1029" name="Rectangle 5"/>
          <p:cNvSpPr>
            <a:spLocks noGrp="1" noChangeArrowheads="1"/>
          </p:cNvSpPr>
          <p:nvPr>
            <p:ph type="sldNum"/>
          </p:nvPr>
        </p:nvSpPr>
        <p:spPr bwMode="auto">
          <a:xfrm>
            <a:off x="6553200" y="6245225"/>
            <a:ext cx="2132013" cy="4746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Arial" panose="020B0604020202020204" pitchFamily="34" charset="0"/>
              <a:buNone/>
              <a:defRPr sz="1400">
                <a:solidFill>
                  <a:srgbClr val="000000"/>
                </a:solidFill>
              </a:defRPr>
            </a:lvl1pPr>
          </a:lstStyle>
          <a:p>
            <a:pPr>
              <a:defRPr/>
            </a:pPr>
            <a:fld id="{2A92A5D9-5E33-40EF-9C7F-C89AA44A6EB7}" type="slidenum">
              <a:rPr lang="pt-BR" altLang="pt-BR"/>
              <a:pPr>
                <a:defRP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spcBef>
          <a:spcPct val="0"/>
        </a:spcBef>
        <a:spcAft>
          <a:spcPct val="0"/>
        </a:spcAft>
        <a:buClr>
          <a:srgbClr val="000000"/>
        </a:buClr>
        <a:buSzPct val="100000"/>
        <a:buFont typeface="Arial" panose="020B0604020202020204" pitchFamily="34"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Arial" panose="020B0604020202020204" pitchFamily="34" charset="0"/>
        <a:defRPr sz="4400">
          <a:solidFill>
            <a:srgbClr val="000000"/>
          </a:solidFill>
          <a:latin typeface="Arial" charset="0"/>
          <a:cs typeface="Arial" charset="0"/>
        </a:defRPr>
      </a:lvl2pPr>
      <a:lvl3pPr algn="ctr" defTabSz="449263" rtl="0" eaLnBrk="0" fontAlgn="base" hangingPunct="0">
        <a:spcBef>
          <a:spcPct val="0"/>
        </a:spcBef>
        <a:spcAft>
          <a:spcPct val="0"/>
        </a:spcAft>
        <a:buClr>
          <a:srgbClr val="000000"/>
        </a:buClr>
        <a:buSzPct val="100000"/>
        <a:buFont typeface="Arial" panose="020B0604020202020204" pitchFamily="34" charset="0"/>
        <a:defRPr sz="4400">
          <a:solidFill>
            <a:srgbClr val="000000"/>
          </a:solidFill>
          <a:latin typeface="Arial" charset="0"/>
          <a:cs typeface="Arial" charset="0"/>
        </a:defRPr>
      </a:lvl3pPr>
      <a:lvl4pPr algn="ctr" defTabSz="449263" rtl="0" eaLnBrk="0" fontAlgn="base" hangingPunct="0">
        <a:spcBef>
          <a:spcPct val="0"/>
        </a:spcBef>
        <a:spcAft>
          <a:spcPct val="0"/>
        </a:spcAft>
        <a:buClr>
          <a:srgbClr val="000000"/>
        </a:buClr>
        <a:buSzPct val="100000"/>
        <a:buFont typeface="Arial" panose="020B0604020202020204" pitchFamily="34" charset="0"/>
        <a:defRPr sz="4400">
          <a:solidFill>
            <a:srgbClr val="000000"/>
          </a:solidFill>
          <a:latin typeface="Arial" charset="0"/>
          <a:cs typeface="Arial" charset="0"/>
        </a:defRPr>
      </a:lvl4pPr>
      <a:lvl5pPr algn="ctr" defTabSz="449263" rtl="0" eaLnBrk="0" fontAlgn="base" hangingPunct="0">
        <a:spcBef>
          <a:spcPct val="0"/>
        </a:spcBef>
        <a:spcAft>
          <a:spcPct val="0"/>
        </a:spcAft>
        <a:buClr>
          <a:srgbClr val="000000"/>
        </a:buClr>
        <a:buSzPct val="100000"/>
        <a:buFont typeface="Arial" panose="020B0604020202020204" pitchFamily="34" charset="0"/>
        <a:defRPr sz="4400">
          <a:solidFill>
            <a:srgbClr val="000000"/>
          </a:solidFill>
          <a:latin typeface="Arial" charset="0"/>
          <a:cs typeface="Arial" charset="0"/>
        </a:defRPr>
      </a:lvl5pPr>
      <a:lvl6pPr marL="457200" algn="ctr" defTabSz="449263" rtl="0" fontAlgn="base">
        <a:spcBef>
          <a:spcPct val="0"/>
        </a:spcBef>
        <a:spcAft>
          <a:spcPct val="0"/>
        </a:spcAft>
        <a:buClr>
          <a:srgbClr val="000000"/>
        </a:buClr>
        <a:buSzPct val="100000"/>
        <a:buFont typeface="Arial" charset="0"/>
        <a:defRPr sz="4400">
          <a:solidFill>
            <a:srgbClr val="000000"/>
          </a:solidFill>
          <a:latin typeface="Arial" charset="0"/>
          <a:cs typeface="Arial" charset="0"/>
        </a:defRPr>
      </a:lvl6pPr>
      <a:lvl7pPr marL="914400" algn="ctr" defTabSz="449263" rtl="0" fontAlgn="base">
        <a:spcBef>
          <a:spcPct val="0"/>
        </a:spcBef>
        <a:spcAft>
          <a:spcPct val="0"/>
        </a:spcAft>
        <a:buClr>
          <a:srgbClr val="000000"/>
        </a:buClr>
        <a:buSzPct val="100000"/>
        <a:buFont typeface="Arial" charset="0"/>
        <a:defRPr sz="4400">
          <a:solidFill>
            <a:srgbClr val="000000"/>
          </a:solidFill>
          <a:latin typeface="Arial" charset="0"/>
          <a:cs typeface="Arial" charset="0"/>
        </a:defRPr>
      </a:lvl7pPr>
      <a:lvl8pPr marL="1371600" algn="ctr" defTabSz="449263" rtl="0" fontAlgn="base">
        <a:spcBef>
          <a:spcPct val="0"/>
        </a:spcBef>
        <a:spcAft>
          <a:spcPct val="0"/>
        </a:spcAft>
        <a:buClr>
          <a:srgbClr val="000000"/>
        </a:buClr>
        <a:buSzPct val="100000"/>
        <a:buFont typeface="Arial" charset="0"/>
        <a:defRPr sz="4400">
          <a:solidFill>
            <a:srgbClr val="000000"/>
          </a:solidFill>
          <a:latin typeface="Arial" charset="0"/>
          <a:cs typeface="Arial" charset="0"/>
        </a:defRPr>
      </a:lvl8pPr>
      <a:lvl9pPr marL="1828800" algn="ctr" defTabSz="449263" rtl="0" fontAlgn="base">
        <a:spcBef>
          <a:spcPct val="0"/>
        </a:spcBef>
        <a:spcAft>
          <a:spcPct val="0"/>
        </a:spcAft>
        <a:buClr>
          <a:srgbClr val="000000"/>
        </a:buClr>
        <a:buSzPct val="100000"/>
        <a:buFont typeface="Arial" charset="0"/>
        <a:defRPr sz="4400">
          <a:solidFill>
            <a:srgbClr val="000000"/>
          </a:solidFill>
          <a:latin typeface="Arial" charset="0"/>
          <a:cs typeface="Arial" charset="0"/>
        </a:defRPr>
      </a:lvl9pPr>
    </p:titleStyle>
    <p:bodyStyle>
      <a:lvl1pPr marL="341313" indent="-341313" algn="l" defTabSz="449263" rtl="0" eaLnBrk="0" fontAlgn="base" hangingPunct="0">
        <a:spcBef>
          <a:spcPts val="800"/>
        </a:spcBef>
        <a:spcAft>
          <a:spcPct val="0"/>
        </a:spcAft>
        <a:buClr>
          <a:srgbClr val="000000"/>
        </a:buClr>
        <a:buSzPct val="100000"/>
        <a:buFont typeface="Arial" panose="020B0604020202020204" pitchFamily="34" charset="0"/>
        <a:buChar char="•"/>
        <a:defRPr sz="3200">
          <a:solidFill>
            <a:srgbClr val="000000"/>
          </a:solidFill>
          <a:latin typeface="+mn-lt"/>
          <a:ea typeface="+mn-ea"/>
          <a:cs typeface="+mn-cs"/>
        </a:defRPr>
      </a:lvl1pPr>
      <a:lvl2pPr marL="741363" indent="-284163" algn="l" defTabSz="449263" rtl="0" eaLnBrk="0" fontAlgn="base" hangingPunct="0">
        <a:spcBef>
          <a:spcPts val="700"/>
        </a:spcBef>
        <a:spcAft>
          <a:spcPct val="0"/>
        </a:spcAft>
        <a:buClr>
          <a:srgbClr val="000000"/>
        </a:buClr>
        <a:buSzPct val="100000"/>
        <a:buFont typeface="Arial" panose="020B0604020202020204" pitchFamily="34" charset="0"/>
        <a:buChar char="–"/>
        <a:defRPr sz="2800">
          <a:solidFill>
            <a:srgbClr val="000000"/>
          </a:solidFill>
          <a:latin typeface="+mn-lt"/>
          <a:cs typeface="+mn-cs"/>
        </a:defRPr>
      </a:lvl2pPr>
      <a:lvl3pPr marL="1143000" indent="-228600" algn="l" defTabSz="449263" rtl="0" eaLnBrk="0" fontAlgn="base" hangingPunct="0">
        <a:spcBef>
          <a:spcPts val="600"/>
        </a:spcBef>
        <a:spcAft>
          <a:spcPct val="0"/>
        </a:spcAft>
        <a:buClr>
          <a:srgbClr val="000000"/>
        </a:buClr>
        <a:buSzPct val="100000"/>
        <a:buFont typeface="Arial" panose="020B0604020202020204" pitchFamily="34" charset="0"/>
        <a:buChar char="•"/>
        <a:defRPr sz="2400">
          <a:solidFill>
            <a:srgbClr val="000000"/>
          </a:solidFill>
          <a:latin typeface="+mn-lt"/>
          <a:cs typeface="+mn-cs"/>
        </a:defRPr>
      </a:lvl3pPr>
      <a:lvl4pPr marL="1600200" indent="-228600" algn="l" defTabSz="449263" rtl="0"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mn-lt"/>
          <a:cs typeface="+mn-cs"/>
        </a:defRPr>
      </a:lvl4pPr>
      <a:lvl5pPr marL="2057400" indent="-228600" algn="l" defTabSz="449263" rtl="0"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mn-lt"/>
          <a:cs typeface="+mn-cs"/>
        </a:defRPr>
      </a:lvl5pPr>
      <a:lvl6pPr marL="25146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cs typeface="+mn-cs"/>
        </a:defRPr>
      </a:lvl6pPr>
      <a:lvl7pPr marL="29718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cs typeface="+mn-cs"/>
        </a:defRPr>
      </a:lvl7pPr>
      <a:lvl8pPr marL="34290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cs typeface="+mn-cs"/>
        </a:defRPr>
      </a:lvl8pPr>
      <a:lvl9pPr marL="38862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590800"/>
            <a:ext cx="9144000" cy="1470025"/>
          </a:xfrm>
        </p:spPr>
        <p:txBody>
          <a:bodyPr/>
          <a:lstStyle/>
          <a:p>
            <a:pPr eaLnBrk="1" hangingPunct="1"/>
            <a:r>
              <a:rPr lang="pt-BR" altLang="pt-BR" sz="3200" smtClean="0"/>
              <a:t>TECNOLOGIAS DE INFORMAÇÃO E COMUNICAÇÃO NO ENSINO PRESENCIAL:</a:t>
            </a:r>
            <a:endParaRPr lang="pt-BR" altLang="pt-BR" sz="3200" i="1" smtClean="0">
              <a:latin typeface="Times New Roman" panose="02020603050405020304" pitchFamily="18" charset="0"/>
            </a:endParaRPr>
          </a:p>
        </p:txBody>
      </p:sp>
      <p:sp>
        <p:nvSpPr>
          <p:cNvPr id="4099" name="Rectangle 3"/>
          <p:cNvSpPr>
            <a:spLocks noGrp="1" noChangeArrowheads="1"/>
          </p:cNvSpPr>
          <p:nvPr>
            <p:ph type="subTitle" idx="1"/>
          </p:nvPr>
        </p:nvSpPr>
        <p:spPr>
          <a:xfrm>
            <a:off x="360363" y="4581525"/>
            <a:ext cx="8604250" cy="609600"/>
          </a:xfrm>
        </p:spPr>
        <p:txBody>
          <a:bodyPr/>
          <a:lstStyle/>
          <a:p>
            <a:pPr algn="r" eaLnBrk="1" hangingPunct="1"/>
            <a:r>
              <a:rPr lang="pt-BR" altLang="pt-BR" smtClean="0"/>
              <a:t>Construção de objetos de aprendizagem a partir de conteúdos digitais existentes</a:t>
            </a:r>
            <a:endParaRPr lang="pt-BR" altLang="pt-BR" i="1" smtClean="0">
              <a:latin typeface="Times New Roman" panose="02020603050405020304" pitchFamily="18" charset="0"/>
            </a:endParaRPr>
          </a:p>
        </p:txBody>
      </p:sp>
      <p:pic>
        <p:nvPicPr>
          <p:cNvPr id="41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2813" y="0"/>
            <a:ext cx="4318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101" name="Retângulo 1"/>
          <p:cNvSpPr>
            <a:spLocks noChangeArrowheads="1"/>
          </p:cNvSpPr>
          <p:nvPr/>
        </p:nvSpPr>
        <p:spPr bwMode="auto">
          <a:xfrm>
            <a:off x="5508625" y="6165850"/>
            <a:ext cx="2830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pt-BR" altLang="pt-BR" sz="1800">
                <a:solidFill>
                  <a:schemeClr val="tx1"/>
                </a:solidFill>
              </a:rPr>
              <a:t>Lafayette BATISTA MELO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sldNum" sz="quarter" idx="12"/>
          </p:nvPr>
        </p:nvSpPr>
        <p:spPr>
          <a:xfrm>
            <a:off x="3124200" y="6245225"/>
            <a:ext cx="2894013" cy="4746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a:spcBef>
                <a:spcPct val="0"/>
              </a:spcBef>
              <a:buFont typeface="Arial" panose="020B0604020202020204" pitchFamily="34" charset="0"/>
              <a:buNone/>
            </a:pPr>
            <a:fld id="{C8F919F3-08C2-48DA-858A-5178A9562B8C}" type="slidenum">
              <a:rPr lang="pt-BR" altLang="pt-BR" sz="1400" smtClean="0"/>
              <a:pPr algn="ctr">
                <a:spcBef>
                  <a:spcPct val="0"/>
                </a:spcBef>
                <a:buFont typeface="Arial" panose="020B0604020202020204" pitchFamily="34" charset="0"/>
                <a:buNone/>
              </a:pPr>
              <a:t>2</a:t>
            </a:fld>
            <a:endParaRPr lang="pt-BR" altLang="pt-BR" sz="1400" smtClean="0"/>
          </a:p>
        </p:txBody>
      </p:sp>
      <p:sp>
        <p:nvSpPr>
          <p:cNvPr id="5123" name="Rectangle 2"/>
          <p:cNvSpPr>
            <a:spLocks noGrp="1" noChangeArrowheads="1"/>
          </p:cNvSpPr>
          <p:nvPr>
            <p:ph type="title"/>
          </p:nvPr>
        </p:nvSpPr>
        <p:spPr>
          <a:xfrm>
            <a:off x="323850" y="0"/>
            <a:ext cx="8229600" cy="1371600"/>
          </a:xfrm>
        </p:spPr>
        <p:txBody>
          <a:bodyPr/>
          <a:lstStyle/>
          <a:p>
            <a:pPr eaLnBrk="1" hangingPunct="1"/>
            <a:r>
              <a:rPr lang="pt-BR" altLang="pt-BR" sz="4000" smtClean="0"/>
              <a:t>Sobre o autor</a:t>
            </a:r>
          </a:p>
        </p:txBody>
      </p:sp>
      <p:sp>
        <p:nvSpPr>
          <p:cNvPr id="5124" name="Rectangle 3"/>
          <p:cNvSpPr>
            <a:spLocks noGrp="1" noChangeArrowheads="1"/>
          </p:cNvSpPr>
          <p:nvPr>
            <p:ph type="body" idx="1"/>
          </p:nvPr>
        </p:nvSpPr>
        <p:spPr>
          <a:xfrm>
            <a:off x="395288" y="1125538"/>
            <a:ext cx="8228012" cy="4524375"/>
          </a:xfrm>
        </p:spPr>
        <p:txBody>
          <a:bodyPr/>
          <a:lstStyle/>
          <a:p>
            <a:pPr eaLnBrk="1" hangingPunct="1"/>
            <a:r>
              <a:rPr lang="pt-BR" altLang="pt-BR" sz="2800" smtClean="0"/>
              <a:t>Graduação em Ciência da Computação – UFPB (1993); </a:t>
            </a:r>
          </a:p>
          <a:p>
            <a:pPr eaLnBrk="1" hangingPunct="1"/>
            <a:r>
              <a:rPr lang="pt-BR" altLang="pt-BR" sz="2800" smtClean="0"/>
              <a:t>Mestrado em Engenharia Biomédica pela UFPB (1996) </a:t>
            </a:r>
          </a:p>
          <a:p>
            <a:pPr eaLnBrk="1" hangingPunct="1"/>
            <a:r>
              <a:rPr lang="pt-BR" altLang="pt-BR" sz="2800" smtClean="0"/>
              <a:t>Doutorado em Psicologia (Psicologia Cognitiva) UFPB (2004). </a:t>
            </a:r>
          </a:p>
          <a:p>
            <a:pPr eaLnBrk="1" hangingPunct="1"/>
            <a:r>
              <a:rPr lang="pt-BR" altLang="pt-BR" sz="2800" smtClean="0"/>
              <a:t>Realizou pós-doutorado em Linguística (Análise do Discurso) na Universidade Estadual de Campinas (2014). </a:t>
            </a:r>
          </a:p>
          <a:p>
            <a:pPr eaLnBrk="1" hangingPunct="1"/>
            <a:r>
              <a:rPr lang="pt-BR" altLang="pt-BR" sz="2800" smtClean="0"/>
              <a:t>Atualmente, é professor de Informática do Instituto Federal de Educação, Ciência e Tecnologia da Paraíba.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xfrm>
            <a:off x="457200" y="274638"/>
            <a:ext cx="8229600" cy="11430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pt-BR" altLang="pt-BR" smtClean="0"/>
              <a:t>....</a:t>
            </a:r>
          </a:p>
        </p:txBody>
      </p:sp>
      <p:sp>
        <p:nvSpPr>
          <p:cNvPr id="6147" name="Rectangle 2"/>
          <p:cNvSpPr>
            <a:spLocks noGrp="1" noChangeArrowheads="1"/>
          </p:cNvSpPr>
          <p:nvPr>
            <p:ph type="body" idx="1"/>
          </p:nvPr>
        </p:nvSpPr>
        <p:spPr>
          <a:xfrm>
            <a:off x="457200" y="1600200"/>
            <a:ext cx="8229600" cy="4525963"/>
          </a:xfrm>
        </p:spPr>
        <p:txBody>
          <a:bodyPr/>
          <a:lstStyle/>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pt-BR" altLang="pt-BR" sz="2400" smtClean="0"/>
              <a:t>    </a:t>
            </a:r>
            <a:r>
              <a:rPr lang="pt-BR" altLang="pt-BR" sz="2400" smtClean="0">
                <a:sym typeface="Wingdings" panose="05000000000000000000" pitchFamily="2" charset="2"/>
              </a:rPr>
              <a:t></a:t>
            </a:r>
            <a:r>
              <a:rPr lang="pt-BR" altLang="pt-BR" sz="2400" smtClean="0"/>
              <a:t> Mini-curso descreve o uso de tecnologias de informação e comunicação no ensino presencial, utilizando-se de objetos de aprendizagem.</a:t>
            </a:r>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pt-BR" altLang="pt-BR" sz="2400" smtClean="0"/>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pt-BR" altLang="pt-BR" sz="2400" smtClean="0"/>
              <a:t> </a:t>
            </a:r>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pt-BR" altLang="pt-BR" sz="2400" smtClean="0"/>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pt-BR" altLang="pt-BR" sz="2400" smtClean="0"/>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pt-BR" altLang="pt-BR" sz="2400" smtClean="0"/>
              <a:t>    </a:t>
            </a:r>
            <a:r>
              <a:rPr lang="pt-BR" altLang="pt-BR" sz="2400" smtClean="0">
                <a:sym typeface="Wingdings" panose="05000000000000000000" pitchFamily="2" charset="2"/>
              </a:rPr>
              <a:t></a:t>
            </a:r>
            <a:r>
              <a:rPr lang="pt-BR" altLang="pt-BR" sz="2400" smtClean="0"/>
              <a:t> Os objetos de aprendizagem são materiais didático-pedagógicos digitais de conteúdos específicos projetados para serem reutilizados tanto para o ensino quanto para serem reconstruídos, reorganizados ou divididos.</a:t>
            </a:r>
          </a:p>
          <a:p>
            <a:pPr algn="just"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pt-BR" altLang="pt-BR" sz="2400" smtClean="0"/>
          </a:p>
          <a:p>
            <a:pPr algn="just" eaLnBrk="1" hangingPunct="1">
              <a:lnSpc>
                <a:spcPct val="80000"/>
              </a:lnSpc>
              <a:spcBef>
                <a:spcPts val="600"/>
              </a:spcBef>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pt-BR" altLang="pt-BR" sz="2400" smtClean="0"/>
          </a:p>
        </p:txBody>
      </p:sp>
      <p:sp>
        <p:nvSpPr>
          <p:cNvPr id="6148" name="CaixaDeTexto 1"/>
          <p:cNvSpPr txBox="1">
            <a:spLocks noChangeArrowheads="1"/>
          </p:cNvSpPr>
          <p:nvPr/>
        </p:nvSpPr>
        <p:spPr bwMode="auto">
          <a:xfrm>
            <a:off x="5364163" y="6021388"/>
            <a:ext cx="2736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spcBef>
                <a:spcPct val="0"/>
              </a:spcBef>
              <a:buClrTx/>
              <a:buSzTx/>
              <a:buFontTx/>
              <a:buNone/>
            </a:pPr>
            <a:r>
              <a:rPr lang="pt-BR" altLang="pt-BR" sz="1800">
                <a:solidFill>
                  <a:srgbClr val="FF0000"/>
                </a:solidFill>
              </a:rPr>
              <a:t>Pp  O1</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vignette4.wikia.nocookie.net/confidencias/images/9/97/Homem-interrogacao.png/revision/latest?cb=20150608020329&amp;path-prefix=pt-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2981325"/>
            <a:ext cx="264795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p:cNvSpPr>
            <a:spLocks noGrp="1"/>
          </p:cNvSpPr>
          <p:nvPr>
            <p:ph idx="1"/>
          </p:nvPr>
        </p:nvSpPr>
        <p:spPr>
          <a:xfrm>
            <a:off x="395288" y="1125538"/>
            <a:ext cx="8228012" cy="4524375"/>
          </a:xfrm>
        </p:spPr>
        <p:txBody>
          <a:bodyPr/>
          <a:lstStyle/>
          <a:p>
            <a:pPr>
              <a:defRPr/>
            </a:pPr>
            <a:endParaRPr lang="pt-BR" dirty="0" smtClean="0"/>
          </a:p>
          <a:p>
            <a:pPr>
              <a:defRPr/>
            </a:pPr>
            <a:endParaRPr lang="pt-BR" dirty="0"/>
          </a:p>
          <a:p>
            <a:pPr>
              <a:defRPr/>
            </a:pPr>
            <a:r>
              <a:rPr lang="pt-BR" dirty="0" smtClean="0"/>
              <a:t>Esta a mesma definição que o grupo tem para objetos de aprendizagem?</a:t>
            </a:r>
          </a:p>
          <a:p>
            <a:pPr marL="0" indent="0">
              <a:buFont typeface="Arial" panose="020B0604020202020204" pitchFamily="34" charset="0"/>
              <a:buNone/>
              <a:defRPr/>
            </a:pP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p:cNvSpPr>
            <a:spLocks noGrp="1"/>
          </p:cNvSpPr>
          <p:nvPr>
            <p:ph type="title"/>
          </p:nvPr>
        </p:nvSpPr>
        <p:spPr/>
        <p:txBody>
          <a:bodyPr/>
          <a:lstStyle/>
          <a:p>
            <a:r>
              <a:rPr lang="pt-BR" altLang="pt-BR" smtClean="0"/>
              <a:t>No mini-curso</a:t>
            </a:r>
          </a:p>
        </p:txBody>
      </p:sp>
      <p:sp>
        <p:nvSpPr>
          <p:cNvPr id="9219" name="Espaço Reservado para Conteúdo 2"/>
          <p:cNvSpPr>
            <a:spLocks noGrp="1"/>
          </p:cNvSpPr>
          <p:nvPr>
            <p:ph idx="1"/>
          </p:nvPr>
        </p:nvSpPr>
        <p:spPr/>
        <p:txBody>
          <a:bodyPr/>
          <a:lstStyle/>
          <a:p>
            <a:endParaRPr lang="pt-BR" altLang="pt-BR" smtClean="0"/>
          </a:p>
          <a:p>
            <a:pPr algn="just"/>
            <a:r>
              <a:rPr lang="pt-BR" altLang="pt-BR" smtClean="0"/>
              <a:t>São discutidas as necessidades do uso de tecnologias de informação e comunicação para o ensino presencial, com enfoque nos objetos de aprendizagem e demais conceitos relacionados.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ço Reservado para Conteúdo 2"/>
          <p:cNvSpPr>
            <a:spLocks noGrp="1"/>
          </p:cNvSpPr>
          <p:nvPr>
            <p:ph idx="1"/>
          </p:nvPr>
        </p:nvSpPr>
        <p:spPr/>
        <p:txBody>
          <a:bodyPr/>
          <a:lstStyle/>
          <a:p>
            <a:pPr algn="just"/>
            <a:endParaRPr lang="pt-BR" altLang="pt-BR" smtClean="0"/>
          </a:p>
          <a:p>
            <a:pPr algn="just"/>
            <a:r>
              <a:rPr lang="pt-BR" altLang="pt-BR" smtClean="0"/>
              <a:t>Ferramentas gratuitas para construção de objetos de aprendizagem são descritas e são apontadas as formas como algumas podem estruturar e editar conteúdos existentes.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ço Reservado para Conteúdo 2"/>
          <p:cNvSpPr>
            <a:spLocks noGrp="1"/>
          </p:cNvSpPr>
          <p:nvPr>
            <p:ph idx="1"/>
          </p:nvPr>
        </p:nvSpPr>
        <p:spPr/>
        <p:txBody>
          <a:bodyPr/>
          <a:lstStyle/>
          <a:p>
            <a:pPr algn="just"/>
            <a:r>
              <a:rPr lang="pt-BR" altLang="pt-BR" smtClean="0"/>
              <a:t>É feito o passo-a-passo da construção de um objeto de aprendizagem com uma das ferramentas descritas, utilizando conteúdos coletados na web, textos e um exercício.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ço Reservado para Conteúdo 2"/>
          <p:cNvSpPr>
            <a:spLocks noGrp="1"/>
          </p:cNvSpPr>
          <p:nvPr>
            <p:ph idx="1"/>
          </p:nvPr>
        </p:nvSpPr>
        <p:spPr/>
        <p:txBody>
          <a:bodyPr/>
          <a:lstStyle/>
          <a:p>
            <a:pPr algn="just"/>
            <a:endParaRPr lang="pt-BR" altLang="pt-BR" smtClean="0"/>
          </a:p>
          <a:p>
            <a:pPr algn="just"/>
            <a:r>
              <a:rPr lang="pt-BR" altLang="pt-BR" smtClean="0"/>
              <a:t>É trabalhada também uma metodologia que envolve oito passos gerais para criação, construção e inserção do pacote de objetos no ambiente Moodle a partir de qualquer ferramenta.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p:cNvSpPr>
            <a:spLocks noGrp="1"/>
          </p:cNvSpPr>
          <p:nvPr>
            <p:ph type="title"/>
          </p:nvPr>
        </p:nvSpPr>
        <p:spPr/>
        <p:txBody>
          <a:bodyPr/>
          <a:lstStyle/>
          <a:p>
            <a:r>
              <a:rPr lang="pt-BR" altLang="pt-BR" sz="4000" smtClean="0"/>
              <a:t>A proposta deste mini-curso era...</a:t>
            </a:r>
          </a:p>
        </p:txBody>
      </p:sp>
      <p:sp>
        <p:nvSpPr>
          <p:cNvPr id="13315" name="Espaço Reservado para Conteúdo 2"/>
          <p:cNvSpPr>
            <a:spLocks noGrp="1"/>
          </p:cNvSpPr>
          <p:nvPr>
            <p:ph idx="1"/>
          </p:nvPr>
        </p:nvSpPr>
        <p:spPr/>
        <p:txBody>
          <a:bodyPr/>
          <a:lstStyle/>
          <a:p>
            <a:pPr algn="just"/>
            <a:endParaRPr lang="pt-BR" altLang="pt-BR" dirty="0" smtClean="0"/>
          </a:p>
          <a:p>
            <a:pPr algn="just"/>
            <a:r>
              <a:rPr lang="pt-BR" altLang="pt-BR" dirty="0" smtClean="0"/>
              <a:t>Trabalhar de forma concreta o reuso de materiais que estão na Internet e são usados pelos professores, construindo, editando e empacotando objetos de aprendizagem através de ferramentas de autoria gratuitas.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Ferramentas de Autoria</a:t>
            </a:r>
          </a:p>
        </p:txBody>
      </p:sp>
      <p:sp>
        <p:nvSpPr>
          <p:cNvPr id="3" name="Espaço Reservado para Conteúdo 2"/>
          <p:cNvSpPr>
            <a:spLocks noGrp="1"/>
          </p:cNvSpPr>
          <p:nvPr>
            <p:ph idx="1"/>
          </p:nvPr>
        </p:nvSpPr>
        <p:spPr/>
        <p:txBody>
          <a:bodyPr/>
          <a:lstStyle/>
          <a:p>
            <a:pPr marL="0" indent="0" algn="just">
              <a:buNone/>
            </a:pPr>
            <a:r>
              <a:rPr lang="pt-BR" dirty="0"/>
              <a:t>S</a:t>
            </a:r>
            <a:r>
              <a:rPr lang="pt-BR" dirty="0" smtClean="0"/>
              <a:t>ão </a:t>
            </a:r>
            <a:r>
              <a:rPr lang="pt-BR" dirty="0"/>
              <a:t>utilizadas para produzir arquivos digitais em diferentes mídias (texto, imagem, som etc.). Existem ferramentas voltadas especificamente para o professor, que possibilitam a elaboração de  material didático, e as que podem ser utilizadas somente pelos alunos, ou por ambos. </a:t>
            </a:r>
            <a:r>
              <a:rPr lang="pt-BR" dirty="0" smtClean="0"/>
              <a:t> </a:t>
            </a:r>
            <a:endParaRPr lang="pt-BR" dirty="0"/>
          </a:p>
        </p:txBody>
      </p:sp>
      <p:sp>
        <p:nvSpPr>
          <p:cNvPr id="4" name="Retângulo 3"/>
          <p:cNvSpPr/>
          <p:nvPr/>
        </p:nvSpPr>
        <p:spPr>
          <a:xfrm>
            <a:off x="457200" y="5801409"/>
            <a:ext cx="8435280" cy="369332"/>
          </a:xfrm>
          <a:prstGeom prst="rect">
            <a:avLst/>
          </a:prstGeom>
        </p:spPr>
        <p:txBody>
          <a:bodyPr wrap="square">
            <a:spAutoFit/>
          </a:bodyPr>
          <a:lstStyle/>
          <a:p>
            <a:r>
              <a:rPr lang="pt-BR" dirty="0" smtClean="0">
                <a:solidFill>
                  <a:schemeClr val="tx1"/>
                </a:solidFill>
              </a:rPr>
              <a:t>Fonte:</a:t>
            </a:r>
            <a:r>
              <a:rPr lang="pt-BR" dirty="0" smtClean="0">
                <a:solidFill>
                  <a:srgbClr val="C00000"/>
                </a:solidFill>
              </a:rPr>
              <a:t> </a:t>
            </a:r>
            <a:r>
              <a:rPr lang="pt-BR" u="sng" dirty="0" smtClean="0">
                <a:solidFill>
                  <a:srgbClr val="C00000"/>
                </a:solidFill>
              </a:rPr>
              <a:t>http</a:t>
            </a:r>
            <a:r>
              <a:rPr lang="pt-BR" u="sng" dirty="0">
                <a:solidFill>
                  <a:srgbClr val="C00000"/>
                </a:solidFill>
              </a:rPr>
              <a:t>://webeduc.mec.gov.br/linuxeducacional/curso_le/modulo5.html</a:t>
            </a:r>
          </a:p>
        </p:txBody>
      </p:sp>
    </p:spTree>
    <p:extLst>
      <p:ext uri="{BB962C8B-B14F-4D97-AF65-F5344CB8AC3E}">
        <p14:creationId xmlns:p14="http://schemas.microsoft.com/office/powerpoint/2010/main" val="3805557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Ferramentas de Autoria</a:t>
            </a:r>
          </a:p>
        </p:txBody>
      </p:sp>
      <p:sp>
        <p:nvSpPr>
          <p:cNvPr id="3" name="Espaço Reservado para Conteúdo 2"/>
          <p:cNvSpPr>
            <a:spLocks noGrp="1"/>
          </p:cNvSpPr>
          <p:nvPr>
            <p:ph idx="1"/>
          </p:nvPr>
        </p:nvSpPr>
        <p:spPr/>
        <p:txBody>
          <a:bodyPr/>
          <a:lstStyle/>
          <a:p>
            <a:pPr marL="0" indent="0" algn="just">
              <a:buNone/>
            </a:pPr>
            <a:r>
              <a:rPr lang="pt-BR" dirty="0" smtClean="0"/>
              <a:t>Como </a:t>
            </a:r>
            <a:r>
              <a:rPr lang="pt-BR" dirty="0"/>
              <a:t>o próprio nome diz, as ferramentas de autoria permitem que professores e alunos se tornem autores do tema que está sendo estudado. Entre essas ferramentas, encontram-se as de produção coletiva que proporcionam interação e possibilitam a autoria colaborativa/cooperativa. </a:t>
            </a:r>
            <a:r>
              <a:rPr lang="pt-BR" dirty="0" smtClean="0"/>
              <a:t>					</a:t>
            </a:r>
            <a:r>
              <a:rPr lang="pt-BR" dirty="0"/>
              <a:t/>
            </a:r>
            <a:br>
              <a:rPr lang="pt-BR" dirty="0"/>
            </a:br>
            <a:endParaRPr lang="pt-BR" dirty="0"/>
          </a:p>
        </p:txBody>
      </p:sp>
      <p:sp>
        <p:nvSpPr>
          <p:cNvPr id="4" name="Retângulo 3"/>
          <p:cNvSpPr/>
          <p:nvPr/>
        </p:nvSpPr>
        <p:spPr>
          <a:xfrm>
            <a:off x="457200" y="5801409"/>
            <a:ext cx="8435280" cy="369332"/>
          </a:xfrm>
          <a:prstGeom prst="rect">
            <a:avLst/>
          </a:prstGeom>
        </p:spPr>
        <p:txBody>
          <a:bodyPr wrap="square">
            <a:spAutoFit/>
          </a:bodyPr>
          <a:lstStyle/>
          <a:p>
            <a:r>
              <a:rPr lang="pt-BR" dirty="0" smtClean="0">
                <a:solidFill>
                  <a:schemeClr val="tx1"/>
                </a:solidFill>
              </a:rPr>
              <a:t>Fonte:</a:t>
            </a:r>
            <a:r>
              <a:rPr lang="pt-BR" dirty="0" smtClean="0">
                <a:solidFill>
                  <a:srgbClr val="C00000"/>
                </a:solidFill>
              </a:rPr>
              <a:t> </a:t>
            </a:r>
            <a:r>
              <a:rPr lang="pt-BR" u="sng" dirty="0" smtClean="0">
                <a:solidFill>
                  <a:srgbClr val="C00000"/>
                </a:solidFill>
              </a:rPr>
              <a:t>http</a:t>
            </a:r>
            <a:r>
              <a:rPr lang="pt-BR" u="sng" dirty="0">
                <a:solidFill>
                  <a:srgbClr val="C00000"/>
                </a:solidFill>
              </a:rPr>
              <a:t>://webeduc.mec.gov.br/linuxeducacional/curso_le/modulo5.html</a:t>
            </a:r>
          </a:p>
        </p:txBody>
      </p:sp>
    </p:spTree>
    <p:extLst>
      <p:ext uri="{BB962C8B-B14F-4D97-AF65-F5344CB8AC3E}">
        <p14:creationId xmlns:p14="http://schemas.microsoft.com/office/powerpoint/2010/main" val="1833225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p:cNvSpPr>
            <a:spLocks noGrp="1"/>
          </p:cNvSpPr>
          <p:nvPr>
            <p:ph type="title"/>
          </p:nvPr>
        </p:nvSpPr>
        <p:spPr/>
        <p:txBody>
          <a:bodyPr/>
          <a:lstStyle/>
          <a:p>
            <a:endParaRPr lang="pt-BR" altLang="pt-BR" smtClean="0"/>
          </a:p>
        </p:txBody>
      </p:sp>
      <p:sp>
        <p:nvSpPr>
          <p:cNvPr id="14339" name="Espaço Reservado para Conteúdo 2"/>
          <p:cNvSpPr>
            <a:spLocks noGrp="1"/>
          </p:cNvSpPr>
          <p:nvPr>
            <p:ph idx="1"/>
          </p:nvPr>
        </p:nvSpPr>
        <p:spPr/>
        <p:txBody>
          <a:bodyPr/>
          <a:lstStyle/>
          <a:p>
            <a:pPr algn="just">
              <a:defRPr/>
            </a:pPr>
            <a:r>
              <a:rPr lang="pt-BR" altLang="pt-BR" dirty="0" smtClean="0"/>
              <a:t>Os conceitos de </a:t>
            </a:r>
            <a:r>
              <a:rPr lang="pt-BR" altLang="pt-BR" dirty="0" err="1" smtClean="0"/>
              <a:t>reusabilidade</a:t>
            </a:r>
            <a:r>
              <a:rPr lang="pt-BR" altLang="pt-BR" dirty="0"/>
              <a:t> </a:t>
            </a:r>
            <a:r>
              <a:rPr lang="pt-BR" altLang="pt-BR" dirty="0" smtClean="0"/>
              <a:t>e ferramentas gratuitas também são bastante  utilizados na informática.</a:t>
            </a:r>
          </a:p>
          <a:p>
            <a:pPr algn="just">
              <a:defRPr/>
            </a:pPr>
            <a:endParaRPr lang="pt-BR" altLang="pt-BR" dirty="0" smtClean="0"/>
          </a:p>
          <a:p>
            <a:pPr marL="0" indent="0" algn="just">
              <a:buFont typeface="Arial" panose="020B0604020202020204" pitchFamily="34" charset="0"/>
              <a:buNone/>
              <a:defRPr/>
            </a:pPr>
            <a:r>
              <a:rPr lang="pt-BR" altLang="pt-BR" dirty="0" smtClean="0">
                <a:solidFill>
                  <a:srgbClr val="FF0000"/>
                </a:solidFill>
              </a:rPr>
              <a:t>(União dos conceitos também usados na área de informática </a:t>
            </a:r>
            <a:r>
              <a:rPr lang="pt-BR" altLang="pt-BR" dirty="0" smtClean="0">
                <a:solidFill>
                  <a:srgbClr val="FF0000"/>
                </a:solidFill>
                <a:sym typeface="Wingdings" panose="05000000000000000000" pitchFamily="2" charset="2"/>
              </a:rPr>
              <a:t> </a:t>
            </a:r>
            <a:r>
              <a:rPr lang="pt-BR" altLang="pt-BR" dirty="0" smtClean="0">
                <a:solidFill>
                  <a:srgbClr val="FF0000"/>
                </a:solidFill>
              </a:rPr>
              <a:t>Orientação a objetos e software livre)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a:spLocks noGrp="1"/>
          </p:cNvSpPr>
          <p:nvPr>
            <p:ph type="title"/>
          </p:nvPr>
        </p:nvSpPr>
        <p:spPr/>
        <p:txBody>
          <a:bodyPr/>
          <a:lstStyle/>
          <a:p>
            <a:r>
              <a:rPr lang="pt-BR" altLang="pt-BR" sz="4000" smtClean="0"/>
              <a:t>A proposta deste mini-curso era...</a:t>
            </a:r>
          </a:p>
        </p:txBody>
      </p:sp>
      <p:sp>
        <p:nvSpPr>
          <p:cNvPr id="15363" name="Espaço Reservado para Conteúdo 2"/>
          <p:cNvSpPr>
            <a:spLocks noGrp="1"/>
          </p:cNvSpPr>
          <p:nvPr>
            <p:ph idx="1"/>
          </p:nvPr>
        </p:nvSpPr>
        <p:spPr/>
        <p:txBody>
          <a:bodyPr/>
          <a:lstStyle/>
          <a:p>
            <a:pPr algn="just"/>
            <a:endParaRPr lang="pt-BR" altLang="pt-BR" smtClean="0"/>
          </a:p>
          <a:p>
            <a:pPr algn="just"/>
            <a:endParaRPr lang="pt-BR" altLang="pt-BR" smtClean="0"/>
          </a:p>
          <a:p>
            <a:pPr algn="just"/>
            <a:r>
              <a:rPr lang="pt-BR" altLang="pt-BR" smtClean="0"/>
              <a:t>O que norteia este mini-curso, portanto, é apresentar a professores, mesmo que não tenham conhecimento de programação, as diversas possibilidades de trabalharem com seus objetos de aprendizagem, ....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p:cNvSpPr>
            <a:spLocks noGrp="1"/>
          </p:cNvSpPr>
          <p:nvPr>
            <p:ph type="title"/>
          </p:nvPr>
        </p:nvSpPr>
        <p:spPr/>
        <p:txBody>
          <a:bodyPr/>
          <a:lstStyle/>
          <a:p>
            <a:r>
              <a:rPr lang="pt-BR" altLang="pt-BR" sz="4000" smtClean="0"/>
              <a:t>A proposta deste mini-curso era...</a:t>
            </a:r>
          </a:p>
        </p:txBody>
      </p:sp>
      <p:sp>
        <p:nvSpPr>
          <p:cNvPr id="16387" name="Espaço Reservado para Conteúdo 2"/>
          <p:cNvSpPr>
            <a:spLocks noGrp="1"/>
          </p:cNvSpPr>
          <p:nvPr>
            <p:ph idx="1"/>
          </p:nvPr>
        </p:nvSpPr>
        <p:spPr/>
        <p:txBody>
          <a:bodyPr/>
          <a:lstStyle/>
          <a:p>
            <a:pPr algn="just"/>
            <a:r>
              <a:rPr lang="pt-BR" altLang="pt-BR" smtClean="0"/>
              <a:t>... através de ferramentas que têm vantagens e desvantagens uma em relação à outra, e orientar sobre o que há de melhor em cada um delas para a elaboração, manutenção e conseqüente reuso dos seus objetos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vignette4.wikia.nocookie.net/confidencias/images/9/97/Homem-interrogacao.png/revision/latest?cb=20150608020329&amp;path-prefix=pt-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2981325"/>
            <a:ext cx="264795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p:cNvSpPr>
            <a:spLocks noGrp="1"/>
          </p:cNvSpPr>
          <p:nvPr>
            <p:ph idx="1"/>
          </p:nvPr>
        </p:nvSpPr>
        <p:spPr>
          <a:xfrm>
            <a:off x="395288" y="1125538"/>
            <a:ext cx="8228012" cy="4524375"/>
          </a:xfrm>
        </p:spPr>
        <p:txBody>
          <a:bodyPr/>
          <a:lstStyle/>
          <a:p>
            <a:pPr>
              <a:defRPr/>
            </a:pPr>
            <a:endParaRPr lang="pt-BR" dirty="0" smtClean="0"/>
          </a:p>
          <a:p>
            <a:pPr>
              <a:defRPr/>
            </a:pPr>
            <a:endParaRPr lang="pt-BR" dirty="0"/>
          </a:p>
          <a:p>
            <a:pPr>
              <a:defRPr/>
            </a:pPr>
            <a:r>
              <a:rPr lang="pt-BR" dirty="0" smtClean="0"/>
              <a:t>Você faz uso de objetos de aprendizagem em suas aulas?</a:t>
            </a:r>
          </a:p>
          <a:p>
            <a:pPr marL="0" indent="0">
              <a:buFont typeface="Arial" panose="020B0604020202020204" pitchFamily="34" charset="0"/>
              <a:buNone/>
              <a:defRPr/>
            </a:pPr>
            <a:r>
              <a:rPr lang="pt-BR" dirty="0" smtClean="0"/>
              <a:t> </a:t>
            </a:r>
          </a:p>
          <a:p>
            <a:pPr marL="0" indent="0">
              <a:buFont typeface="Arial" panose="020B0604020202020204" pitchFamily="34" charset="0"/>
              <a:buNone/>
              <a:defRPr/>
            </a:pPr>
            <a:endParaRPr lang="pt-B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ço Reservado para Conteúdo 2"/>
          <p:cNvSpPr>
            <a:spLocks noGrp="1"/>
          </p:cNvSpPr>
          <p:nvPr>
            <p:ph idx="1"/>
          </p:nvPr>
        </p:nvSpPr>
        <p:spPr/>
        <p:txBody>
          <a:bodyPr/>
          <a:lstStyle/>
          <a:p>
            <a:pPr algn="just"/>
            <a:r>
              <a:rPr lang="pt-BR" altLang="pt-BR" dirty="0" smtClean="0"/>
              <a:t>O fato de termos escolhido ferramentas de autoria gratuitas para criação de pacotes de </a:t>
            </a:r>
            <a:r>
              <a:rPr lang="pt-BR" altLang="pt-BR" dirty="0" err="1" smtClean="0"/>
              <a:t>OAs</a:t>
            </a:r>
            <a:r>
              <a:rPr lang="pt-BR" altLang="pt-BR" dirty="0" smtClean="0"/>
              <a:t>, reside no fato de que temos um espaço exíguo para apresentação de uma quantidade muito grande delas, o que nos fez optar por relacionar aquelas com menor custo-benefício.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ço Reservado para Conteúdo 2"/>
          <p:cNvSpPr>
            <a:spLocks noGrp="1"/>
          </p:cNvSpPr>
          <p:nvPr>
            <p:ph idx="1"/>
          </p:nvPr>
        </p:nvSpPr>
        <p:spPr/>
        <p:txBody>
          <a:bodyPr/>
          <a:lstStyle/>
          <a:p>
            <a:pPr algn="just"/>
            <a:r>
              <a:rPr lang="pt-BR" altLang="pt-BR" smtClean="0"/>
              <a:t>Com a perspectiva de proporcionar uma visão concreta de criação e uso dos objetos, vamos demonstrar o passo-a-passo de utilização da ferramenta que faz a maior parte das atividades pedagógicas com a maior facilidade possível, dentre todas as que foram listadas: o eXe Learning.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200" dirty="0" smtClean="0"/>
              <a:t>Site do </a:t>
            </a:r>
            <a:r>
              <a:rPr lang="pt-BR" sz="3200" dirty="0" err="1" smtClean="0"/>
              <a:t>Exelearning</a:t>
            </a:r>
            <a:r>
              <a:rPr lang="pt-BR" sz="3200" dirty="0" smtClean="0"/>
              <a:t> e opções para download</a:t>
            </a:r>
            <a:endParaRPr lang="pt-BR" sz="3200" dirty="0"/>
          </a:p>
        </p:txBody>
      </p:sp>
      <p:pic>
        <p:nvPicPr>
          <p:cNvPr id="4" name="Imagem 3"/>
          <p:cNvPicPr>
            <a:picLocks noChangeAspect="1"/>
          </p:cNvPicPr>
          <p:nvPr/>
        </p:nvPicPr>
        <p:blipFill>
          <a:blip r:embed="rId2"/>
          <a:stretch>
            <a:fillRect/>
          </a:stretch>
        </p:blipFill>
        <p:spPr>
          <a:xfrm>
            <a:off x="1014615" y="1916832"/>
            <a:ext cx="7113181" cy="4225652"/>
          </a:xfrm>
          <a:prstGeom prst="rect">
            <a:avLst/>
          </a:prstGeom>
        </p:spPr>
      </p:pic>
      <p:cxnSp>
        <p:nvCxnSpPr>
          <p:cNvPr id="6" name="Conector de seta reta 5"/>
          <p:cNvCxnSpPr/>
          <p:nvPr/>
        </p:nvCxnSpPr>
        <p:spPr bwMode="auto">
          <a:xfrm flipH="1">
            <a:off x="3275856" y="2492896"/>
            <a:ext cx="4680520" cy="1800200"/>
          </a:xfrm>
          <a:prstGeom prst="straightConnector1">
            <a:avLst/>
          </a:prstGeom>
          <a:solidFill>
            <a:srgbClr val="00B8FF"/>
          </a:solidFill>
          <a:ln w="9525" cap="flat" cmpd="sng" algn="ctr">
            <a:solidFill>
              <a:schemeClr val="accent2">
                <a:lumMod val="50000"/>
              </a:schemeClr>
            </a:solidFill>
            <a:prstDash val="solid"/>
            <a:round/>
            <a:headEnd type="none" w="med" len="med"/>
            <a:tailEnd type="triangle"/>
          </a:ln>
          <a:effectLst/>
        </p:spPr>
      </p:cxnSp>
      <p:cxnSp>
        <p:nvCxnSpPr>
          <p:cNvPr id="8" name="Conector de seta reta 7"/>
          <p:cNvCxnSpPr/>
          <p:nvPr/>
        </p:nvCxnSpPr>
        <p:spPr bwMode="auto">
          <a:xfrm flipH="1">
            <a:off x="2699792" y="2492896"/>
            <a:ext cx="5256584" cy="146670"/>
          </a:xfrm>
          <a:prstGeom prst="straightConnector1">
            <a:avLst/>
          </a:prstGeom>
          <a:solidFill>
            <a:srgbClr val="00B8FF"/>
          </a:solidFill>
          <a:ln w="9525" cap="flat" cmpd="sng" algn="ctr">
            <a:solidFill>
              <a:schemeClr val="accent2">
                <a:lumMod val="50000"/>
              </a:schemeClr>
            </a:solidFill>
            <a:prstDash val="solid"/>
            <a:round/>
            <a:headEnd type="none" w="med" len="med"/>
            <a:tailEnd type="triangle"/>
          </a:ln>
          <a:effectLst/>
        </p:spPr>
      </p:cxnSp>
      <p:cxnSp>
        <p:nvCxnSpPr>
          <p:cNvPr id="12" name="Conector de seta reta 11"/>
          <p:cNvCxnSpPr/>
          <p:nvPr/>
        </p:nvCxnSpPr>
        <p:spPr bwMode="auto">
          <a:xfrm flipH="1">
            <a:off x="2528372" y="2492896"/>
            <a:ext cx="5428004" cy="1224136"/>
          </a:xfrm>
          <a:prstGeom prst="straightConnector1">
            <a:avLst/>
          </a:prstGeom>
          <a:solidFill>
            <a:srgbClr val="00B8FF"/>
          </a:solidFill>
          <a:ln w="9525" cap="flat" cmpd="sng" algn="ctr">
            <a:solidFill>
              <a:schemeClr val="accent2">
                <a:lumMod val="50000"/>
              </a:schemeClr>
            </a:solidFill>
            <a:prstDash val="solid"/>
            <a:round/>
            <a:headEnd type="none" w="med" len="med"/>
            <a:tailEnd type="triangle"/>
          </a:ln>
          <a:effectLst/>
        </p:spPr>
      </p:cxnSp>
      <p:sp>
        <p:nvSpPr>
          <p:cNvPr id="3" name="Retângulo 2"/>
          <p:cNvSpPr/>
          <p:nvPr/>
        </p:nvSpPr>
        <p:spPr>
          <a:xfrm>
            <a:off x="1331641" y="6435944"/>
            <a:ext cx="5494446" cy="369332"/>
          </a:xfrm>
          <a:prstGeom prst="rect">
            <a:avLst/>
          </a:prstGeom>
        </p:spPr>
        <p:txBody>
          <a:bodyPr wrap="square">
            <a:spAutoFit/>
          </a:bodyPr>
          <a:lstStyle/>
          <a:p>
            <a:r>
              <a:rPr lang="pt-BR" dirty="0" smtClean="0">
                <a:solidFill>
                  <a:schemeClr val="tx1"/>
                </a:solidFill>
              </a:rPr>
              <a:t>Site para baixar: </a:t>
            </a:r>
            <a:r>
              <a:rPr lang="pt-BR" u="sng" dirty="0" smtClean="0">
                <a:solidFill>
                  <a:schemeClr val="accent2"/>
                </a:solidFill>
              </a:rPr>
              <a:t>http</a:t>
            </a:r>
            <a:r>
              <a:rPr lang="pt-BR" u="sng" dirty="0">
                <a:solidFill>
                  <a:schemeClr val="accent2"/>
                </a:solidFill>
              </a:rPr>
              <a:t>://exelearning.net/downloads/</a:t>
            </a:r>
          </a:p>
        </p:txBody>
      </p:sp>
    </p:spTree>
    <p:extLst>
      <p:ext uri="{BB962C8B-B14F-4D97-AF65-F5344CB8AC3E}">
        <p14:creationId xmlns:p14="http://schemas.microsoft.com/office/powerpoint/2010/main" val="25745282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Instalação e tela do </a:t>
            </a:r>
            <a:r>
              <a:rPr lang="pt-BR" dirty="0" err="1" smtClean="0"/>
              <a:t>ExeLearning</a:t>
            </a:r>
            <a:endParaRPr lang="pt-BR" dirty="0"/>
          </a:p>
        </p:txBody>
      </p:sp>
      <p:pic>
        <p:nvPicPr>
          <p:cNvPr id="4" name="Imagem 3"/>
          <p:cNvPicPr>
            <a:picLocks noChangeAspect="1"/>
          </p:cNvPicPr>
          <p:nvPr/>
        </p:nvPicPr>
        <p:blipFill>
          <a:blip r:embed="rId2"/>
          <a:stretch>
            <a:fillRect/>
          </a:stretch>
        </p:blipFill>
        <p:spPr>
          <a:xfrm>
            <a:off x="0" y="1556792"/>
            <a:ext cx="4167370" cy="3240360"/>
          </a:xfrm>
          <a:prstGeom prst="rect">
            <a:avLst/>
          </a:prstGeom>
        </p:spPr>
      </p:pic>
      <p:pic>
        <p:nvPicPr>
          <p:cNvPr id="5" name="Imagem 4"/>
          <p:cNvPicPr>
            <a:picLocks noChangeAspect="1"/>
          </p:cNvPicPr>
          <p:nvPr/>
        </p:nvPicPr>
        <p:blipFill>
          <a:blip r:embed="rId3"/>
          <a:stretch>
            <a:fillRect/>
          </a:stretch>
        </p:blipFill>
        <p:spPr>
          <a:xfrm>
            <a:off x="4440759" y="3593677"/>
            <a:ext cx="4703241" cy="3264323"/>
          </a:xfrm>
          <a:prstGeom prst="rect">
            <a:avLst/>
          </a:prstGeom>
        </p:spPr>
      </p:pic>
    </p:spTree>
    <p:extLst>
      <p:ext uri="{BB962C8B-B14F-4D97-AF65-F5344CB8AC3E}">
        <p14:creationId xmlns:p14="http://schemas.microsoft.com/office/powerpoint/2010/main" val="3514669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p:txBody>
          <a:bodyPr/>
          <a:lstStyle/>
          <a:p>
            <a:r>
              <a:rPr lang="pt-BR" altLang="pt-BR" sz="3200" smtClean="0"/>
              <a:t>Para atingir as metas mencionadas, o      mini-curso está dividido em três momentos:</a:t>
            </a:r>
          </a:p>
        </p:txBody>
      </p:sp>
      <p:sp>
        <p:nvSpPr>
          <p:cNvPr id="3" name="Espaço Reservado para Conteúdo 2"/>
          <p:cNvSpPr>
            <a:spLocks noGrp="1"/>
          </p:cNvSpPr>
          <p:nvPr>
            <p:ph idx="1"/>
          </p:nvPr>
        </p:nvSpPr>
        <p:spPr/>
        <p:txBody>
          <a:bodyPr/>
          <a:lstStyle/>
          <a:p>
            <a:pPr algn="just">
              <a:defRPr/>
            </a:pPr>
            <a:r>
              <a:rPr lang="pt-BR" dirty="0"/>
              <a:t>I</a:t>
            </a:r>
            <a:r>
              <a:rPr lang="pt-BR" dirty="0" smtClean="0"/>
              <a:t>tem 2, falaremos dos objetos de aprendizagem e de demais conceitos a eles relacionados; </a:t>
            </a:r>
          </a:p>
          <a:p>
            <a:pPr marL="0" indent="0" algn="just">
              <a:buFont typeface="Arial" panose="020B0604020202020204" pitchFamily="34" charset="0"/>
              <a:buNone/>
              <a:defRPr/>
            </a:pPr>
            <a:endParaRPr lang="pt-BR" dirty="0"/>
          </a:p>
          <a:p>
            <a:pPr marL="0" indent="0" algn="just">
              <a:buFont typeface="Arial" panose="020B0604020202020204" pitchFamily="34" charset="0"/>
              <a:buNone/>
              <a:defRPr/>
            </a:pPr>
            <a:endParaRPr lang="pt-BR" dirty="0" smtClean="0"/>
          </a:p>
          <a:p>
            <a:pPr algn="just">
              <a:defRPr/>
            </a:pPr>
            <a:r>
              <a:rPr lang="pt-BR" dirty="0"/>
              <a:t>I</a:t>
            </a:r>
            <a:r>
              <a:rPr lang="pt-BR" dirty="0" smtClean="0"/>
              <a:t>tem 3, descreveremos algumas ferramentas de autoria gratuitas para a construção de objetos de aprendizagem no padrão SCORM;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p:cNvSpPr>
            <a:spLocks noGrp="1"/>
          </p:cNvSpPr>
          <p:nvPr>
            <p:ph type="title"/>
          </p:nvPr>
        </p:nvSpPr>
        <p:spPr/>
        <p:txBody>
          <a:bodyPr/>
          <a:lstStyle/>
          <a:p>
            <a:r>
              <a:rPr lang="pt-BR" altLang="pt-BR" sz="3200" smtClean="0"/>
              <a:t>Para atingir as metas mencionadas, o      mini-curso está dividido em três momentos:</a:t>
            </a:r>
          </a:p>
        </p:txBody>
      </p:sp>
      <p:sp>
        <p:nvSpPr>
          <p:cNvPr id="3" name="Espaço Reservado para Conteúdo 2"/>
          <p:cNvSpPr>
            <a:spLocks noGrp="1"/>
          </p:cNvSpPr>
          <p:nvPr>
            <p:ph idx="1"/>
          </p:nvPr>
        </p:nvSpPr>
        <p:spPr/>
        <p:txBody>
          <a:bodyPr/>
          <a:lstStyle/>
          <a:p>
            <a:pPr marL="0" indent="0" algn="just">
              <a:buFont typeface="Arial" panose="020B0604020202020204" pitchFamily="34" charset="0"/>
              <a:buNone/>
              <a:defRPr/>
            </a:pPr>
            <a:endParaRPr lang="pt-BR" dirty="0" smtClean="0"/>
          </a:p>
          <a:p>
            <a:pPr algn="just">
              <a:defRPr/>
            </a:pPr>
            <a:r>
              <a:rPr lang="pt-BR" dirty="0" smtClean="0"/>
              <a:t>Item 4, mostramos o uso da ferramenta </a:t>
            </a:r>
            <a:r>
              <a:rPr lang="pt-BR" dirty="0" err="1" smtClean="0"/>
              <a:t>eXe</a:t>
            </a:r>
            <a:r>
              <a:rPr lang="pt-BR" dirty="0" smtClean="0"/>
              <a:t> Learning, fazendo o passo-a-passo de construção de um objeto com um exemplo concreto, bem como indicamos o uso geral para qualquer ferramenta. </a:t>
            </a:r>
            <a:endParaRPr lang="pt-B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ítulo 1"/>
          <p:cNvSpPr>
            <a:spLocks noGrp="1"/>
          </p:cNvSpPr>
          <p:nvPr>
            <p:ph type="title"/>
          </p:nvPr>
        </p:nvSpPr>
        <p:spPr/>
        <p:txBody>
          <a:bodyPr/>
          <a:lstStyle/>
          <a:p>
            <a:r>
              <a:rPr lang="pt-BR" altLang="pt-BR" smtClean="0"/>
              <a:t>Objetos de aprendizagem e o ensino presencial</a:t>
            </a:r>
          </a:p>
        </p:txBody>
      </p:sp>
      <p:sp>
        <p:nvSpPr>
          <p:cNvPr id="22531"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smtClean="0"/>
              <a:t>Tanto na modalidade do ensino à distância quanto no ensino presencial são utilizadas muitas tecnologias e softwares com finalidades didático-pedagógicas. Ambientes virtuais de aprendizagem, por exemplo, são alvo de várias pesquisas para aplicação das novas tecnologias de informação e comunicação em sala de aula (Haguenauer (2007), Silva (2005), Pereira (2002) e Lopes (2007)). </a:t>
            </a:r>
          </a:p>
        </p:txBody>
      </p:sp>
      <p:sp>
        <p:nvSpPr>
          <p:cNvPr id="22532" name="CaixaDeTexto 3"/>
          <p:cNvSpPr txBox="1">
            <a:spLocks noChangeArrowheads="1"/>
          </p:cNvSpPr>
          <p:nvPr/>
        </p:nvSpPr>
        <p:spPr bwMode="auto">
          <a:xfrm>
            <a:off x="5076825" y="6237288"/>
            <a:ext cx="2159000"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p:cNvSpPr>
            <a:spLocks noGrp="1"/>
          </p:cNvSpPr>
          <p:nvPr>
            <p:ph type="title"/>
          </p:nvPr>
        </p:nvSpPr>
        <p:spPr/>
        <p:txBody>
          <a:bodyPr/>
          <a:lstStyle/>
          <a:p>
            <a:r>
              <a:rPr lang="pt-BR" altLang="pt-BR" smtClean="0"/>
              <a:t>Objetos de aprendizagem e o ensino presencial</a:t>
            </a:r>
          </a:p>
        </p:txBody>
      </p:sp>
      <p:sp>
        <p:nvSpPr>
          <p:cNvPr id="23555"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smtClean="0"/>
              <a:t>Hoje em dia, recursos que antes eram voltados para o ensino à distância podem ser considerados uma alternativa útil e adequada ao ensino presencial com suas devidas adequações. Os conteúdos trabalhados em ambientes virtuais de aprendizagem podem ser aproveitados para cursos diferentes e reutilizados no ensino presencial. </a:t>
            </a:r>
          </a:p>
        </p:txBody>
      </p:sp>
      <p:sp>
        <p:nvSpPr>
          <p:cNvPr id="23556" name="CaixaDeTexto 3"/>
          <p:cNvSpPr txBox="1">
            <a:spLocks noChangeArrowheads="1"/>
          </p:cNvSpPr>
          <p:nvPr/>
        </p:nvSpPr>
        <p:spPr bwMode="auto">
          <a:xfrm>
            <a:off x="5076825" y="6237288"/>
            <a:ext cx="2159000"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Espaço Reservado para Conteúdo 2"/>
          <p:cNvSpPr>
            <a:spLocks noGrp="1"/>
          </p:cNvSpPr>
          <p:nvPr>
            <p:ph idx="1"/>
          </p:nvPr>
        </p:nvSpPr>
        <p:spPr/>
        <p:txBody>
          <a:bodyPr/>
          <a:lstStyle/>
          <a:p>
            <a:pPr marL="0" indent="0" algn="just">
              <a:buFont typeface="Arial" panose="020B0604020202020204" pitchFamily="34" charset="0"/>
              <a:buNone/>
            </a:pPr>
            <a:endParaRPr lang="pt-BR" altLang="pt-BR" smtClean="0"/>
          </a:p>
          <a:p>
            <a:pPr marL="0" indent="0" algn="just">
              <a:buFont typeface="Arial" panose="020B0604020202020204" pitchFamily="34" charset="0"/>
              <a:buNone/>
            </a:pPr>
            <a:r>
              <a:rPr lang="pt-BR" altLang="pt-BR" smtClean="0"/>
              <a:t>Materiais didático-pedagógicos no formato digital, obedecendo a padrões determinados por convênios internacionais, apresentam vantagens para qualquer modalidade de ensino tanto do ponto de vista técnico computacional quanto do ponto de vista educacional.  </a:t>
            </a:r>
          </a:p>
        </p:txBody>
      </p:sp>
      <p:sp>
        <p:nvSpPr>
          <p:cNvPr id="24580" name="CaixaDeTexto 3"/>
          <p:cNvSpPr txBox="1">
            <a:spLocks noChangeArrowheads="1"/>
          </p:cNvSpPr>
          <p:nvPr/>
        </p:nvSpPr>
        <p:spPr bwMode="auto">
          <a:xfrm>
            <a:off x="5076825" y="6165850"/>
            <a:ext cx="2159000" cy="368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smtClean="0"/>
              <a:t>Se esses conteúdos forem utilizados como auxílio ao ensino presencial, podem ser trabalhados pelo professor como material de apresentação, demonstração ou simulação bem como podem ser armazenados em ambientes virtuais para que os alunos os consultem, revisando o assunto da disciplina, fazendo testes ou exercícios e novas experimentações.  </a:t>
            </a:r>
          </a:p>
        </p:txBody>
      </p:sp>
      <p:sp>
        <p:nvSpPr>
          <p:cNvPr id="25604" name="CaixaDeTexto 3"/>
          <p:cNvSpPr txBox="1">
            <a:spLocks noChangeArrowheads="1"/>
          </p:cNvSpPr>
          <p:nvPr/>
        </p:nvSpPr>
        <p:spPr bwMode="auto">
          <a:xfrm>
            <a:off x="5076825" y="6237288"/>
            <a:ext cx="2159000"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smtClean="0"/>
              <a:t> </a:t>
            </a:r>
          </a:p>
          <a:p>
            <a:pPr marL="0" indent="0" algn="just">
              <a:buFont typeface="Arial" panose="020B0604020202020204" pitchFamily="34" charset="0"/>
              <a:buNone/>
            </a:pPr>
            <a:endParaRPr lang="pt-BR" altLang="pt-BR" smtClean="0"/>
          </a:p>
          <a:p>
            <a:pPr marL="0" indent="0" algn="just">
              <a:buFont typeface="Arial" panose="020B0604020202020204" pitchFamily="34" charset="0"/>
              <a:buNone/>
            </a:pPr>
            <a:r>
              <a:rPr lang="pt-BR" altLang="pt-BR" smtClean="0"/>
              <a:t>Para que o material seja convenientemente trabalhado por alunos e professores, é importante que os ambientes sejam compatíveis com o formato padrão utilizado.</a:t>
            </a:r>
          </a:p>
        </p:txBody>
      </p:sp>
      <p:sp>
        <p:nvSpPr>
          <p:cNvPr id="26627" name="CaixaDeTexto 3"/>
          <p:cNvSpPr txBox="1">
            <a:spLocks noChangeArrowheads="1"/>
          </p:cNvSpPr>
          <p:nvPr/>
        </p:nvSpPr>
        <p:spPr bwMode="auto">
          <a:xfrm>
            <a:off x="5076825" y="6237288"/>
            <a:ext cx="2159000"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
        <p:nvSpPr>
          <p:cNvPr id="26628" name="CaixaDeTexto 4"/>
          <p:cNvSpPr txBox="1">
            <a:spLocks noChangeArrowheads="1"/>
          </p:cNvSpPr>
          <p:nvPr/>
        </p:nvSpPr>
        <p:spPr bwMode="auto">
          <a:xfrm>
            <a:off x="7248525" y="5580063"/>
            <a:ext cx="936625"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ço Reservado para Conteúdo 2"/>
          <p:cNvSpPr>
            <a:spLocks noGrp="1"/>
          </p:cNvSpPr>
          <p:nvPr>
            <p:ph idx="1"/>
          </p:nvPr>
        </p:nvSpPr>
        <p:spPr/>
        <p:txBody>
          <a:bodyPr/>
          <a:lstStyle/>
          <a:p>
            <a:pPr marL="0" indent="0" algn="just">
              <a:buFont typeface="Arial" panose="020B0604020202020204" pitchFamily="34" charset="0"/>
              <a:buNone/>
            </a:pPr>
            <a:endParaRPr lang="pt-BR" altLang="pt-BR" smtClean="0"/>
          </a:p>
          <a:p>
            <a:pPr marL="0" indent="0" algn="just">
              <a:buFont typeface="Arial" panose="020B0604020202020204" pitchFamily="34" charset="0"/>
              <a:buNone/>
            </a:pPr>
            <a:r>
              <a:rPr lang="pt-BR" altLang="pt-BR" smtClean="0"/>
              <a:t>Ao se estudar a maneira de aplicação dos conteúdos digitais para o ensino a distância, mas também com adequações para o ensino presencial, podemos observar que o uso de objetos de aprendizagem é uma alternativa importante e deve ser considerada nos currículos de ensino.  </a:t>
            </a:r>
          </a:p>
        </p:txBody>
      </p:sp>
      <p:sp>
        <p:nvSpPr>
          <p:cNvPr id="27651" name="CaixaDeTexto 3"/>
          <p:cNvSpPr txBox="1">
            <a:spLocks noChangeArrowheads="1"/>
          </p:cNvSpPr>
          <p:nvPr/>
        </p:nvSpPr>
        <p:spPr bwMode="auto">
          <a:xfrm>
            <a:off x="5076825" y="6237288"/>
            <a:ext cx="2159000" cy="3698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ço Reservado para Conteúdo 2"/>
          <p:cNvSpPr>
            <a:spLocks noGrp="1"/>
          </p:cNvSpPr>
          <p:nvPr>
            <p:ph idx="1"/>
          </p:nvPr>
        </p:nvSpPr>
        <p:spPr>
          <a:xfrm>
            <a:off x="468313" y="692150"/>
            <a:ext cx="8228012" cy="4524375"/>
          </a:xfrm>
        </p:spPr>
        <p:txBody>
          <a:bodyPr/>
          <a:lstStyle/>
          <a:p>
            <a:pPr marL="0" indent="0" algn="just">
              <a:buFont typeface="Arial" panose="020B0604020202020204" pitchFamily="34" charset="0"/>
              <a:buNone/>
            </a:pPr>
            <a:r>
              <a:rPr lang="pt-BR" altLang="pt-BR" dirty="0" smtClean="0"/>
              <a:t>Alguns conceitos sobre objetos de aprendizagem, discutidos por vários autores (</a:t>
            </a:r>
            <a:r>
              <a:rPr lang="pt-BR" altLang="pt-BR" dirty="0" err="1" smtClean="0"/>
              <a:t>Harman</a:t>
            </a:r>
            <a:r>
              <a:rPr lang="pt-BR" altLang="pt-BR" dirty="0" smtClean="0"/>
              <a:t> (2007), </a:t>
            </a:r>
            <a:r>
              <a:rPr lang="pt-BR" altLang="pt-BR" dirty="0" err="1" smtClean="0"/>
              <a:t>Santanchè</a:t>
            </a:r>
            <a:r>
              <a:rPr lang="pt-BR" altLang="pt-BR" dirty="0" smtClean="0"/>
              <a:t> (2007), Tarouco (2007), Tarouco (2003) e Willey (2000)), trazem polêmica no campo da pesquisa científico-tecnológica e da educação e precisam ser tratados de modo que compreendamos como se dá o uso e a produção desses materiais, que abrangem princípios educacionais, questões técnicas em computação, buscas por padronização até questões operacionais.  </a:t>
            </a:r>
          </a:p>
        </p:txBody>
      </p:sp>
      <p:sp>
        <p:nvSpPr>
          <p:cNvPr id="28675" name="CaixaDeTexto 3"/>
          <p:cNvSpPr txBox="1">
            <a:spLocks noChangeArrowheads="1"/>
          </p:cNvSpPr>
          <p:nvPr/>
        </p:nvSpPr>
        <p:spPr bwMode="auto">
          <a:xfrm>
            <a:off x="6156325" y="6165850"/>
            <a:ext cx="2160588" cy="368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cs typeface="Arial" panose="020B0604020202020204" pitchFamily="34" charset="0"/>
              </a:defRPr>
            </a:lvl1pPr>
            <a:lvl2pPr marL="742950" indent="-285750">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cs typeface="Arial" panose="020B0604020202020204" pitchFamily="34" charset="0"/>
              </a:defRPr>
            </a:lvl2pPr>
            <a:lvl3pPr marL="1143000" indent="-228600">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cs typeface="Arial" panose="020B0604020202020204" pitchFamily="34" charset="0"/>
              </a:defRPr>
            </a:lvl3pPr>
            <a:lvl4pPr marL="16002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4pPr>
            <a:lvl5pPr marL="2057400" indent="-228600">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cs typeface="Arial" panose="020B0604020202020204" pitchFamily="34" charset="0"/>
              </a:defRPr>
            </a:lvl9pPr>
          </a:lstStyle>
          <a:p>
            <a:pPr algn="ctr">
              <a:spcBef>
                <a:spcPct val="0"/>
              </a:spcBef>
              <a:buClrTx/>
              <a:buSzTx/>
              <a:buFontTx/>
              <a:buNone/>
            </a:pPr>
            <a:r>
              <a:rPr lang="pt-BR" altLang="pt-BR" sz="1800">
                <a:solidFill>
                  <a:schemeClr val="bg1"/>
                </a:solidFill>
              </a:rPr>
              <a:t>Pagina 2/11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ítulo 1"/>
          <p:cNvSpPr>
            <a:spLocks noGrp="1"/>
          </p:cNvSpPr>
          <p:nvPr>
            <p:ph type="title"/>
          </p:nvPr>
        </p:nvSpPr>
        <p:spPr/>
        <p:txBody>
          <a:bodyPr/>
          <a:lstStyle/>
          <a:p>
            <a:r>
              <a:rPr lang="pt-BR" altLang="pt-BR" smtClean="0"/>
              <a:t>Objeto de aprendizagem</a:t>
            </a:r>
          </a:p>
        </p:txBody>
      </p:sp>
      <p:sp>
        <p:nvSpPr>
          <p:cNvPr id="29699"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dirty="0" smtClean="0"/>
              <a:t>O próprio conceito de objeto de aprendizagem traz em sua história polêmicas e formas diferenciadas de encaminhar o processo educacional. </a:t>
            </a:r>
          </a:p>
          <a:p>
            <a:pPr marL="0" indent="0" algn="just">
              <a:buFont typeface="Arial" panose="020B0604020202020204" pitchFamily="34" charset="0"/>
              <a:buNone/>
            </a:pPr>
            <a:endParaRPr lang="pt-BR" altLang="pt-BR" dirty="0" smtClean="0"/>
          </a:p>
          <a:p>
            <a:pPr marL="0" indent="0" algn="just">
              <a:buFont typeface="Arial" panose="020B0604020202020204" pitchFamily="34" charset="0"/>
              <a:buNone/>
            </a:pPr>
            <a:r>
              <a:rPr lang="pt-BR" altLang="pt-BR" dirty="0" smtClean="0"/>
              <a:t>Um problema constante é que os objetos de aprendizagem (</a:t>
            </a:r>
            <a:r>
              <a:rPr lang="pt-BR" altLang="pt-BR" dirty="0" err="1" smtClean="0"/>
              <a:t>OAs</a:t>
            </a:r>
            <a:r>
              <a:rPr lang="pt-BR" altLang="pt-BR" dirty="0" smtClean="0"/>
              <a:t>) trazem concepções diferenciadas em relação ao grau de abrangência de sua aplicação.</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ítulo 1"/>
          <p:cNvSpPr>
            <a:spLocks noGrp="1"/>
          </p:cNvSpPr>
          <p:nvPr>
            <p:ph type="title"/>
          </p:nvPr>
        </p:nvSpPr>
        <p:spPr/>
        <p:txBody>
          <a:bodyPr/>
          <a:lstStyle/>
          <a:p>
            <a:r>
              <a:rPr lang="pt-BR" altLang="pt-BR" smtClean="0"/>
              <a:t>Objeto de aprendizagem</a:t>
            </a:r>
          </a:p>
        </p:txBody>
      </p:sp>
      <p:sp>
        <p:nvSpPr>
          <p:cNvPr id="30723"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dirty="0" smtClean="0"/>
              <a:t>Alguns defendem que um objeto de aprendizagem pode ser um programa em flash e disseminam esta </a:t>
            </a:r>
            <a:r>
              <a:rPr lang="pt-BR" altLang="pt-BR" dirty="0" err="1" smtClean="0"/>
              <a:t>idéia</a:t>
            </a:r>
            <a:r>
              <a:rPr lang="pt-BR" altLang="pt-BR" dirty="0" smtClean="0"/>
              <a:t> de tal modo, que muita gente pensa que eles só podem ser produzidos através desta tecnologia. </a:t>
            </a:r>
          </a:p>
          <a:p>
            <a:pPr marL="0" indent="0" algn="just">
              <a:buFont typeface="Arial" panose="020B0604020202020204" pitchFamily="34" charset="0"/>
              <a:buNone/>
            </a:pPr>
            <a:endParaRPr lang="pt-BR" altLang="pt-BR" dirty="0" smtClean="0"/>
          </a:p>
          <a:p>
            <a:pPr marL="0" indent="0" algn="just">
              <a:buFont typeface="Arial" panose="020B0604020202020204" pitchFamily="34" charset="0"/>
              <a:buNone/>
            </a:pPr>
            <a:r>
              <a:rPr lang="pt-BR" altLang="pt-BR" dirty="0" smtClean="0"/>
              <a:t>Outros acreditam que um objeto de aprendizagem pode ser um curso completo em um ambiente virtual e tudo que dê apoio ao ensino.</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Espaço Reservado para Conteúdo 2"/>
          <p:cNvSpPr>
            <a:spLocks noGrp="1"/>
          </p:cNvSpPr>
          <p:nvPr>
            <p:ph idx="1"/>
          </p:nvPr>
        </p:nvSpPr>
        <p:spPr/>
        <p:txBody>
          <a:bodyPr/>
          <a:lstStyle/>
          <a:p>
            <a:pPr algn="just"/>
            <a:endParaRPr lang="pt-BR" dirty="0" smtClean="0"/>
          </a:p>
          <a:p>
            <a:pPr marL="0" indent="0" algn="just">
              <a:buNone/>
            </a:pPr>
            <a:r>
              <a:rPr lang="pt-BR" dirty="0" smtClean="0"/>
              <a:t>Porém</a:t>
            </a:r>
            <a:r>
              <a:rPr lang="pt-BR" dirty="0"/>
              <a:t>, dentre as várias definições, sempre é destacada a característica de </a:t>
            </a:r>
            <a:r>
              <a:rPr lang="pt-BR" b="1" dirty="0" err="1"/>
              <a:t>reusabilidade</a:t>
            </a:r>
            <a:r>
              <a:rPr lang="pt-BR" b="1" dirty="0"/>
              <a:t> </a:t>
            </a:r>
            <a:r>
              <a:rPr lang="pt-BR" dirty="0"/>
              <a:t>no sentido de um mesmo material poder ser aproveitado em contextos diversos. </a:t>
            </a:r>
            <a:r>
              <a:rPr lang="pt-BR" dirty="0" smtClean="0"/>
              <a:t> </a:t>
            </a:r>
            <a:endParaRPr lang="pt-BR" altLang="pt-BR"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Os </a:t>
            </a:r>
            <a:r>
              <a:rPr lang="pt-BR" dirty="0" err="1"/>
              <a:t>OAs</a:t>
            </a:r>
            <a:r>
              <a:rPr lang="pt-BR" dirty="0"/>
              <a:t> deveriam poder ser reutilizados em versões de cursos diferentes, em cursos de matérias diversas que aproveitassem um mesmo assunto e mesmo para a produção e reconstrução de novos materiais com características adicionadas ou subtraídas. </a:t>
            </a:r>
            <a:r>
              <a:rPr lang="pt-BR" dirty="0" smtClean="0"/>
              <a:t> </a:t>
            </a:r>
            <a:endParaRPr lang="pt-BR" altLang="pt-BR" dirty="0" smtClean="0"/>
          </a:p>
        </p:txBody>
      </p:sp>
    </p:spTree>
    <p:extLst>
      <p:ext uri="{BB962C8B-B14F-4D97-AF65-F5344CB8AC3E}">
        <p14:creationId xmlns:p14="http://schemas.microsoft.com/office/powerpoint/2010/main" val="26838839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p:cNvSpPr>
            <a:spLocks noGrp="1"/>
          </p:cNvSpPr>
          <p:nvPr>
            <p:ph type="title"/>
          </p:nvPr>
        </p:nvSpPr>
        <p:spPr/>
        <p:txBody>
          <a:bodyPr/>
          <a:lstStyle/>
          <a:p>
            <a:endParaRPr lang="pt-BR" altLang="pt-BR" smtClean="0"/>
          </a:p>
        </p:txBody>
      </p:sp>
      <p:sp>
        <p:nvSpPr>
          <p:cNvPr id="31747" name="Espaço Reservado para Conteúdo 2"/>
          <p:cNvSpPr>
            <a:spLocks noGrp="1"/>
          </p:cNvSpPr>
          <p:nvPr>
            <p:ph idx="1"/>
          </p:nvPr>
        </p:nvSpPr>
        <p:spPr/>
        <p:txBody>
          <a:bodyPr/>
          <a:lstStyle/>
          <a:p>
            <a:pPr marL="0" indent="0" algn="just">
              <a:buNone/>
            </a:pPr>
            <a:r>
              <a:rPr lang="pt-BR" dirty="0" smtClean="0"/>
              <a:t>A </a:t>
            </a:r>
            <a:r>
              <a:rPr lang="pt-BR" dirty="0"/>
              <a:t>definição de objeto de aprendizagem de </a:t>
            </a:r>
            <a:r>
              <a:rPr lang="pt-BR" dirty="0" err="1"/>
              <a:t>Wiley</a:t>
            </a:r>
            <a:r>
              <a:rPr lang="pt-BR" dirty="0"/>
              <a:t> (2000), um dos maiores disseminadores do conceito, é a seguinte: </a:t>
            </a:r>
            <a:endParaRPr lang="pt-BR" dirty="0" smtClean="0"/>
          </a:p>
          <a:p>
            <a:pPr marL="0" indent="0" algn="just">
              <a:buNone/>
            </a:pPr>
            <a:endParaRPr lang="pt-BR" dirty="0"/>
          </a:p>
          <a:p>
            <a:pPr marL="0" indent="0" algn="just">
              <a:buNone/>
            </a:pPr>
            <a:r>
              <a:rPr lang="pt-BR" dirty="0" smtClean="0">
                <a:solidFill>
                  <a:srgbClr val="C00000"/>
                </a:solidFill>
              </a:rPr>
              <a:t>“</a:t>
            </a:r>
            <a:r>
              <a:rPr lang="pt-BR" dirty="0">
                <a:solidFill>
                  <a:srgbClr val="C00000"/>
                </a:solidFill>
              </a:rPr>
              <a:t>Qualquer entidade digital que pode ser usada, reusada ou referenciada durante um processo de aprendizagem suportado pela tecnologia.” </a:t>
            </a:r>
            <a:endParaRPr lang="pt-BR" altLang="pt-BR" dirty="0" smtClean="0">
              <a:solidFill>
                <a:srgbClr val="C00000"/>
              </a:solidFill>
            </a:endParaRPr>
          </a:p>
        </p:txBody>
      </p:sp>
    </p:spTree>
    <p:extLst>
      <p:ext uri="{BB962C8B-B14F-4D97-AF65-F5344CB8AC3E}">
        <p14:creationId xmlns:p14="http://schemas.microsoft.com/office/powerpoint/2010/main" val="3883681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Em </a:t>
            </a:r>
            <a:r>
              <a:rPr lang="pt-BR" dirty="0"/>
              <a:t>recente discussão sobre o tema no SBIE 2008 (Simpósio Brasileiro de Informática em Educação de </a:t>
            </a:r>
            <a:r>
              <a:rPr lang="pt-BR" dirty="0" smtClean="0"/>
              <a:t>2008) David </a:t>
            </a:r>
            <a:r>
              <a:rPr lang="pt-BR" dirty="0"/>
              <a:t>Willey alertou para o fato de que os </a:t>
            </a:r>
            <a:r>
              <a:rPr lang="pt-BR" dirty="0" err="1"/>
              <a:t>OAs</a:t>
            </a:r>
            <a:r>
              <a:rPr lang="pt-BR" dirty="0"/>
              <a:t> têm prometido muito mais do que trazido realizações concretas no ensino. </a:t>
            </a:r>
            <a:endParaRPr lang="pt-BR"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ítulo 1"/>
          <p:cNvSpPr>
            <a:spLocks noGrp="1"/>
          </p:cNvSpPr>
          <p:nvPr>
            <p:ph type="title"/>
          </p:nvPr>
        </p:nvSpPr>
        <p:spPr/>
        <p:txBody>
          <a:bodyPr/>
          <a:lstStyle/>
          <a:p>
            <a:endParaRPr lang="pt-BR" altLang="pt-BR" smtClean="0"/>
          </a:p>
        </p:txBody>
      </p:sp>
      <p:sp>
        <p:nvSpPr>
          <p:cNvPr id="32771"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Segundo </a:t>
            </a:r>
            <a:r>
              <a:rPr lang="pt-BR" dirty="0"/>
              <a:t>o autor, há a necessidade de que o conceito não seja tão demasiadamente apropriado pela área de informática e de que sejam tratados de forma totalmente aberta para serem usados e modificados, ou seja, realmente demonstrem sua característica de </a:t>
            </a:r>
            <a:r>
              <a:rPr lang="pt-BR" dirty="0" err="1"/>
              <a:t>reusabilidade</a:t>
            </a:r>
            <a:r>
              <a:rPr lang="pt-BR" dirty="0"/>
              <a:t>. </a:t>
            </a:r>
            <a:endParaRPr lang="pt-BR" altLang="pt-BR" dirty="0" smtClean="0"/>
          </a:p>
        </p:txBody>
      </p:sp>
    </p:spTree>
    <p:extLst>
      <p:ext uri="{BB962C8B-B14F-4D97-AF65-F5344CB8AC3E}">
        <p14:creationId xmlns:p14="http://schemas.microsoft.com/office/powerpoint/2010/main" val="3672384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Espaço Reservado para Conteúdo 2"/>
          <p:cNvSpPr>
            <a:spLocks noGrp="1"/>
          </p:cNvSpPr>
          <p:nvPr>
            <p:ph idx="1"/>
          </p:nvPr>
        </p:nvSpPr>
        <p:spPr/>
        <p:txBody>
          <a:bodyPr/>
          <a:lstStyle/>
          <a:p>
            <a:pPr marL="0" indent="0" algn="just">
              <a:buNone/>
            </a:pPr>
            <a:r>
              <a:rPr lang="pt-BR" dirty="0"/>
              <a:t>Uma definição oficial da IEEE (</a:t>
            </a:r>
            <a:r>
              <a:rPr lang="pt-BR" dirty="0" err="1"/>
              <a:t>Institute</a:t>
            </a:r>
            <a:r>
              <a:rPr lang="pt-BR" dirty="0"/>
              <a:t> </a:t>
            </a:r>
            <a:r>
              <a:rPr lang="pt-BR" dirty="0" err="1"/>
              <a:t>of</a:t>
            </a:r>
            <a:r>
              <a:rPr lang="pt-BR" dirty="0"/>
              <a:t> </a:t>
            </a:r>
            <a:r>
              <a:rPr lang="pt-BR" dirty="0" err="1"/>
              <a:t>Electrical</a:t>
            </a:r>
            <a:r>
              <a:rPr lang="pt-BR" dirty="0"/>
              <a:t> </a:t>
            </a:r>
            <a:r>
              <a:rPr lang="pt-BR" dirty="0" err="1"/>
              <a:t>and</a:t>
            </a:r>
            <a:r>
              <a:rPr lang="pt-BR" dirty="0"/>
              <a:t> </a:t>
            </a:r>
            <a:r>
              <a:rPr lang="pt-BR" dirty="0" err="1"/>
              <a:t>Electronics</a:t>
            </a:r>
            <a:r>
              <a:rPr lang="pt-BR" dirty="0"/>
              <a:t> </a:t>
            </a:r>
            <a:r>
              <a:rPr lang="pt-BR" dirty="0" err="1"/>
              <a:t>Engineers</a:t>
            </a:r>
            <a:r>
              <a:rPr lang="pt-BR" dirty="0"/>
              <a:t> – http://www.ieee.org/index.html) diz o seguinte: “"Objetos de Aprendizagem são qualquer entidade, digital ou não, que pode ser utilizada, reutilizada ou referenciada durante o aprendizado apoiado pela tecnologia." (IEEE Learning Technology </a:t>
            </a:r>
            <a:r>
              <a:rPr lang="pt-BR" dirty="0" err="1"/>
              <a:t>Standardization</a:t>
            </a:r>
            <a:r>
              <a:rPr lang="pt-BR" dirty="0"/>
              <a:t> </a:t>
            </a:r>
            <a:r>
              <a:rPr lang="pt-BR" dirty="0" err="1"/>
              <a:t>Committee</a:t>
            </a:r>
            <a:r>
              <a:rPr lang="pt-BR" dirty="0"/>
              <a:t> - LTSC). </a:t>
            </a:r>
            <a:r>
              <a:rPr lang="pt-BR" dirty="0" smtClean="0"/>
              <a:t> </a:t>
            </a:r>
            <a:endParaRPr lang="pt-BR" altLang="pt-BR"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Esta </a:t>
            </a:r>
            <a:r>
              <a:rPr lang="pt-BR" dirty="0"/>
              <a:t>definição foi feita pelo comitê da IEEE que hoje é um dos principais do mundo nas pesquisas de padronização em tecnologias do ensino e, por conta disso, é altamente levada em consideração por pesquisadores e educadores que trabalham com tecnologias de aprendizagem.</a:t>
            </a:r>
            <a:endParaRPr lang="pt-BR" altLang="pt-BR" dirty="0" smtClean="0"/>
          </a:p>
        </p:txBody>
      </p:sp>
    </p:spTree>
    <p:extLst>
      <p:ext uri="{BB962C8B-B14F-4D97-AF65-F5344CB8AC3E}">
        <p14:creationId xmlns:p14="http://schemas.microsoft.com/office/powerpoint/2010/main" val="28630440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ítulo 1"/>
          <p:cNvSpPr>
            <a:spLocks noGrp="1"/>
          </p:cNvSpPr>
          <p:nvPr>
            <p:ph type="title"/>
          </p:nvPr>
        </p:nvSpPr>
        <p:spPr/>
        <p:txBody>
          <a:bodyPr/>
          <a:lstStyle/>
          <a:p>
            <a:r>
              <a:rPr lang="pt-BR" dirty="0" err="1"/>
              <a:t>Metadados</a:t>
            </a:r>
            <a:endParaRPr lang="pt-BR" altLang="pt-BR" dirty="0" smtClean="0"/>
          </a:p>
        </p:txBody>
      </p:sp>
      <p:sp>
        <p:nvSpPr>
          <p:cNvPr id="34819" name="Espaço Reservado para Conteúdo 2"/>
          <p:cNvSpPr>
            <a:spLocks noGrp="1"/>
          </p:cNvSpPr>
          <p:nvPr>
            <p:ph idx="1"/>
          </p:nvPr>
        </p:nvSpPr>
        <p:spPr/>
        <p:txBody>
          <a:bodyPr/>
          <a:lstStyle/>
          <a:p>
            <a:pPr marL="0" indent="0" algn="just">
              <a:buNone/>
            </a:pPr>
            <a:r>
              <a:rPr lang="pt-BR" dirty="0"/>
              <a:t>S</a:t>
            </a:r>
            <a:r>
              <a:rPr lang="pt-BR" dirty="0" smtClean="0"/>
              <a:t>ão </a:t>
            </a:r>
            <a:r>
              <a:rPr lang="pt-BR" dirty="0"/>
              <a:t>dados sobre os dados, </a:t>
            </a:r>
            <a:r>
              <a:rPr lang="pt-BR" dirty="0" err="1"/>
              <a:t>metainformações</a:t>
            </a:r>
            <a:r>
              <a:rPr lang="pt-BR" dirty="0"/>
              <a:t> ou descrições de dados. São importantíssimos para auxiliar no processo de catalogação e pesquisa dos objetos de aprendizagem nos repositórios. A partir dos </a:t>
            </a:r>
            <a:r>
              <a:rPr lang="pt-BR" dirty="0" err="1"/>
              <a:t>metadados</a:t>
            </a:r>
            <a:r>
              <a:rPr lang="pt-BR" dirty="0"/>
              <a:t> se faz uma ficha do objeto sem precisar usá-lo para saber suas características. </a:t>
            </a:r>
            <a:r>
              <a:rPr lang="pt-BR" dirty="0" smtClean="0"/>
              <a:t> </a:t>
            </a:r>
            <a:endParaRPr lang="pt-BR" altLang="pt-BR"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ítulo 1"/>
          <p:cNvSpPr>
            <a:spLocks noGrp="1"/>
          </p:cNvSpPr>
          <p:nvPr>
            <p:ph type="title"/>
          </p:nvPr>
        </p:nvSpPr>
        <p:spPr/>
        <p:txBody>
          <a:bodyPr/>
          <a:lstStyle/>
          <a:p>
            <a:r>
              <a:rPr lang="pt-BR" dirty="0" err="1"/>
              <a:t>Metadados</a:t>
            </a:r>
            <a:endParaRPr lang="pt-BR" altLang="pt-BR" dirty="0" smtClean="0"/>
          </a:p>
        </p:txBody>
      </p:sp>
      <p:sp>
        <p:nvSpPr>
          <p:cNvPr id="34819" name="Espaço Reservado para Conteúdo 2"/>
          <p:cNvSpPr>
            <a:spLocks noGrp="1"/>
          </p:cNvSpPr>
          <p:nvPr>
            <p:ph idx="1"/>
          </p:nvPr>
        </p:nvSpPr>
        <p:spPr/>
        <p:txBody>
          <a:bodyPr/>
          <a:lstStyle/>
          <a:p>
            <a:pPr marL="0" indent="0" algn="just">
              <a:buNone/>
            </a:pPr>
            <a:r>
              <a:rPr lang="pt-BR" dirty="0" smtClean="0"/>
              <a:t> Um </a:t>
            </a:r>
            <a:r>
              <a:rPr lang="pt-BR" dirty="0"/>
              <a:t>conjunto de </a:t>
            </a:r>
            <a:r>
              <a:rPr lang="pt-BR" dirty="0" err="1"/>
              <a:t>metadados</a:t>
            </a:r>
            <a:r>
              <a:rPr lang="pt-BR" dirty="0"/>
              <a:t> de um objeto poderia incluir o nome do objeto, a data em que foi construído, o seu tamanho em bytes e o sistema operacional que é utilizado. </a:t>
            </a:r>
            <a:endParaRPr lang="pt-BR" dirty="0" smtClean="0"/>
          </a:p>
          <a:p>
            <a:pPr marL="0" indent="0" algn="just">
              <a:buNone/>
            </a:pPr>
            <a:endParaRPr lang="pt-BR" dirty="0"/>
          </a:p>
          <a:p>
            <a:pPr marL="0" indent="0" algn="just">
              <a:buNone/>
            </a:pPr>
            <a:r>
              <a:rPr lang="pt-BR" dirty="0" smtClean="0"/>
              <a:t>Outro </a:t>
            </a:r>
            <a:r>
              <a:rPr lang="pt-BR" dirty="0"/>
              <a:t>conjunto de </a:t>
            </a:r>
            <a:r>
              <a:rPr lang="pt-BR" dirty="0" err="1"/>
              <a:t>metadados</a:t>
            </a:r>
            <a:r>
              <a:rPr lang="pt-BR" dirty="0"/>
              <a:t> poderia incluir o nome do objeto, a área de conhecimento em que se aplica, o nível de ensino, atividades pedagógicas a ele relacionadas e a versão atual. </a:t>
            </a:r>
            <a:endParaRPr lang="pt-BR" altLang="pt-BR" dirty="0" smtClean="0"/>
          </a:p>
        </p:txBody>
      </p:sp>
    </p:spTree>
    <p:extLst>
      <p:ext uri="{BB962C8B-B14F-4D97-AF65-F5344CB8AC3E}">
        <p14:creationId xmlns:p14="http://schemas.microsoft.com/office/powerpoint/2010/main" val="38502516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ítulo 1"/>
          <p:cNvSpPr>
            <a:spLocks noGrp="1"/>
          </p:cNvSpPr>
          <p:nvPr>
            <p:ph type="title"/>
          </p:nvPr>
        </p:nvSpPr>
        <p:spPr>
          <a:xfrm>
            <a:off x="457200" y="128588"/>
            <a:ext cx="8228013" cy="924148"/>
          </a:xfrm>
        </p:spPr>
        <p:txBody>
          <a:bodyPr/>
          <a:lstStyle/>
          <a:p>
            <a:r>
              <a:rPr lang="pt-BR" dirty="0" err="1"/>
              <a:t>Metadados</a:t>
            </a:r>
            <a:endParaRPr lang="pt-BR" altLang="pt-BR" dirty="0" smtClean="0"/>
          </a:p>
        </p:txBody>
      </p:sp>
      <p:sp>
        <p:nvSpPr>
          <p:cNvPr id="34819" name="Espaço Reservado para Conteúdo 2"/>
          <p:cNvSpPr>
            <a:spLocks noGrp="1"/>
          </p:cNvSpPr>
          <p:nvPr>
            <p:ph idx="1"/>
          </p:nvPr>
        </p:nvSpPr>
        <p:spPr>
          <a:xfrm>
            <a:off x="457200" y="1052736"/>
            <a:ext cx="8228013" cy="4524375"/>
          </a:xfrm>
        </p:spPr>
        <p:txBody>
          <a:bodyPr/>
          <a:lstStyle/>
          <a:p>
            <a:pPr marL="0" indent="0" algn="just">
              <a:buNone/>
            </a:pPr>
            <a:r>
              <a:rPr lang="pt-BR" dirty="0" smtClean="0"/>
              <a:t> A </a:t>
            </a:r>
            <a:r>
              <a:rPr lang="pt-BR" dirty="0"/>
              <a:t>definição dos </a:t>
            </a:r>
            <a:r>
              <a:rPr lang="pt-BR" dirty="0" err="1"/>
              <a:t>metadados</a:t>
            </a:r>
            <a:r>
              <a:rPr lang="pt-BR" dirty="0"/>
              <a:t> corretos para os objetos de aprendizagem envolve muitas discussões, pois a quantidade e o tipo de </a:t>
            </a:r>
            <a:r>
              <a:rPr lang="pt-BR" dirty="0" err="1"/>
              <a:t>metadados</a:t>
            </a:r>
            <a:r>
              <a:rPr lang="pt-BR" dirty="0"/>
              <a:t> parecem ser infinitos.  </a:t>
            </a:r>
            <a:r>
              <a:rPr lang="pt-BR" dirty="0" smtClean="0"/>
              <a:t>                         </a:t>
            </a:r>
          </a:p>
          <a:p>
            <a:pPr marL="0" indent="0" algn="just">
              <a:buNone/>
            </a:pPr>
            <a:endParaRPr lang="pt-BR" dirty="0"/>
          </a:p>
          <a:p>
            <a:pPr marL="0" indent="0" algn="just">
              <a:buNone/>
            </a:pPr>
            <a:r>
              <a:rPr lang="pt-BR" dirty="0" smtClean="0"/>
              <a:t>Além </a:t>
            </a:r>
            <a:r>
              <a:rPr lang="pt-BR" dirty="0"/>
              <a:t>disso, há tipos de </a:t>
            </a:r>
            <a:r>
              <a:rPr lang="pt-BR" dirty="0" err="1"/>
              <a:t>metadados</a:t>
            </a:r>
            <a:r>
              <a:rPr lang="pt-BR" dirty="0"/>
              <a:t> com características mais técnicas e outros com características mais didático-pedagógicas</a:t>
            </a:r>
            <a:r>
              <a:rPr lang="pt-BR" dirty="0" smtClean="0"/>
              <a:t>.</a:t>
            </a:r>
          </a:p>
          <a:p>
            <a:pPr marL="0" indent="0" algn="just">
              <a:buNone/>
            </a:pPr>
            <a:r>
              <a:rPr lang="pt-BR" dirty="0" smtClean="0"/>
              <a:t>A </a:t>
            </a:r>
            <a:r>
              <a:rPr lang="pt-BR" dirty="0"/>
              <a:t>ferramenta na qual o objeto de aprendizagem foi produzido em geral não faz parte dos </a:t>
            </a:r>
            <a:r>
              <a:rPr lang="pt-BR" dirty="0" err="1"/>
              <a:t>metadados</a:t>
            </a:r>
            <a:r>
              <a:rPr lang="pt-BR" dirty="0"/>
              <a:t>.</a:t>
            </a:r>
            <a:endParaRPr lang="pt-BR" altLang="pt-BR" dirty="0" smtClean="0"/>
          </a:p>
        </p:txBody>
      </p:sp>
    </p:spTree>
    <p:extLst>
      <p:ext uri="{BB962C8B-B14F-4D97-AF65-F5344CB8AC3E}">
        <p14:creationId xmlns:p14="http://schemas.microsoft.com/office/powerpoint/2010/main" val="24876423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Repositórios de objetos de aprendizagem</a:t>
            </a:r>
          </a:p>
        </p:txBody>
      </p:sp>
      <p:sp>
        <p:nvSpPr>
          <p:cNvPr id="3" name="Espaço Reservado para Conteúdo 2"/>
          <p:cNvSpPr>
            <a:spLocks noGrp="1"/>
          </p:cNvSpPr>
          <p:nvPr>
            <p:ph idx="1"/>
          </p:nvPr>
        </p:nvSpPr>
        <p:spPr/>
        <p:txBody>
          <a:bodyPr/>
          <a:lstStyle/>
          <a:p>
            <a:pPr marL="0" indent="0" algn="just">
              <a:buNone/>
            </a:pPr>
            <a:r>
              <a:rPr lang="pt-BR" dirty="0"/>
              <a:t>S</a:t>
            </a:r>
            <a:r>
              <a:rPr lang="pt-BR" dirty="0" smtClean="0"/>
              <a:t>ão </a:t>
            </a:r>
            <a:r>
              <a:rPr lang="pt-BR" dirty="0"/>
              <a:t>localidades na Web nas quais são guardadas informações sobre os objetos de aprendizagem ou os próprios objetos. Nesses repositórios podem ser gravados os vários </a:t>
            </a:r>
            <a:r>
              <a:rPr lang="pt-BR" dirty="0" err="1"/>
              <a:t>metadados</a:t>
            </a:r>
            <a:r>
              <a:rPr lang="pt-BR" dirty="0"/>
              <a:t> como área de conhecimento, nível de ensino, temática, nome do autor </a:t>
            </a:r>
            <a:r>
              <a:rPr lang="pt-BR" dirty="0" err="1"/>
              <a:t>etc</a:t>
            </a:r>
            <a:r>
              <a:rPr lang="pt-BR" dirty="0"/>
              <a:t> de acordo com o padrão adotado, bem como podem ser feitas pesquisas a partir de valores para um determinado conjunto de </a:t>
            </a:r>
            <a:r>
              <a:rPr lang="pt-BR" dirty="0" err="1"/>
              <a:t>metadados</a:t>
            </a:r>
            <a:r>
              <a:rPr lang="pt-BR" dirty="0"/>
              <a:t>. </a:t>
            </a:r>
          </a:p>
        </p:txBody>
      </p:sp>
    </p:spTree>
    <p:extLst>
      <p:ext uri="{BB962C8B-B14F-4D97-AF65-F5344CB8AC3E}">
        <p14:creationId xmlns:p14="http://schemas.microsoft.com/office/powerpoint/2010/main" val="5280242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Repositórios de objetos de aprendizagem</a:t>
            </a:r>
          </a:p>
        </p:txBody>
      </p:sp>
      <p:sp>
        <p:nvSpPr>
          <p:cNvPr id="3" name="Espaço Reservado para Conteúdo 2"/>
          <p:cNvSpPr>
            <a:spLocks noGrp="1"/>
          </p:cNvSpPr>
          <p:nvPr>
            <p:ph idx="1"/>
          </p:nvPr>
        </p:nvSpPr>
        <p:spPr/>
        <p:txBody>
          <a:bodyPr/>
          <a:lstStyle/>
          <a:p>
            <a:pPr marL="0" indent="0" algn="just">
              <a:buNone/>
            </a:pPr>
            <a:r>
              <a:rPr lang="pt-BR" dirty="0"/>
              <a:t>Por exemplo, em um determinado repositório, um professor poderia fazer a busca de um material criado para a disciplina de português com o assunto crase para o nível de educação do segundo grau. Há vários repositórios conhecidos no Brasil e no resto do mundo, localizados em servidores próprios para o armazenamento de objetos cujo acesso pode ser feito através de endereços na Web. </a:t>
            </a:r>
            <a:r>
              <a:rPr lang="pt-BR" dirty="0" smtClean="0"/>
              <a:t> </a:t>
            </a:r>
            <a:endParaRPr lang="pt-BR" dirty="0"/>
          </a:p>
        </p:txBody>
      </p:sp>
    </p:spTree>
    <p:extLst>
      <p:ext uri="{BB962C8B-B14F-4D97-AF65-F5344CB8AC3E}">
        <p14:creationId xmlns:p14="http://schemas.microsoft.com/office/powerpoint/2010/main" val="42039248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Repositórios de objetos de aprendizagem</a:t>
            </a:r>
          </a:p>
        </p:txBody>
      </p:sp>
      <p:sp>
        <p:nvSpPr>
          <p:cNvPr id="3"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Alguns </a:t>
            </a:r>
            <a:r>
              <a:rPr lang="pt-BR" dirty="0"/>
              <a:t>dos repositórios mais conhecidos no Brasil são os seguintes: </a:t>
            </a:r>
            <a:r>
              <a:rPr lang="pt-BR" dirty="0" err="1"/>
              <a:t>LavVirt</a:t>
            </a:r>
            <a:r>
              <a:rPr lang="pt-BR" dirty="0"/>
              <a:t> da USP, CESTA da UFRGS, RIVED do MEC, Portal do Professor etc.</a:t>
            </a:r>
            <a:endParaRPr lang="pt-BR" dirty="0"/>
          </a:p>
        </p:txBody>
      </p:sp>
    </p:spTree>
    <p:extLst>
      <p:ext uri="{BB962C8B-B14F-4D97-AF65-F5344CB8AC3E}">
        <p14:creationId xmlns:p14="http://schemas.microsoft.com/office/powerpoint/2010/main" val="27608849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3563888" y="3331769"/>
            <a:ext cx="5131586" cy="3561619"/>
          </a:xfrm>
          <a:prstGeom prst="rect">
            <a:avLst/>
          </a:prstGeom>
        </p:spPr>
      </p:pic>
      <p:pic>
        <p:nvPicPr>
          <p:cNvPr id="5" name="Imagem 4"/>
          <p:cNvPicPr>
            <a:picLocks noChangeAspect="1"/>
          </p:cNvPicPr>
          <p:nvPr/>
        </p:nvPicPr>
        <p:blipFill>
          <a:blip r:embed="rId3"/>
          <a:stretch>
            <a:fillRect/>
          </a:stretch>
        </p:blipFill>
        <p:spPr>
          <a:xfrm>
            <a:off x="395536" y="-55305"/>
            <a:ext cx="4443077" cy="3387074"/>
          </a:xfrm>
          <a:prstGeom prst="rect">
            <a:avLst/>
          </a:prstGeom>
        </p:spPr>
      </p:pic>
    </p:spTree>
    <p:extLst>
      <p:ext uri="{BB962C8B-B14F-4D97-AF65-F5344CB8AC3E}">
        <p14:creationId xmlns:p14="http://schemas.microsoft.com/office/powerpoint/2010/main" val="1368688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217" y="-35709"/>
            <a:ext cx="5729880" cy="3824749"/>
          </a:xfrm>
          <a:prstGeom prst="rect">
            <a:avLst/>
          </a:prstGeom>
        </p:spPr>
      </p:pic>
      <p:pic>
        <p:nvPicPr>
          <p:cNvPr id="5" name="Imagem 4"/>
          <p:cNvPicPr>
            <a:picLocks noChangeAspect="1"/>
          </p:cNvPicPr>
          <p:nvPr/>
        </p:nvPicPr>
        <p:blipFill>
          <a:blip r:embed="rId3"/>
          <a:stretch>
            <a:fillRect/>
          </a:stretch>
        </p:blipFill>
        <p:spPr>
          <a:xfrm>
            <a:off x="3707904" y="3644357"/>
            <a:ext cx="5436096" cy="3235113"/>
          </a:xfrm>
          <a:prstGeom prst="rect">
            <a:avLst/>
          </a:prstGeom>
        </p:spPr>
      </p:pic>
    </p:spTree>
    <p:extLst>
      <p:ext uri="{BB962C8B-B14F-4D97-AF65-F5344CB8AC3E}">
        <p14:creationId xmlns:p14="http://schemas.microsoft.com/office/powerpoint/2010/main" val="33783378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Padrões</a:t>
            </a:r>
            <a:endParaRPr lang="pt-BR" dirty="0"/>
          </a:p>
        </p:txBody>
      </p:sp>
      <p:sp>
        <p:nvSpPr>
          <p:cNvPr id="3" name="Espaço Reservado para Conteúdo 2"/>
          <p:cNvSpPr>
            <a:spLocks noGrp="1"/>
          </p:cNvSpPr>
          <p:nvPr>
            <p:ph idx="1"/>
          </p:nvPr>
        </p:nvSpPr>
        <p:spPr/>
        <p:txBody>
          <a:bodyPr/>
          <a:lstStyle/>
          <a:p>
            <a:pPr marL="0" indent="0" algn="just">
              <a:buNone/>
            </a:pPr>
            <a:r>
              <a:rPr lang="pt-BR" dirty="0"/>
              <a:t>Q</a:t>
            </a:r>
            <a:r>
              <a:rPr lang="pt-BR" dirty="0" smtClean="0"/>
              <a:t>uando </a:t>
            </a:r>
            <a:r>
              <a:rPr lang="pt-BR" dirty="0"/>
              <a:t>falamos de padrões, estamos nos referindo à busca de uma padronização de </a:t>
            </a:r>
            <a:r>
              <a:rPr lang="pt-BR" dirty="0" err="1"/>
              <a:t>metadados</a:t>
            </a:r>
            <a:r>
              <a:rPr lang="pt-BR" dirty="0"/>
              <a:t> dos objetos. O objetivo geral da padronização é procurar maior facilidade de uso, distribuição, armazenagem e pesquisa. </a:t>
            </a:r>
            <a:endParaRPr lang="pt-BR" dirty="0" smtClean="0"/>
          </a:p>
          <a:p>
            <a:pPr marL="0" indent="0" algn="just">
              <a:buNone/>
            </a:pPr>
            <a:endParaRPr lang="pt-BR" dirty="0"/>
          </a:p>
          <a:p>
            <a:pPr marL="0" indent="0" algn="just">
              <a:buNone/>
            </a:pPr>
            <a:r>
              <a:rPr lang="pt-BR" dirty="0" smtClean="0"/>
              <a:t>Há </a:t>
            </a:r>
            <a:r>
              <a:rPr lang="pt-BR" dirty="0"/>
              <a:t>várias tentativas de se padronizar os vários objetos existentes e muitas organizações e convênios têm trabalhado nesse sentido. </a:t>
            </a:r>
            <a:r>
              <a:rPr lang="pt-BR" dirty="0" smtClean="0"/>
              <a:t> </a:t>
            </a:r>
            <a:endParaRPr lang="pt-BR" dirty="0"/>
          </a:p>
        </p:txBody>
      </p:sp>
    </p:spTree>
    <p:extLst>
      <p:ext uri="{BB962C8B-B14F-4D97-AF65-F5344CB8AC3E}">
        <p14:creationId xmlns:p14="http://schemas.microsoft.com/office/powerpoint/2010/main" val="18421606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Padrões</a:t>
            </a:r>
            <a:endParaRPr lang="pt-BR" dirty="0"/>
          </a:p>
        </p:txBody>
      </p:sp>
      <p:sp>
        <p:nvSpPr>
          <p:cNvPr id="3"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A </a:t>
            </a:r>
            <a:r>
              <a:rPr lang="pt-BR" dirty="0"/>
              <a:t>maioria dos objetos é de conteúdo pedagógico, o que implica que ferramentas de desenvolvimento não são consideradas nos padrões mais </a:t>
            </a:r>
            <a:r>
              <a:rPr lang="pt-BR" dirty="0" err="1" smtClean="0"/>
              <a:t>convêncionais</a:t>
            </a:r>
            <a:r>
              <a:rPr lang="pt-BR" dirty="0" smtClean="0"/>
              <a:t>. Vamos </a:t>
            </a:r>
            <a:r>
              <a:rPr lang="pt-BR" dirty="0"/>
              <a:t>verificar algumas dessas tentativas, levando em consideração que nossos objetos estão em formato digital e colocados na Web.</a:t>
            </a:r>
          </a:p>
        </p:txBody>
      </p:sp>
    </p:spTree>
    <p:extLst>
      <p:ext uri="{BB962C8B-B14F-4D97-AF65-F5344CB8AC3E}">
        <p14:creationId xmlns:p14="http://schemas.microsoft.com/office/powerpoint/2010/main" val="20387589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ARIADNE</a:t>
            </a: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O </a:t>
            </a:r>
            <a:r>
              <a:rPr lang="pt-BR" dirty="0"/>
              <a:t>principal objetivo deste convênio europeu é de construir objetos com padrões para as organizações. Este padrão procura ajudar na indexação e facilitar na busca de materiais, além de tentar fazer um conjunto de </a:t>
            </a:r>
            <a:r>
              <a:rPr lang="pt-BR" dirty="0" err="1"/>
              <a:t>metadados</a:t>
            </a:r>
            <a:r>
              <a:rPr lang="pt-BR" dirty="0"/>
              <a:t> independente da língua. </a:t>
            </a:r>
            <a:r>
              <a:rPr lang="pt-BR" dirty="0" smtClean="0"/>
              <a:t> </a:t>
            </a:r>
            <a:endParaRPr lang="pt-BR" dirty="0"/>
          </a:p>
        </p:txBody>
      </p:sp>
    </p:spTree>
    <p:extLst>
      <p:ext uri="{BB962C8B-B14F-4D97-AF65-F5344CB8AC3E}">
        <p14:creationId xmlns:p14="http://schemas.microsoft.com/office/powerpoint/2010/main" val="989461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Dublin Core</a:t>
            </a:r>
            <a:endParaRPr lang="pt-BR" dirty="0"/>
          </a:p>
        </p:txBody>
      </p:sp>
      <p:sp>
        <p:nvSpPr>
          <p:cNvPr id="3" name="Espaço Reservado para Conteúdo 2"/>
          <p:cNvSpPr>
            <a:spLocks noGrp="1"/>
          </p:cNvSpPr>
          <p:nvPr>
            <p:ph idx="1"/>
          </p:nvPr>
        </p:nvSpPr>
        <p:spPr/>
        <p:txBody>
          <a:bodyPr/>
          <a:lstStyle/>
          <a:p>
            <a:pPr marL="0" indent="0" algn="just">
              <a:buNone/>
            </a:pPr>
            <a:r>
              <a:rPr lang="pt-BR" dirty="0"/>
              <a:t>Tem como objetivo principal a disposição de vários objetos multimídia e características relacionadas à aprendizagem. Tem como grande meta facilidade de uso. Esta iniciativa partiu de um grupo da Biblioteca do Congresso Nacional, universidades, empresas de tecnologia de informação e organizações governamentais ou não governamentais na cidade de Dublin, em Ohio, nos Estados Unidos. </a:t>
            </a:r>
            <a:r>
              <a:rPr lang="pt-BR" dirty="0" smtClean="0"/>
              <a:t> </a:t>
            </a:r>
            <a:endParaRPr lang="pt-BR" dirty="0"/>
          </a:p>
        </p:txBody>
      </p:sp>
    </p:spTree>
    <p:extLst>
      <p:ext uri="{BB962C8B-B14F-4D97-AF65-F5344CB8AC3E}">
        <p14:creationId xmlns:p14="http://schemas.microsoft.com/office/powerpoint/2010/main" val="12572350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IMS (</a:t>
            </a:r>
            <a:r>
              <a:rPr lang="pt-BR" dirty="0" err="1"/>
              <a:t>Instructional</a:t>
            </a:r>
            <a:r>
              <a:rPr lang="pt-BR" dirty="0"/>
              <a:t> </a:t>
            </a:r>
            <a:r>
              <a:rPr lang="pt-BR" dirty="0" err="1"/>
              <a:t>Managment</a:t>
            </a:r>
            <a:r>
              <a:rPr lang="pt-BR" dirty="0"/>
              <a:t> Systems</a:t>
            </a:r>
            <a:r>
              <a:rPr lang="pt-BR" dirty="0" smtClean="0"/>
              <a:t>) </a:t>
            </a:r>
            <a:endParaRPr lang="pt-BR" dirty="0"/>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Tem </a:t>
            </a:r>
            <a:r>
              <a:rPr lang="pt-BR" dirty="0"/>
              <a:t>como objetivo principal especificar tecnicamente a interoperabilidade de objetos em diferentes plataformas e fomentar essas especificações. Ainda procura definir informações instrucionais para melhoria na busca, uso e gerenciamento dos dados. </a:t>
            </a:r>
            <a:r>
              <a:rPr lang="pt-BR" dirty="0" smtClean="0"/>
              <a:t> </a:t>
            </a:r>
            <a:endParaRPr lang="pt-BR" dirty="0"/>
          </a:p>
        </p:txBody>
      </p:sp>
    </p:spTree>
    <p:extLst>
      <p:ext uri="{BB962C8B-B14F-4D97-AF65-F5344CB8AC3E}">
        <p14:creationId xmlns:p14="http://schemas.microsoft.com/office/powerpoint/2010/main" val="1208825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IMS (</a:t>
            </a:r>
            <a:r>
              <a:rPr lang="pt-BR" dirty="0" err="1"/>
              <a:t>Instructional</a:t>
            </a:r>
            <a:r>
              <a:rPr lang="pt-BR" dirty="0"/>
              <a:t> </a:t>
            </a:r>
            <a:r>
              <a:rPr lang="pt-BR" dirty="0" err="1"/>
              <a:t>Managment</a:t>
            </a:r>
            <a:r>
              <a:rPr lang="pt-BR" dirty="0"/>
              <a:t> Systems</a:t>
            </a:r>
            <a:r>
              <a:rPr lang="pt-BR" dirty="0" smtClean="0"/>
              <a:t>) </a:t>
            </a:r>
            <a:endParaRPr lang="pt-BR" dirty="0"/>
          </a:p>
        </p:txBody>
      </p:sp>
      <p:sp>
        <p:nvSpPr>
          <p:cNvPr id="3"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Tem </a:t>
            </a:r>
            <a:r>
              <a:rPr lang="pt-BR" dirty="0"/>
              <a:t>uma forte tendência de procurar uma definição de ambientes virtuais de aprendizagem no qual os vários recursos possam ser combinados entre professores e tutores. É um consórcio de instituições educacionais e também governamentais e comerciais. </a:t>
            </a:r>
            <a:r>
              <a:rPr lang="pt-BR" dirty="0" smtClean="0"/>
              <a:t> </a:t>
            </a:r>
            <a:endParaRPr lang="pt-BR" dirty="0"/>
          </a:p>
        </p:txBody>
      </p:sp>
    </p:spTree>
    <p:extLst>
      <p:ext uri="{BB962C8B-B14F-4D97-AF65-F5344CB8AC3E}">
        <p14:creationId xmlns:p14="http://schemas.microsoft.com/office/powerpoint/2010/main" val="3535707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O LTSC (Learning Technology Standards </a:t>
            </a:r>
            <a:r>
              <a:rPr lang="pt-BR" dirty="0" err="1"/>
              <a:t>Committe</a:t>
            </a:r>
            <a:r>
              <a:rPr lang="pt-BR" dirty="0"/>
              <a:t>) da IEEE</a:t>
            </a: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endParaRPr lang="pt-BR" dirty="0"/>
          </a:p>
          <a:p>
            <a:pPr marL="0" indent="0" algn="just">
              <a:buNone/>
            </a:pPr>
            <a:r>
              <a:rPr lang="pt-BR" dirty="0" smtClean="0"/>
              <a:t>É um </a:t>
            </a:r>
            <a:r>
              <a:rPr lang="pt-BR" dirty="0"/>
              <a:t>comitê especial para tratar de técnicas, práticas e modelos para o desenvolvimento de materiais instrucionais. São padrões adotados pela ISO. </a:t>
            </a:r>
            <a:r>
              <a:rPr lang="pt-BR" dirty="0" smtClean="0"/>
              <a:t> </a:t>
            </a:r>
            <a:endParaRPr lang="pt-BR" dirty="0"/>
          </a:p>
        </p:txBody>
      </p:sp>
    </p:spTree>
    <p:extLst>
      <p:ext uri="{BB962C8B-B14F-4D97-AF65-F5344CB8AC3E}">
        <p14:creationId xmlns:p14="http://schemas.microsoft.com/office/powerpoint/2010/main" val="37546877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O LTSC (Learning Technology Standards </a:t>
            </a:r>
            <a:r>
              <a:rPr lang="pt-BR" dirty="0" err="1"/>
              <a:t>Committe</a:t>
            </a:r>
            <a:r>
              <a:rPr lang="pt-BR" dirty="0"/>
              <a:t>) da IEEE</a:t>
            </a:r>
          </a:p>
        </p:txBody>
      </p:sp>
      <p:sp>
        <p:nvSpPr>
          <p:cNvPr id="3"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Dentro </a:t>
            </a:r>
            <a:r>
              <a:rPr lang="pt-BR" dirty="0"/>
              <a:t>do LTSC , há um grupo denominado LOM (Learning </a:t>
            </a:r>
            <a:r>
              <a:rPr lang="pt-BR" dirty="0" err="1"/>
              <a:t>Object</a:t>
            </a:r>
            <a:r>
              <a:rPr lang="pt-BR" dirty="0"/>
              <a:t> </a:t>
            </a:r>
            <a:r>
              <a:rPr lang="pt-BR" dirty="0" err="1"/>
              <a:t>Metadata</a:t>
            </a:r>
            <a:r>
              <a:rPr lang="pt-BR" dirty="0"/>
              <a:t> </a:t>
            </a:r>
            <a:r>
              <a:rPr lang="pt-BR" dirty="0" err="1"/>
              <a:t>Working</a:t>
            </a:r>
            <a:r>
              <a:rPr lang="pt-BR" dirty="0"/>
              <a:t> </a:t>
            </a:r>
            <a:r>
              <a:rPr lang="pt-BR" dirty="0" err="1"/>
              <a:t>Group</a:t>
            </a:r>
            <a:r>
              <a:rPr lang="pt-BR" dirty="0"/>
              <a:t>) que cuida da sintaxe e semântica de objetos de aprendizagem, além de informações sobre autoria, propriedade, direitos, pedagogia e distribuição de materiais</a:t>
            </a:r>
            <a:r>
              <a:rPr lang="pt-BR" dirty="0" smtClean="0"/>
              <a:t>.</a:t>
            </a:r>
            <a:endParaRPr lang="pt-BR" dirty="0"/>
          </a:p>
        </p:txBody>
      </p:sp>
    </p:spTree>
    <p:extLst>
      <p:ext uri="{BB962C8B-B14F-4D97-AF65-F5344CB8AC3E}">
        <p14:creationId xmlns:p14="http://schemas.microsoft.com/office/powerpoint/2010/main" val="12617753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 AICC </a:t>
            </a: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É </a:t>
            </a:r>
            <a:r>
              <a:rPr lang="pt-BR" dirty="0"/>
              <a:t>denominação para </a:t>
            </a:r>
            <a:r>
              <a:rPr lang="pt-BR" dirty="0" err="1"/>
              <a:t>Aviation</a:t>
            </a:r>
            <a:r>
              <a:rPr lang="pt-BR" dirty="0"/>
              <a:t> </a:t>
            </a:r>
            <a:r>
              <a:rPr lang="pt-BR" dirty="0" err="1"/>
              <a:t>Industry</a:t>
            </a:r>
            <a:r>
              <a:rPr lang="pt-BR" dirty="0"/>
              <a:t> CBT </a:t>
            </a:r>
            <a:r>
              <a:rPr lang="pt-BR" dirty="0" err="1"/>
              <a:t>Committee</a:t>
            </a:r>
            <a:r>
              <a:rPr lang="pt-BR" dirty="0"/>
              <a:t> e CBT é a sigla para Computer </a:t>
            </a:r>
            <a:r>
              <a:rPr lang="pt-BR" dirty="0" err="1"/>
              <a:t>Based</a:t>
            </a:r>
            <a:r>
              <a:rPr lang="pt-BR" dirty="0"/>
              <a:t> Training. O AICC trata de diretrizes para a indústria de aviação no que diz respeito a treinamento mediado por computador. </a:t>
            </a:r>
          </a:p>
        </p:txBody>
      </p:sp>
    </p:spTree>
    <p:extLst>
      <p:ext uri="{BB962C8B-B14F-4D97-AF65-F5344CB8AC3E}">
        <p14:creationId xmlns:p14="http://schemas.microsoft.com/office/powerpoint/2010/main" val="28796099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 AICC </a:t>
            </a:r>
          </a:p>
        </p:txBody>
      </p:sp>
      <p:sp>
        <p:nvSpPr>
          <p:cNvPr id="3" name="Espaço Reservado para Conteúdo 2"/>
          <p:cNvSpPr>
            <a:spLocks noGrp="1"/>
          </p:cNvSpPr>
          <p:nvPr>
            <p:ph idx="1"/>
          </p:nvPr>
        </p:nvSpPr>
        <p:spPr>
          <a:xfrm>
            <a:off x="457200" y="1196752"/>
            <a:ext cx="8228013" cy="4927823"/>
          </a:xfrm>
        </p:spPr>
        <p:txBody>
          <a:bodyPr/>
          <a:lstStyle/>
          <a:p>
            <a:pPr marL="0" indent="0" algn="just">
              <a:buNone/>
            </a:pPr>
            <a:r>
              <a:rPr lang="pt-BR" dirty="0" smtClean="0"/>
              <a:t>Tem </a:t>
            </a:r>
            <a:r>
              <a:rPr lang="pt-BR" dirty="0"/>
              <a:t>como principais objetivos o treinamento efetivo e com menor custo de operadores de avião, a interoperabilidade e a disseminação de diretrizes de treinamento. </a:t>
            </a:r>
            <a:endParaRPr lang="pt-BR" dirty="0" smtClean="0"/>
          </a:p>
          <a:p>
            <a:pPr marL="0" indent="0" algn="just">
              <a:buNone/>
            </a:pPr>
            <a:endParaRPr lang="pt-BR" dirty="0" smtClean="0"/>
          </a:p>
          <a:p>
            <a:pPr marL="0" indent="0" algn="just">
              <a:buNone/>
            </a:pPr>
            <a:r>
              <a:rPr lang="pt-BR" dirty="0" smtClean="0"/>
              <a:t>Há </a:t>
            </a:r>
            <a:r>
              <a:rPr lang="pt-BR" dirty="0"/>
              <a:t>dois enfoques do AICC: um relacionado às especificações técnicas de conteúdo no servidor de comunicação e outro, às especificações do servidor para disponibilidade desses </a:t>
            </a:r>
            <a:r>
              <a:rPr lang="pt-BR" dirty="0" smtClean="0"/>
              <a:t>conteúdos.</a:t>
            </a:r>
            <a:endParaRPr lang="pt-BR" dirty="0"/>
          </a:p>
        </p:txBody>
      </p:sp>
    </p:spTree>
    <p:extLst>
      <p:ext uri="{BB962C8B-B14F-4D97-AF65-F5344CB8AC3E}">
        <p14:creationId xmlns:p14="http://schemas.microsoft.com/office/powerpoint/2010/main" val="22322601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ADL </a:t>
            </a:r>
            <a:r>
              <a:rPr lang="pt-BR" dirty="0"/>
              <a:t>é denominação para </a:t>
            </a:r>
            <a:r>
              <a:rPr lang="pt-BR" dirty="0" err="1"/>
              <a:t>Advanced</a:t>
            </a:r>
            <a:r>
              <a:rPr lang="pt-BR" dirty="0"/>
              <a:t> </a:t>
            </a:r>
            <a:r>
              <a:rPr lang="pt-BR" dirty="0" err="1"/>
              <a:t>Distributed</a:t>
            </a:r>
            <a:r>
              <a:rPr lang="pt-BR" dirty="0"/>
              <a:t> Learning </a:t>
            </a:r>
            <a:r>
              <a:rPr lang="pt-BR" dirty="0" err="1"/>
              <a:t>Initiative</a:t>
            </a:r>
            <a:r>
              <a:rPr lang="pt-BR" dirty="0"/>
              <a:t> e tem como principal objetivo desenvolver métodos e tecnologias para modernização, treinamento e cooperação entre governo, indústria e universidades. Entre suas recomendações básicas estão a acessibilidade e a durabilidade. </a:t>
            </a:r>
            <a:r>
              <a:rPr lang="pt-BR" dirty="0" smtClean="0"/>
              <a:t> </a:t>
            </a:r>
            <a:endParaRPr lang="pt-BR" dirty="0"/>
          </a:p>
        </p:txBody>
      </p:sp>
    </p:spTree>
    <p:extLst>
      <p:ext uri="{BB962C8B-B14F-4D97-AF65-F5344CB8AC3E}">
        <p14:creationId xmlns:p14="http://schemas.microsoft.com/office/powerpoint/2010/main" val="3804779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Tem </a:t>
            </a:r>
            <a:r>
              <a:rPr lang="pt-BR" dirty="0"/>
              <a:t>como meta o uso e a interoperabilidade de elementos educacionais da forma mais ampla possível. </a:t>
            </a:r>
            <a:endParaRPr lang="pt-BR" dirty="0" smtClean="0"/>
          </a:p>
          <a:p>
            <a:pPr marL="0" indent="0" algn="just">
              <a:buNone/>
            </a:pPr>
            <a:endParaRPr lang="pt-BR" dirty="0"/>
          </a:p>
          <a:p>
            <a:pPr marL="0" indent="0" algn="just">
              <a:buNone/>
            </a:pPr>
            <a:r>
              <a:rPr lang="pt-BR" dirty="0" smtClean="0"/>
              <a:t>Fez </a:t>
            </a:r>
            <a:r>
              <a:rPr lang="pt-BR" dirty="0"/>
              <a:t>convênios com a IEEE LTSC, AICC e IMS para criação de um modelo padrão chamado SCORM. </a:t>
            </a:r>
          </a:p>
        </p:txBody>
      </p:sp>
    </p:spTree>
    <p:extLst>
      <p:ext uri="{BB962C8B-B14F-4D97-AF65-F5344CB8AC3E}">
        <p14:creationId xmlns:p14="http://schemas.microsoft.com/office/powerpoint/2010/main" val="1183055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ítulo 1"/>
          <p:cNvSpPr>
            <a:spLocks noGrp="1"/>
          </p:cNvSpPr>
          <p:nvPr>
            <p:ph type="title"/>
          </p:nvPr>
        </p:nvSpPr>
        <p:spPr/>
        <p:txBody>
          <a:bodyPr/>
          <a:lstStyle/>
          <a:p>
            <a:r>
              <a:rPr lang="pt-BR" altLang="pt-BR" b="1" dirty="0" smtClean="0"/>
              <a:t>O que é SCORM</a:t>
            </a:r>
            <a:r>
              <a:rPr lang="pt-BR" altLang="pt-BR" dirty="0" smtClean="0"/>
              <a:t>?</a:t>
            </a:r>
          </a:p>
        </p:txBody>
      </p:sp>
      <p:sp>
        <p:nvSpPr>
          <p:cNvPr id="35843" name="Espaço Reservado para Conteúdo 2"/>
          <p:cNvSpPr>
            <a:spLocks noGrp="1"/>
          </p:cNvSpPr>
          <p:nvPr>
            <p:ph idx="1"/>
          </p:nvPr>
        </p:nvSpPr>
        <p:spPr/>
        <p:txBody>
          <a:bodyPr/>
          <a:lstStyle/>
          <a:p>
            <a:pPr marL="0" indent="0" algn="just">
              <a:buFont typeface="Arial" panose="020B0604020202020204" pitchFamily="34" charset="0"/>
              <a:buNone/>
            </a:pPr>
            <a:r>
              <a:rPr lang="pt-BR" altLang="pt-BR" dirty="0" smtClean="0"/>
              <a:t>Trata-se da sigla para a nomenclatura em inglês “</a:t>
            </a:r>
            <a:r>
              <a:rPr lang="pt-BR" altLang="pt-BR" i="1" dirty="0" err="1" smtClean="0"/>
              <a:t>Sharable</a:t>
            </a:r>
            <a:r>
              <a:rPr lang="pt-BR" altLang="pt-BR" i="1" dirty="0" smtClean="0"/>
              <a:t> </a:t>
            </a:r>
            <a:r>
              <a:rPr lang="pt-BR" altLang="pt-BR" i="1" dirty="0" err="1" smtClean="0"/>
              <a:t>Content</a:t>
            </a:r>
            <a:r>
              <a:rPr lang="pt-BR" altLang="pt-BR" i="1" dirty="0" smtClean="0"/>
              <a:t> </a:t>
            </a:r>
            <a:r>
              <a:rPr lang="pt-BR" altLang="pt-BR" i="1" dirty="0" err="1" smtClean="0"/>
              <a:t>Object</a:t>
            </a:r>
            <a:r>
              <a:rPr lang="pt-BR" altLang="pt-BR" i="1" dirty="0" smtClean="0"/>
              <a:t> </a:t>
            </a:r>
            <a:r>
              <a:rPr lang="pt-BR" altLang="pt-BR" i="1" dirty="0" err="1" smtClean="0"/>
              <a:t>Reference</a:t>
            </a:r>
            <a:r>
              <a:rPr lang="pt-BR" altLang="pt-BR" i="1" dirty="0" smtClean="0"/>
              <a:t> </a:t>
            </a:r>
            <a:r>
              <a:rPr lang="pt-BR" altLang="pt-BR" i="1" dirty="0" err="1" smtClean="0"/>
              <a:t>Model</a:t>
            </a:r>
            <a:r>
              <a:rPr lang="pt-BR" altLang="pt-BR" i="1" dirty="0" smtClean="0"/>
              <a:t>”</a:t>
            </a:r>
            <a:r>
              <a:rPr lang="pt-BR" altLang="pt-BR" dirty="0" smtClean="0"/>
              <a:t>, que pode ser traduzida como “Modelo de Referência de Objeto de Conteúdo Compartilhável”, a qual designa o conjunto de padrões e especificações que compõem o protocolo de comunicação entre os </a:t>
            </a:r>
            <a:r>
              <a:rPr lang="pt-BR" altLang="pt-BR" b="1" dirty="0" smtClean="0"/>
              <a:t>objetos de aprendizagem</a:t>
            </a:r>
            <a:r>
              <a:rPr lang="pt-BR" altLang="pt-BR" dirty="0" smtClean="0"/>
              <a:t> EAD  </a:t>
            </a:r>
          </a:p>
        </p:txBody>
      </p:sp>
      <p:sp>
        <p:nvSpPr>
          <p:cNvPr id="2" name="Retângulo 1"/>
          <p:cNvSpPr/>
          <p:nvPr/>
        </p:nvSpPr>
        <p:spPr>
          <a:xfrm>
            <a:off x="525066" y="6162675"/>
            <a:ext cx="8193821" cy="369332"/>
          </a:xfrm>
          <a:prstGeom prst="rect">
            <a:avLst/>
          </a:prstGeom>
        </p:spPr>
        <p:txBody>
          <a:bodyPr wrap="square">
            <a:spAutoFit/>
          </a:bodyPr>
          <a:lstStyle/>
          <a:p>
            <a:r>
              <a:rPr lang="pt-BR" dirty="0" smtClean="0">
                <a:solidFill>
                  <a:schemeClr val="tx1"/>
                </a:solidFill>
              </a:rPr>
              <a:t>Fonte: </a:t>
            </a:r>
            <a:r>
              <a:rPr lang="pt-BR" u="sng" dirty="0" smtClean="0">
                <a:solidFill>
                  <a:schemeClr val="accent2"/>
                </a:solidFill>
              </a:rPr>
              <a:t>http</a:t>
            </a:r>
            <a:r>
              <a:rPr lang="pt-BR" u="sng" dirty="0">
                <a:solidFill>
                  <a:schemeClr val="accent2"/>
                </a:solidFill>
              </a:rPr>
              <a:t>://eadbox.com/scorm-o-que-e-e-como-pode-ajudar-seu-ead</a:t>
            </a:r>
            <a:r>
              <a:rPr lang="pt-BR" dirty="0">
                <a:solidFill>
                  <a:schemeClr val="accent2"/>
                </a:solidFill>
              </a:rPr>
              <a:t>/</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ítulo 1"/>
          <p:cNvSpPr>
            <a:spLocks noGrp="1"/>
          </p:cNvSpPr>
          <p:nvPr>
            <p:ph type="title"/>
          </p:nvPr>
        </p:nvSpPr>
        <p:spPr/>
        <p:txBody>
          <a:bodyPr/>
          <a:lstStyle/>
          <a:p>
            <a:r>
              <a:rPr lang="pt-BR" altLang="pt-BR" b="1" smtClean="0"/>
              <a:t>O que é SCORM</a:t>
            </a:r>
            <a:r>
              <a:rPr lang="pt-BR" altLang="pt-BR" smtClean="0"/>
              <a:t>?</a:t>
            </a:r>
          </a:p>
        </p:txBody>
      </p:sp>
      <p:sp>
        <p:nvSpPr>
          <p:cNvPr id="36867" name="Espaço Reservado para Conteúdo 2"/>
          <p:cNvSpPr>
            <a:spLocks noGrp="1"/>
          </p:cNvSpPr>
          <p:nvPr>
            <p:ph idx="1"/>
          </p:nvPr>
        </p:nvSpPr>
        <p:spPr>
          <a:xfrm>
            <a:off x="457200" y="1600201"/>
            <a:ext cx="8228013" cy="2692896"/>
          </a:xfrm>
        </p:spPr>
        <p:txBody>
          <a:bodyPr/>
          <a:lstStyle/>
          <a:p>
            <a:pPr marL="0" indent="0" algn="just">
              <a:buFont typeface="Arial" panose="020B0604020202020204" pitchFamily="34" charset="0"/>
              <a:buNone/>
            </a:pPr>
            <a:r>
              <a:rPr lang="pt-BR" altLang="pt-BR" dirty="0" smtClean="0"/>
              <a:t>... (animações, vídeos, imagens, fotografias, textos, funções e conteúdos em geral) e a plataforma </a:t>
            </a:r>
            <a:r>
              <a:rPr lang="pt-BR" altLang="pt-BR" b="1" i="1" dirty="0" smtClean="0"/>
              <a:t>Learning Management System</a:t>
            </a:r>
            <a:r>
              <a:rPr lang="pt-BR" altLang="pt-BR" dirty="0" smtClean="0"/>
              <a:t> (</a:t>
            </a:r>
            <a:r>
              <a:rPr lang="pt-BR" altLang="pt-BR" b="1" dirty="0" smtClean="0"/>
              <a:t>LMS</a:t>
            </a:r>
            <a:r>
              <a:rPr lang="pt-BR" altLang="pt-BR" dirty="0" smtClean="0"/>
              <a:t>) também conhecida como Sistema de Gerenciamento de Aprendizado</a:t>
            </a:r>
            <a:r>
              <a:rPr lang="pt-BR" altLang="pt-BR" dirty="0" smtClean="0"/>
              <a:t>.</a:t>
            </a:r>
            <a:endParaRPr lang="pt-BR" altLang="pt-BR" dirty="0" smtClean="0"/>
          </a:p>
          <a:p>
            <a:pPr marL="0" indent="0" algn="just">
              <a:buFont typeface="Arial" panose="020B0604020202020204" pitchFamily="34" charset="0"/>
              <a:buNone/>
            </a:pPr>
            <a:endParaRPr lang="pt-BR" altLang="pt-BR" dirty="0" smtClean="0">
              <a:solidFill>
                <a:schemeClr val="accent2"/>
              </a:solidFill>
            </a:endParaRPr>
          </a:p>
        </p:txBody>
      </p:sp>
      <p:sp>
        <p:nvSpPr>
          <p:cNvPr id="2" name="Retângulo 1"/>
          <p:cNvSpPr/>
          <p:nvPr/>
        </p:nvSpPr>
        <p:spPr>
          <a:xfrm>
            <a:off x="458503" y="5733256"/>
            <a:ext cx="8226709" cy="369332"/>
          </a:xfrm>
          <a:prstGeom prst="rect">
            <a:avLst/>
          </a:prstGeom>
        </p:spPr>
        <p:txBody>
          <a:bodyPr wrap="square">
            <a:spAutoFit/>
          </a:bodyPr>
          <a:lstStyle/>
          <a:p>
            <a:pPr marL="0" indent="0" algn="just">
              <a:buFont typeface="Arial" panose="020B0604020202020204" pitchFamily="34" charset="0"/>
              <a:buNone/>
            </a:pPr>
            <a:r>
              <a:rPr lang="pt-BR" altLang="pt-BR" dirty="0">
                <a:solidFill>
                  <a:schemeClr val="tx1"/>
                </a:solidFill>
              </a:rPr>
              <a:t>Fonte: </a:t>
            </a:r>
            <a:r>
              <a:rPr lang="pt-BR" altLang="pt-BR" u="sng" dirty="0">
                <a:solidFill>
                  <a:schemeClr val="accent2"/>
                </a:solidFill>
              </a:rPr>
              <a:t>http://eadbox.com/scorm-o-que-e-e-como-pode-ajudar-seu-ead</a:t>
            </a:r>
            <a:r>
              <a:rPr lang="pt-BR" altLang="pt-BR" dirty="0">
                <a:solidFill>
                  <a:schemeClr val="accent2"/>
                </a:solidFill>
              </a:rPr>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ítulo 1"/>
          <p:cNvSpPr>
            <a:spLocks noGrp="1"/>
          </p:cNvSpPr>
          <p:nvPr>
            <p:ph type="title"/>
          </p:nvPr>
        </p:nvSpPr>
        <p:spPr/>
        <p:txBody>
          <a:bodyPr/>
          <a:lstStyle/>
          <a:p>
            <a:endParaRPr lang="pt-BR" altLang="pt-BR" smtClean="0"/>
          </a:p>
        </p:txBody>
      </p:sp>
      <p:sp>
        <p:nvSpPr>
          <p:cNvPr id="37891" name="Espaço Reservado para Conteúdo 2"/>
          <p:cNvSpPr>
            <a:spLocks noGrp="1"/>
          </p:cNvSpPr>
          <p:nvPr>
            <p:ph idx="1"/>
          </p:nvPr>
        </p:nvSpPr>
        <p:spPr/>
        <p:txBody>
          <a:bodyPr/>
          <a:lstStyle/>
          <a:p>
            <a:pPr marL="0" indent="0" algn="just">
              <a:buNone/>
            </a:pPr>
            <a:r>
              <a:rPr lang="pt-BR" dirty="0"/>
              <a:t>O SCORM (</a:t>
            </a:r>
            <a:r>
              <a:rPr lang="pt-BR" dirty="0" err="1"/>
              <a:t>Sharable</a:t>
            </a:r>
            <a:r>
              <a:rPr lang="pt-BR" dirty="0"/>
              <a:t> </a:t>
            </a:r>
            <a:r>
              <a:rPr lang="pt-BR" dirty="0" err="1"/>
              <a:t>Content</a:t>
            </a:r>
            <a:r>
              <a:rPr lang="pt-BR" dirty="0"/>
              <a:t> </a:t>
            </a:r>
            <a:r>
              <a:rPr lang="pt-BR" dirty="0" err="1"/>
              <a:t>Object</a:t>
            </a:r>
            <a:r>
              <a:rPr lang="pt-BR" dirty="0"/>
              <a:t> </a:t>
            </a:r>
            <a:r>
              <a:rPr lang="pt-BR" dirty="0" err="1"/>
              <a:t>Reference</a:t>
            </a:r>
            <a:r>
              <a:rPr lang="pt-BR" dirty="0"/>
              <a:t> </a:t>
            </a:r>
            <a:r>
              <a:rPr lang="pt-BR" dirty="0" err="1"/>
              <a:t>Model</a:t>
            </a:r>
            <a:r>
              <a:rPr lang="pt-BR" dirty="0"/>
              <a:t>) define modelos de aprendizagem para a Web baseados em agregação de conteúdo e ambientes de execução. É sobre esse modelo que nós iremos focar agora para entender como objetos de aprendizagem, produzidos através de ferramentas que geram arquivos neste padrão, podem ser integrados ao </a:t>
            </a:r>
            <a:r>
              <a:rPr lang="pt-BR" dirty="0" err="1"/>
              <a:t>Moodle</a:t>
            </a:r>
            <a:r>
              <a:rPr lang="pt-BR" dirty="0"/>
              <a:t>. </a:t>
            </a:r>
            <a:r>
              <a:rPr lang="pt-BR" dirty="0" smtClean="0"/>
              <a:t> </a:t>
            </a:r>
            <a:endParaRPr lang="pt-BR" altLang="pt-BR"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ítulo 1"/>
          <p:cNvSpPr>
            <a:spLocks noGrp="1"/>
          </p:cNvSpPr>
          <p:nvPr>
            <p:ph type="title"/>
          </p:nvPr>
        </p:nvSpPr>
        <p:spPr/>
        <p:txBody>
          <a:bodyPr/>
          <a:lstStyle/>
          <a:p>
            <a:endParaRPr lang="pt-BR" altLang="pt-BR" smtClean="0"/>
          </a:p>
        </p:txBody>
      </p:sp>
      <p:sp>
        <p:nvSpPr>
          <p:cNvPr id="37891" name="Espaço Reservado para Conteúdo 2"/>
          <p:cNvSpPr>
            <a:spLocks noGrp="1"/>
          </p:cNvSpPr>
          <p:nvPr>
            <p:ph idx="1"/>
          </p:nvPr>
        </p:nvSpPr>
        <p:spPr/>
        <p:txBody>
          <a:bodyPr/>
          <a:lstStyle/>
          <a:p>
            <a:pPr marL="0" indent="0" algn="just">
              <a:buNone/>
            </a:pPr>
            <a:endParaRPr lang="pt-BR" dirty="0"/>
          </a:p>
          <a:p>
            <a:pPr marL="0" indent="0" algn="just">
              <a:buNone/>
            </a:pPr>
            <a:endParaRPr lang="pt-BR" dirty="0" smtClean="0"/>
          </a:p>
          <a:p>
            <a:pPr marL="0" indent="0" algn="just">
              <a:buNone/>
            </a:pPr>
            <a:r>
              <a:rPr lang="pt-BR" dirty="0" smtClean="0"/>
              <a:t>É </a:t>
            </a:r>
            <a:r>
              <a:rPr lang="pt-BR" dirty="0"/>
              <a:t>importante, contudo, esclarecer antes algumas dúvidas muito comuns (conforme </a:t>
            </a:r>
            <a:r>
              <a:rPr lang="pt-BR" dirty="0" err="1"/>
              <a:t>Santanchè</a:t>
            </a:r>
            <a:r>
              <a:rPr lang="pt-BR" dirty="0"/>
              <a:t> (2007), Tarouco (2007), </a:t>
            </a:r>
            <a:r>
              <a:rPr lang="pt-BR" dirty="0" err="1"/>
              <a:t>Sing</a:t>
            </a:r>
            <a:r>
              <a:rPr lang="pt-BR" dirty="0"/>
              <a:t> (2004) e </a:t>
            </a:r>
            <a:r>
              <a:rPr lang="pt-BR" dirty="0" err="1"/>
              <a:t>Spaniol</a:t>
            </a:r>
            <a:r>
              <a:rPr lang="pt-BR" dirty="0"/>
              <a:t> (2009)): </a:t>
            </a:r>
            <a:endParaRPr lang="pt-BR" altLang="pt-BR" dirty="0" smtClean="0"/>
          </a:p>
        </p:txBody>
      </p:sp>
    </p:spTree>
    <p:extLst>
      <p:ext uri="{BB962C8B-B14F-4D97-AF65-F5344CB8AC3E}">
        <p14:creationId xmlns:p14="http://schemas.microsoft.com/office/powerpoint/2010/main" val="32374960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ítulo 1"/>
          <p:cNvSpPr>
            <a:spLocks noGrp="1"/>
          </p:cNvSpPr>
          <p:nvPr>
            <p:ph type="title"/>
          </p:nvPr>
        </p:nvSpPr>
        <p:spPr/>
        <p:txBody>
          <a:bodyPr/>
          <a:lstStyle/>
          <a:p>
            <a:endParaRPr lang="pt-BR" altLang="pt-BR" smtClean="0"/>
          </a:p>
        </p:txBody>
      </p:sp>
      <p:sp>
        <p:nvSpPr>
          <p:cNvPr id="38915" name="Espaço Reservado para Conteúdo 2"/>
          <p:cNvSpPr>
            <a:spLocks noGrp="1"/>
          </p:cNvSpPr>
          <p:nvPr>
            <p:ph idx="1"/>
          </p:nvPr>
        </p:nvSpPr>
        <p:spPr/>
        <p:txBody>
          <a:bodyPr/>
          <a:lstStyle/>
          <a:p>
            <a:r>
              <a:rPr lang="pt-BR" dirty="0" smtClean="0"/>
              <a:t>SCORM </a:t>
            </a:r>
            <a:r>
              <a:rPr lang="pt-BR" dirty="0"/>
              <a:t>não é apenas um padrão de objetos; </a:t>
            </a:r>
            <a:endParaRPr lang="pt-BR" dirty="0" smtClean="0"/>
          </a:p>
          <a:p>
            <a:pPr marL="0" indent="0">
              <a:buNone/>
            </a:pPr>
            <a:endParaRPr lang="pt-BR" dirty="0" smtClean="0"/>
          </a:p>
          <a:p>
            <a:r>
              <a:rPr lang="pt-BR" dirty="0" smtClean="0"/>
              <a:t>SCORM </a:t>
            </a:r>
            <a:r>
              <a:rPr lang="pt-BR" dirty="0"/>
              <a:t>envolve orientações pedagógicas e comunicação do objeto com o ambiente de aprendizagem; </a:t>
            </a:r>
            <a:endParaRPr lang="pt-BR" dirty="0" smtClean="0"/>
          </a:p>
          <a:p>
            <a:pPr marL="0" indent="0">
              <a:buNone/>
            </a:pPr>
            <a:endParaRPr lang="pt-BR" dirty="0" smtClean="0"/>
          </a:p>
          <a:p>
            <a:r>
              <a:rPr lang="pt-BR" dirty="0" smtClean="0"/>
              <a:t>SCORM </a:t>
            </a:r>
            <a:r>
              <a:rPr lang="pt-BR" dirty="0"/>
              <a:t>envolve </a:t>
            </a:r>
            <a:r>
              <a:rPr lang="pt-BR" dirty="0" err="1"/>
              <a:t>metadados</a:t>
            </a:r>
            <a:r>
              <a:rPr lang="pt-BR" dirty="0"/>
              <a:t> IEEE LOM</a:t>
            </a:r>
            <a:r>
              <a:rPr lang="pt-BR" dirty="0" smtClean="0"/>
              <a:t>;</a:t>
            </a:r>
          </a:p>
          <a:p>
            <a:pPr marL="0" indent="0">
              <a:buNone/>
            </a:pPr>
            <a:endParaRPr lang="pt-BR" altLang="pt-BR"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ítulo 1"/>
          <p:cNvSpPr>
            <a:spLocks noGrp="1"/>
          </p:cNvSpPr>
          <p:nvPr>
            <p:ph type="title"/>
          </p:nvPr>
        </p:nvSpPr>
        <p:spPr/>
        <p:txBody>
          <a:bodyPr/>
          <a:lstStyle/>
          <a:p>
            <a:endParaRPr lang="pt-BR" altLang="pt-BR" smtClean="0"/>
          </a:p>
        </p:txBody>
      </p:sp>
      <p:sp>
        <p:nvSpPr>
          <p:cNvPr id="38915" name="Espaço Reservado para Conteúdo 2"/>
          <p:cNvSpPr>
            <a:spLocks noGrp="1"/>
          </p:cNvSpPr>
          <p:nvPr>
            <p:ph idx="1"/>
          </p:nvPr>
        </p:nvSpPr>
        <p:spPr/>
        <p:txBody>
          <a:bodyPr/>
          <a:lstStyle/>
          <a:p>
            <a:r>
              <a:rPr lang="pt-BR" dirty="0" smtClean="0"/>
              <a:t>SCORM </a:t>
            </a:r>
            <a:r>
              <a:rPr lang="pt-BR" dirty="0"/>
              <a:t>tem especificações de pacotes de objetos do </a:t>
            </a:r>
            <a:r>
              <a:rPr lang="pt-BR" dirty="0" smtClean="0"/>
              <a:t>IMS;</a:t>
            </a:r>
          </a:p>
          <a:p>
            <a:endParaRPr lang="pt-BR" dirty="0"/>
          </a:p>
          <a:p>
            <a:r>
              <a:rPr lang="pt-BR" dirty="0" smtClean="0"/>
              <a:t>SCORM </a:t>
            </a:r>
            <a:r>
              <a:rPr lang="pt-BR" dirty="0"/>
              <a:t>possui formatos de comunicação com o servidor do ambiente e formatos de estruturação do material em um ambiente adotados pelo </a:t>
            </a:r>
            <a:r>
              <a:rPr lang="pt-BR" dirty="0" smtClean="0"/>
              <a:t>AICC;</a:t>
            </a:r>
          </a:p>
          <a:p>
            <a:pPr marL="0" indent="0">
              <a:buNone/>
            </a:pPr>
            <a:endParaRPr lang="pt-BR" altLang="pt-BR" dirty="0" smtClean="0"/>
          </a:p>
        </p:txBody>
      </p:sp>
    </p:spTree>
    <p:extLst>
      <p:ext uri="{BB962C8B-B14F-4D97-AF65-F5344CB8AC3E}">
        <p14:creationId xmlns:p14="http://schemas.microsoft.com/office/powerpoint/2010/main" val="7331152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ítulo 1"/>
          <p:cNvSpPr>
            <a:spLocks noGrp="1"/>
          </p:cNvSpPr>
          <p:nvPr>
            <p:ph type="title"/>
          </p:nvPr>
        </p:nvSpPr>
        <p:spPr/>
        <p:txBody>
          <a:bodyPr/>
          <a:lstStyle/>
          <a:p>
            <a:endParaRPr lang="pt-BR" altLang="pt-BR" smtClean="0"/>
          </a:p>
        </p:txBody>
      </p:sp>
      <p:sp>
        <p:nvSpPr>
          <p:cNvPr id="38915" name="Espaço Reservado para Conteúdo 2"/>
          <p:cNvSpPr>
            <a:spLocks noGrp="1"/>
          </p:cNvSpPr>
          <p:nvPr>
            <p:ph idx="1"/>
          </p:nvPr>
        </p:nvSpPr>
        <p:spPr/>
        <p:txBody>
          <a:bodyPr/>
          <a:lstStyle/>
          <a:p>
            <a:pPr algn="just"/>
            <a:r>
              <a:rPr lang="pt-BR" dirty="0" smtClean="0"/>
              <a:t>a </a:t>
            </a:r>
            <a:r>
              <a:rPr lang="pt-BR" dirty="0"/>
              <a:t>sua versão comum de estudo pelos consórcios e convênios bem como mais compatível com as ferramentas de autoria e publicação é a </a:t>
            </a:r>
            <a:r>
              <a:rPr lang="pt-BR" dirty="0" smtClean="0"/>
              <a:t>1.2;</a:t>
            </a:r>
          </a:p>
          <a:p>
            <a:pPr marL="0" indent="0" algn="just">
              <a:buNone/>
            </a:pPr>
            <a:endParaRPr lang="pt-BR" dirty="0" smtClean="0"/>
          </a:p>
          <a:p>
            <a:pPr algn="just"/>
            <a:r>
              <a:rPr lang="pt-BR" dirty="0" smtClean="0"/>
              <a:t>a </a:t>
            </a:r>
            <a:r>
              <a:rPr lang="pt-BR" dirty="0"/>
              <a:t>versão 1.3 (SCORM 2004) está em franco estudo e pesquisa para melhorias e futura adoção e maior integração com atividades colaborativas e aproveitamento de outros recursos dos ambientes. </a:t>
            </a:r>
            <a:r>
              <a:rPr lang="pt-BR" dirty="0" smtClean="0"/>
              <a:t> </a:t>
            </a:r>
            <a:endParaRPr lang="pt-BR" altLang="pt-BR" dirty="0" smtClean="0"/>
          </a:p>
        </p:txBody>
      </p:sp>
    </p:spTree>
    <p:extLst>
      <p:ext uri="{BB962C8B-B14F-4D97-AF65-F5344CB8AC3E}">
        <p14:creationId xmlns:p14="http://schemas.microsoft.com/office/powerpoint/2010/main" val="83601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ítulo 1"/>
          <p:cNvSpPr>
            <a:spLocks noGrp="1"/>
          </p:cNvSpPr>
          <p:nvPr>
            <p:ph type="title"/>
          </p:nvPr>
        </p:nvSpPr>
        <p:spPr/>
        <p:txBody>
          <a:bodyPr/>
          <a:lstStyle/>
          <a:p>
            <a:endParaRPr lang="pt-BR" altLang="pt-BR" smtClean="0"/>
          </a:p>
        </p:txBody>
      </p:sp>
      <p:sp>
        <p:nvSpPr>
          <p:cNvPr id="38915" name="Espaço Reservado para Conteúdo 2"/>
          <p:cNvSpPr>
            <a:spLocks noGrp="1"/>
          </p:cNvSpPr>
          <p:nvPr>
            <p:ph idx="1"/>
          </p:nvPr>
        </p:nvSpPr>
        <p:spPr/>
        <p:txBody>
          <a:bodyPr/>
          <a:lstStyle/>
          <a:p>
            <a:pPr marL="0" indent="0" algn="just">
              <a:buNone/>
            </a:pPr>
            <a:endParaRPr lang="pt-BR" dirty="0" smtClean="0"/>
          </a:p>
          <a:p>
            <a:pPr algn="just"/>
            <a:r>
              <a:rPr lang="pt-BR" dirty="0" smtClean="0"/>
              <a:t>Há </a:t>
            </a:r>
            <a:r>
              <a:rPr lang="pt-BR" dirty="0"/>
              <a:t>ainda uma série de discussões sobre o futuro dos padrões e o IMS Learning pode ser uma alternativa em relação ao SCORM para uso de objetos em ambientes de maneira mais interativa.</a:t>
            </a:r>
            <a:endParaRPr lang="pt-BR" altLang="pt-BR" dirty="0" smtClean="0"/>
          </a:p>
        </p:txBody>
      </p:sp>
    </p:spTree>
    <p:extLst>
      <p:ext uri="{BB962C8B-B14F-4D97-AF65-F5344CB8AC3E}">
        <p14:creationId xmlns:p14="http://schemas.microsoft.com/office/powerpoint/2010/main" val="28255090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Espaço Reservado para Conteúdo 2"/>
          <p:cNvSpPr>
            <a:spLocks noGrp="1"/>
          </p:cNvSpPr>
          <p:nvPr>
            <p:ph idx="1"/>
          </p:nvPr>
        </p:nvSpPr>
        <p:spPr/>
        <p:txBody>
          <a:bodyPr/>
          <a:lstStyle/>
          <a:p>
            <a:pPr marL="0" indent="0" algn="just">
              <a:buNone/>
            </a:pPr>
            <a:endParaRPr lang="pt-BR" dirty="0" smtClean="0"/>
          </a:p>
          <a:p>
            <a:pPr marL="0" indent="0" algn="just">
              <a:buNone/>
            </a:pPr>
            <a:r>
              <a:rPr lang="pt-BR" dirty="0" smtClean="0"/>
              <a:t>SCORM </a:t>
            </a:r>
            <a:r>
              <a:rPr lang="pt-BR" dirty="0"/>
              <a:t>não é simplesmente mais um padrão, mas um conjunto de especificações técnicas que se tem estudado para tentar reunir padrões anteriores no que teriam de melhor em uma implementação mais concreta. </a:t>
            </a:r>
            <a:r>
              <a:rPr lang="pt-BR" dirty="0" smtClean="0"/>
              <a:t> </a:t>
            </a:r>
            <a:endParaRPr lang="pt-BR" altLang="pt-BR"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Espaço Reservado para Conteúdo 2"/>
          <p:cNvSpPr>
            <a:spLocks noGrp="1"/>
          </p:cNvSpPr>
          <p:nvPr>
            <p:ph idx="1"/>
          </p:nvPr>
        </p:nvSpPr>
        <p:spPr/>
        <p:txBody>
          <a:bodyPr/>
          <a:lstStyle/>
          <a:p>
            <a:pPr marL="0" indent="0" algn="just">
              <a:buNone/>
            </a:pPr>
            <a:endParaRPr lang="pt-BR" dirty="0"/>
          </a:p>
          <a:p>
            <a:pPr marL="0" indent="0" algn="just">
              <a:buNone/>
            </a:pPr>
            <a:r>
              <a:rPr lang="pt-BR" dirty="0" smtClean="0"/>
              <a:t>Alguém </a:t>
            </a:r>
            <a:r>
              <a:rPr lang="pt-BR" dirty="0"/>
              <a:t>cria seus objetos de aprendizagem em uma ferramenta de autoria, define a ordem em que serão executados e reúne tudo em um único arquivo (compactado como ZIP) – isso é de forma concreta o pacote SCORM que enviaremos para o </a:t>
            </a:r>
            <a:r>
              <a:rPr lang="pt-BR" dirty="0" err="1"/>
              <a:t>Moodle</a:t>
            </a:r>
            <a:r>
              <a:rPr lang="pt-BR" dirty="0"/>
              <a:t>. </a:t>
            </a:r>
            <a:endParaRPr lang="pt-BR" altLang="pt-BR" dirty="0" smtClean="0"/>
          </a:p>
        </p:txBody>
      </p:sp>
    </p:spTree>
    <p:extLst>
      <p:ext uri="{BB962C8B-B14F-4D97-AF65-F5344CB8AC3E}">
        <p14:creationId xmlns:p14="http://schemas.microsoft.com/office/powerpoint/2010/main" val="37828938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ítulo 1"/>
          <p:cNvSpPr>
            <a:spLocks noGrp="1"/>
          </p:cNvSpPr>
          <p:nvPr>
            <p:ph type="title"/>
          </p:nvPr>
        </p:nvSpPr>
        <p:spPr/>
        <p:txBody>
          <a:bodyPr/>
          <a:lstStyle/>
          <a:p>
            <a:endParaRPr lang="pt-BR" altLang="pt-BR" smtClean="0"/>
          </a:p>
        </p:txBody>
      </p:sp>
      <p:sp>
        <p:nvSpPr>
          <p:cNvPr id="40963" name="Espaço Reservado para Conteúdo 2"/>
          <p:cNvSpPr>
            <a:spLocks noGrp="1"/>
          </p:cNvSpPr>
          <p:nvPr>
            <p:ph idx="1"/>
          </p:nvPr>
        </p:nvSpPr>
        <p:spPr/>
        <p:txBody>
          <a:bodyPr/>
          <a:lstStyle/>
          <a:p>
            <a:endParaRPr lang="pt-BR" altLang="pt-BR" smtClean="0"/>
          </a:p>
        </p:txBody>
      </p:sp>
      <p:pic>
        <p:nvPicPr>
          <p:cNvPr id="2" name="Imagem 1"/>
          <p:cNvPicPr>
            <a:picLocks noChangeAspect="1"/>
          </p:cNvPicPr>
          <p:nvPr/>
        </p:nvPicPr>
        <p:blipFill>
          <a:blip r:embed="rId2"/>
          <a:stretch>
            <a:fillRect/>
          </a:stretch>
        </p:blipFill>
        <p:spPr>
          <a:xfrm>
            <a:off x="388013" y="128589"/>
            <a:ext cx="8297200" cy="5995986"/>
          </a:xfrm>
          <a:prstGeom prst="rect">
            <a:avLst/>
          </a:prstGeo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ítulo 1"/>
          <p:cNvSpPr>
            <a:spLocks noGrp="1"/>
          </p:cNvSpPr>
          <p:nvPr>
            <p:ph type="title"/>
          </p:nvPr>
        </p:nvSpPr>
        <p:spPr/>
        <p:txBody>
          <a:bodyPr/>
          <a:lstStyle/>
          <a:p>
            <a:endParaRPr lang="pt-BR" altLang="pt-BR" smtClean="0"/>
          </a:p>
        </p:txBody>
      </p:sp>
      <p:sp>
        <p:nvSpPr>
          <p:cNvPr id="41987" name="Espaço Reservado para Conteúdo 2"/>
          <p:cNvSpPr>
            <a:spLocks noGrp="1"/>
          </p:cNvSpPr>
          <p:nvPr>
            <p:ph idx="1"/>
          </p:nvPr>
        </p:nvSpPr>
        <p:spPr/>
        <p:txBody>
          <a:bodyPr/>
          <a:lstStyle/>
          <a:p>
            <a:endParaRPr lang="pt-BR" altLang="pt-BR"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ítulo 1"/>
          <p:cNvSpPr>
            <a:spLocks noGrp="1"/>
          </p:cNvSpPr>
          <p:nvPr>
            <p:ph type="title"/>
          </p:nvPr>
        </p:nvSpPr>
        <p:spPr/>
        <p:txBody>
          <a:bodyPr/>
          <a:lstStyle/>
          <a:p>
            <a:endParaRPr lang="pt-BR" altLang="pt-BR" smtClean="0"/>
          </a:p>
        </p:txBody>
      </p:sp>
      <p:sp>
        <p:nvSpPr>
          <p:cNvPr id="43011" name="Espaço Reservado para Conteúdo 2"/>
          <p:cNvSpPr>
            <a:spLocks noGrp="1"/>
          </p:cNvSpPr>
          <p:nvPr>
            <p:ph idx="1"/>
          </p:nvPr>
        </p:nvSpPr>
        <p:spPr/>
        <p:txBody>
          <a:bodyPr/>
          <a:lstStyle/>
          <a:p>
            <a:endParaRPr lang="pt-BR" altLang="pt-BR" smtClean="0"/>
          </a:p>
        </p:txBody>
      </p:sp>
      <p:pic>
        <p:nvPicPr>
          <p:cNvPr id="2" name="Imagem 1"/>
          <p:cNvPicPr>
            <a:picLocks noChangeAspect="1"/>
          </p:cNvPicPr>
          <p:nvPr/>
        </p:nvPicPr>
        <p:blipFill>
          <a:blip r:embed="rId2"/>
          <a:stretch>
            <a:fillRect/>
          </a:stretch>
        </p:blipFill>
        <p:spPr>
          <a:xfrm>
            <a:off x="487772" y="1600200"/>
            <a:ext cx="8044667" cy="5007229"/>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ítulo 1"/>
          <p:cNvSpPr>
            <a:spLocks noGrp="1"/>
          </p:cNvSpPr>
          <p:nvPr>
            <p:ph type="title"/>
          </p:nvPr>
        </p:nvSpPr>
        <p:spPr/>
        <p:txBody>
          <a:bodyPr/>
          <a:lstStyle/>
          <a:p>
            <a:endParaRPr lang="pt-BR" altLang="pt-BR" smtClean="0"/>
          </a:p>
        </p:txBody>
      </p:sp>
      <p:sp>
        <p:nvSpPr>
          <p:cNvPr id="44035" name="Espaço Reservado para Conteúdo 2"/>
          <p:cNvSpPr>
            <a:spLocks noGrp="1"/>
          </p:cNvSpPr>
          <p:nvPr>
            <p:ph idx="1"/>
          </p:nvPr>
        </p:nvSpPr>
        <p:spPr/>
        <p:txBody>
          <a:bodyPr/>
          <a:lstStyle/>
          <a:p>
            <a:endParaRPr lang="pt-BR" altLang="pt-BR"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ítulo 1"/>
          <p:cNvSpPr>
            <a:spLocks noGrp="1"/>
          </p:cNvSpPr>
          <p:nvPr>
            <p:ph type="title"/>
          </p:nvPr>
        </p:nvSpPr>
        <p:spPr/>
        <p:txBody>
          <a:bodyPr/>
          <a:lstStyle/>
          <a:p>
            <a:endParaRPr lang="pt-BR" altLang="pt-BR" smtClean="0"/>
          </a:p>
        </p:txBody>
      </p:sp>
      <p:sp>
        <p:nvSpPr>
          <p:cNvPr id="45059" name="Espaço Reservado para Conteúdo 2"/>
          <p:cNvSpPr>
            <a:spLocks noGrp="1"/>
          </p:cNvSpPr>
          <p:nvPr>
            <p:ph idx="1"/>
          </p:nvPr>
        </p:nvSpPr>
        <p:spPr/>
        <p:txBody>
          <a:bodyPr/>
          <a:lstStyle/>
          <a:p>
            <a:endParaRPr lang="pt-BR" altLang="pt-BR"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ítulo 1"/>
          <p:cNvSpPr>
            <a:spLocks noGrp="1"/>
          </p:cNvSpPr>
          <p:nvPr>
            <p:ph type="title"/>
          </p:nvPr>
        </p:nvSpPr>
        <p:spPr/>
        <p:txBody>
          <a:bodyPr/>
          <a:lstStyle/>
          <a:p>
            <a:endParaRPr lang="pt-BR" altLang="pt-BR" smtClean="0"/>
          </a:p>
        </p:txBody>
      </p:sp>
      <p:sp>
        <p:nvSpPr>
          <p:cNvPr id="46083" name="Espaço Reservado para Conteúdo 2"/>
          <p:cNvSpPr>
            <a:spLocks noGrp="1"/>
          </p:cNvSpPr>
          <p:nvPr>
            <p:ph idx="1"/>
          </p:nvPr>
        </p:nvSpPr>
        <p:spPr/>
        <p:txBody>
          <a:bodyPr/>
          <a:lstStyle/>
          <a:p>
            <a:endParaRPr lang="pt-BR" altLang="pt-BR"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p:cNvSpPr>
            <a:spLocks noGrp="1"/>
          </p:cNvSpPr>
          <p:nvPr>
            <p:ph type="title"/>
          </p:nvPr>
        </p:nvSpPr>
        <p:spPr/>
        <p:txBody>
          <a:bodyPr/>
          <a:lstStyle/>
          <a:p>
            <a:endParaRPr lang="pt-BR" altLang="pt-BR" smtClean="0"/>
          </a:p>
        </p:txBody>
      </p:sp>
      <p:sp>
        <p:nvSpPr>
          <p:cNvPr id="47107" name="Espaço Reservado para Conteúdo 2"/>
          <p:cNvSpPr>
            <a:spLocks noGrp="1"/>
          </p:cNvSpPr>
          <p:nvPr>
            <p:ph idx="1"/>
          </p:nvPr>
        </p:nvSpPr>
        <p:spPr/>
        <p:txBody>
          <a:bodyPr/>
          <a:lstStyle/>
          <a:p>
            <a:endParaRPr lang="pt-BR" altLang="pt-BR"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p:txBody>
          <a:bodyPr/>
          <a:lstStyle/>
          <a:p>
            <a:r>
              <a:rPr lang="pt-BR" altLang="pt-BR" smtClean="0"/>
              <a:t>CONCLUSÃO</a:t>
            </a:r>
          </a:p>
        </p:txBody>
      </p:sp>
      <p:sp>
        <p:nvSpPr>
          <p:cNvPr id="48131" name="Espaço Reservado para Conteúdo 2"/>
          <p:cNvSpPr>
            <a:spLocks noGrp="1"/>
          </p:cNvSpPr>
          <p:nvPr>
            <p:ph idx="1"/>
          </p:nvPr>
        </p:nvSpPr>
        <p:spPr/>
        <p:txBody>
          <a:bodyPr/>
          <a:lstStyle/>
          <a:p>
            <a:pPr marL="0" indent="0" algn="just">
              <a:buFont typeface="Arial" panose="020B0604020202020204" pitchFamily="34" charset="0"/>
              <a:buNone/>
            </a:pPr>
            <a:endParaRPr lang="pt-BR" altLang="pt-BR" smtClean="0"/>
          </a:p>
          <a:p>
            <a:pPr marL="0" indent="0" algn="just">
              <a:buFont typeface="Arial" panose="020B0604020202020204" pitchFamily="34" charset="0"/>
              <a:buNone/>
            </a:pPr>
            <a:r>
              <a:rPr lang="pt-BR" altLang="pt-BR" smtClean="0"/>
              <a:t>Este mini-curso procurou mostrar as possibilidades de reuso de material didático-pedagógico, orientando sobre a forma de compreender objetos de aprendizagem e os conceitos a eles relacionados, bem como o modo de produzir pacotes de OAs com ferramentas gratuitas específicas. </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p:cNvSpPr>
            <a:spLocks noGrp="1"/>
          </p:cNvSpPr>
          <p:nvPr>
            <p:ph type="title"/>
          </p:nvPr>
        </p:nvSpPr>
        <p:spPr/>
        <p:txBody>
          <a:bodyPr/>
          <a:lstStyle/>
          <a:p>
            <a:r>
              <a:rPr lang="pt-BR" altLang="pt-BR" smtClean="0"/>
              <a:t>CONCLUSÃO</a:t>
            </a:r>
          </a:p>
        </p:txBody>
      </p:sp>
      <p:sp>
        <p:nvSpPr>
          <p:cNvPr id="49155" name="Espaço Reservado para Conteúdo 2"/>
          <p:cNvSpPr>
            <a:spLocks noGrp="1"/>
          </p:cNvSpPr>
          <p:nvPr>
            <p:ph idx="1"/>
          </p:nvPr>
        </p:nvSpPr>
        <p:spPr/>
        <p:txBody>
          <a:bodyPr/>
          <a:lstStyle/>
          <a:p>
            <a:pPr algn="just"/>
            <a:endParaRPr lang="pt-BR" altLang="pt-BR" smtClean="0"/>
          </a:p>
          <a:p>
            <a:pPr algn="just"/>
            <a:r>
              <a:rPr lang="pt-BR" altLang="pt-BR" smtClean="0"/>
              <a:t>O uso de ferramentas por professores para estruturarem e editarem o conteúdo e o verem representado no ambiente virtual de aprendizagem tem diferenças, dependendo da ferramenta usada.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ítulo 1"/>
          <p:cNvSpPr>
            <a:spLocks noGrp="1"/>
          </p:cNvSpPr>
          <p:nvPr>
            <p:ph type="title"/>
          </p:nvPr>
        </p:nvSpPr>
        <p:spPr/>
        <p:txBody>
          <a:bodyPr/>
          <a:lstStyle/>
          <a:p>
            <a:r>
              <a:rPr lang="pt-BR" altLang="pt-BR" smtClean="0"/>
              <a:t>CONCLUSÃO</a:t>
            </a:r>
          </a:p>
        </p:txBody>
      </p:sp>
      <p:sp>
        <p:nvSpPr>
          <p:cNvPr id="50179" name="Espaço Reservado para Conteúdo 2"/>
          <p:cNvSpPr>
            <a:spLocks noGrp="1"/>
          </p:cNvSpPr>
          <p:nvPr>
            <p:ph idx="1"/>
          </p:nvPr>
        </p:nvSpPr>
        <p:spPr/>
        <p:txBody>
          <a:bodyPr/>
          <a:lstStyle/>
          <a:p>
            <a:pPr algn="just"/>
            <a:r>
              <a:rPr lang="pt-BR" altLang="pt-BR" smtClean="0"/>
              <a:t> Algumas dessas ferramentas possuem muitos recursos de mídia e até incorporações de arquivos do Power Point (como o Udutu), o que em tese facilitaria o reuso de material, mas muito tem que ser repensado em função da real estrutura que é vista na edição da ferramenta, comparando com o que acontece quando o pacote roda no Moodle.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ítulo 1"/>
          <p:cNvSpPr>
            <a:spLocks noGrp="1"/>
          </p:cNvSpPr>
          <p:nvPr>
            <p:ph type="title"/>
          </p:nvPr>
        </p:nvSpPr>
        <p:spPr/>
        <p:txBody>
          <a:bodyPr/>
          <a:lstStyle/>
          <a:p>
            <a:r>
              <a:rPr lang="pt-BR" altLang="pt-BR" smtClean="0"/>
              <a:t>CONCLUSÃO</a:t>
            </a:r>
          </a:p>
        </p:txBody>
      </p:sp>
      <p:sp>
        <p:nvSpPr>
          <p:cNvPr id="51203" name="Espaço Reservado para Conteúdo 2"/>
          <p:cNvSpPr>
            <a:spLocks noGrp="1"/>
          </p:cNvSpPr>
          <p:nvPr>
            <p:ph idx="1"/>
          </p:nvPr>
        </p:nvSpPr>
        <p:spPr/>
        <p:txBody>
          <a:bodyPr/>
          <a:lstStyle/>
          <a:p>
            <a:pPr algn="just"/>
            <a:r>
              <a:rPr lang="pt-BR" altLang="pt-BR" smtClean="0"/>
              <a:t>A ferramenta escolhida para o passo-a-passo específico, o eXe Learning, tem alguns problemas (a janela da aplicação não fecha como o padrão, com um clique no botão “X” e há erros de tradução). Contudo, ainda pareceu ser a mais fácil de ser utilizada.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ítulo 1"/>
          <p:cNvSpPr>
            <a:spLocks noGrp="1"/>
          </p:cNvSpPr>
          <p:nvPr>
            <p:ph type="title"/>
          </p:nvPr>
        </p:nvSpPr>
        <p:spPr>
          <a:xfrm>
            <a:off x="323850" y="128588"/>
            <a:ext cx="8361363" cy="779462"/>
          </a:xfrm>
        </p:spPr>
        <p:txBody>
          <a:bodyPr/>
          <a:lstStyle/>
          <a:p>
            <a:r>
              <a:rPr lang="pt-BR" altLang="pt-BR" smtClean="0"/>
              <a:t>CONCLUSÃO</a:t>
            </a:r>
          </a:p>
        </p:txBody>
      </p:sp>
      <p:sp>
        <p:nvSpPr>
          <p:cNvPr id="52227" name="Espaço Reservado para Conteúdo 2"/>
          <p:cNvSpPr>
            <a:spLocks noGrp="1"/>
          </p:cNvSpPr>
          <p:nvPr>
            <p:ph idx="1"/>
          </p:nvPr>
        </p:nvSpPr>
        <p:spPr>
          <a:xfrm>
            <a:off x="539750" y="1125538"/>
            <a:ext cx="8145463" cy="4999037"/>
          </a:xfrm>
        </p:spPr>
        <p:txBody>
          <a:bodyPr/>
          <a:lstStyle/>
          <a:p>
            <a:pPr algn="just"/>
            <a:r>
              <a:rPr lang="pt-BR" altLang="pt-BR" smtClean="0"/>
              <a:t> Novas ferramentas devem surgir e novas funcionalidades estão sendo implementadas como a de uso do pacote gerado em uma rede social, como o Udutu já faz com o Facebook. Há de se observar, ainda, que cada usuário deve fazer o máximo de testes possível para procurar compreender como as ferramentas e os objetos podem se adequar melhor às suas necessidades.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3392</TotalTime>
  <Words>3087</Words>
  <Application>Microsoft Office PowerPoint</Application>
  <PresentationFormat>Apresentação na tela (4:3)</PresentationFormat>
  <Paragraphs>203</Paragraphs>
  <Slides>79</Slides>
  <Notes>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79</vt:i4>
      </vt:variant>
    </vt:vector>
  </HeadingPairs>
  <TitlesOfParts>
    <vt:vector size="83" baseType="lpstr">
      <vt:lpstr>Arial</vt:lpstr>
      <vt:lpstr>Times New Roman</vt:lpstr>
      <vt:lpstr>Wingdings</vt:lpstr>
      <vt:lpstr>Tema do Office</vt:lpstr>
      <vt:lpstr>TECNOLOGIAS DE INFORMAÇÃO E COMUNICAÇÃO NO ENSINO PRESENCIAL:</vt:lpstr>
      <vt:lpstr>Sobre o autor</vt:lpstr>
      <vt:lpstr>....</vt:lpstr>
      <vt:lpstr>Apresentação do PowerPoint</vt:lpstr>
      <vt:lpstr>No mini-curso</vt:lpstr>
      <vt:lpstr>Apresentação do PowerPoint</vt:lpstr>
      <vt:lpstr>Apresentação do PowerPoint</vt:lpstr>
      <vt:lpstr>Apresentação do PowerPoint</vt:lpstr>
      <vt:lpstr>A proposta deste mini-curso era...</vt:lpstr>
      <vt:lpstr>Ferramentas de Autoria</vt:lpstr>
      <vt:lpstr>Ferramentas de Autoria</vt:lpstr>
      <vt:lpstr>Apresentação do PowerPoint</vt:lpstr>
      <vt:lpstr>A proposta deste mini-curso era...</vt:lpstr>
      <vt:lpstr>A proposta deste mini-curso era...</vt:lpstr>
      <vt:lpstr>Apresentação do PowerPoint</vt:lpstr>
      <vt:lpstr>Apresentação do PowerPoint</vt:lpstr>
      <vt:lpstr>Apresentação do PowerPoint</vt:lpstr>
      <vt:lpstr>Site do Exelearning e opções para download</vt:lpstr>
      <vt:lpstr>Instalação e tela do ExeLearning</vt:lpstr>
      <vt:lpstr>Para atingir as metas mencionadas, o      mini-curso está dividido em três momentos:</vt:lpstr>
      <vt:lpstr>Para atingir as metas mencionadas, o      mini-curso está dividido em três momentos:</vt:lpstr>
      <vt:lpstr>Objetos de aprendizagem e o ensino presencial</vt:lpstr>
      <vt:lpstr>Objetos de aprendizagem e o ensino presencial</vt:lpstr>
      <vt:lpstr>Apresentação do PowerPoint</vt:lpstr>
      <vt:lpstr>Apresentação do PowerPoint</vt:lpstr>
      <vt:lpstr>Apresentação do PowerPoint</vt:lpstr>
      <vt:lpstr>Apresentação do PowerPoint</vt:lpstr>
      <vt:lpstr>Apresentação do PowerPoint</vt:lpstr>
      <vt:lpstr>Objeto de aprendizagem</vt:lpstr>
      <vt:lpstr>Objeto de aprendizagem</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Metadados</vt:lpstr>
      <vt:lpstr>Metadados</vt:lpstr>
      <vt:lpstr>Metadados</vt:lpstr>
      <vt:lpstr>Repositórios de objetos de aprendizagem</vt:lpstr>
      <vt:lpstr>Repositórios de objetos de aprendizagem</vt:lpstr>
      <vt:lpstr>Repositórios de objetos de aprendizagem</vt:lpstr>
      <vt:lpstr>Apresentação do PowerPoint</vt:lpstr>
      <vt:lpstr>Apresentação do PowerPoint</vt:lpstr>
      <vt:lpstr>Padrões</vt:lpstr>
      <vt:lpstr>Padrões</vt:lpstr>
      <vt:lpstr>ARIADNE</vt:lpstr>
      <vt:lpstr>Dublin Core</vt:lpstr>
      <vt:lpstr>IMS (Instructional Managment Systems) </vt:lpstr>
      <vt:lpstr>IMS (Instructional Managment Systems) </vt:lpstr>
      <vt:lpstr>O LTSC (Learning Technology Standards Committe) da IEEE</vt:lpstr>
      <vt:lpstr>O LTSC (Learning Technology Standards Committe) da IEEE</vt:lpstr>
      <vt:lpstr> AICC </vt:lpstr>
      <vt:lpstr> AICC </vt:lpstr>
      <vt:lpstr>Apresentação do PowerPoint</vt:lpstr>
      <vt:lpstr>Apresentação do PowerPoint</vt:lpstr>
      <vt:lpstr>O que é SCORM?</vt:lpstr>
      <vt:lpstr>O que é SCORM?</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CONCLUSÃO</vt:lpstr>
      <vt:lpstr>CONCLUSÃO</vt:lpstr>
      <vt:lpstr>CONCLUSÃO</vt:lpstr>
      <vt:lpstr>CONCLUSÃO</vt:lpstr>
      <vt:lpstr>CONCLUSÃO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dc:creator>
  <cp:lastModifiedBy>Andre</cp:lastModifiedBy>
  <cp:revision>67</cp:revision>
  <dcterms:modified xsi:type="dcterms:W3CDTF">2016-06-17T19:18:36Z</dcterms:modified>
</cp:coreProperties>
</file>