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30"/>
  </p:notesMasterIdLst>
  <p:sldIdLst>
    <p:sldId id="262" r:id="rId2"/>
    <p:sldId id="261" r:id="rId3"/>
    <p:sldId id="263" r:id="rId4"/>
    <p:sldId id="265" r:id="rId5"/>
    <p:sldId id="267" r:id="rId6"/>
    <p:sldId id="266" r:id="rId7"/>
    <p:sldId id="268" r:id="rId8"/>
    <p:sldId id="269" r:id="rId9"/>
    <p:sldId id="273" r:id="rId10"/>
    <p:sldId id="274" r:id="rId11"/>
    <p:sldId id="275" r:id="rId12"/>
    <p:sldId id="276" r:id="rId13"/>
    <p:sldId id="277" r:id="rId14"/>
    <p:sldId id="278" r:id="rId15"/>
    <p:sldId id="279" r:id="rId16"/>
    <p:sldId id="286" r:id="rId17"/>
    <p:sldId id="285" r:id="rId18"/>
    <p:sldId id="280" r:id="rId19"/>
    <p:sldId id="281" r:id="rId20"/>
    <p:sldId id="270" r:id="rId21"/>
    <p:sldId id="264" r:id="rId22"/>
    <p:sldId id="287" r:id="rId23"/>
    <p:sldId id="288" r:id="rId24"/>
    <p:sldId id="289" r:id="rId25"/>
    <p:sldId id="271" r:id="rId26"/>
    <p:sldId id="283" r:id="rId27"/>
    <p:sldId id="284" r:id="rId28"/>
    <p:sldId id="290" r:id="rId29"/>
  </p:sldIdLst>
  <p:sldSz cx="9144000" cy="6858000" type="screen4x3"/>
  <p:notesSz cx="6858000" cy="9144000"/>
  <p:defaultTextStyle>
    <a:defPPr>
      <a:defRPr lang="en-GB"/>
    </a:defPPr>
    <a:lvl1pPr algn="l" defTabSz="449263" rtl="0" fontAlgn="base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defTabSz="449263" rtl="0" fontAlgn="base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defTabSz="449263" rtl="0" fontAlgn="base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defTabSz="449263" rtl="0" fontAlgn="base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defTabSz="449263" rtl="0" fontAlgn="base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420" y="60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1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0" y="695325"/>
            <a:ext cx="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  <p:sp>
        <p:nvSpPr>
          <p:cNvPr id="2050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4813" cy="41132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pt-BR" noProof="0" smtClean="0"/>
          </a:p>
        </p:txBody>
      </p:sp>
    </p:spTree>
    <p:extLst>
      <p:ext uri="{BB962C8B-B14F-4D97-AF65-F5344CB8AC3E}">
        <p14:creationId xmlns:p14="http://schemas.microsoft.com/office/powerpoint/2010/main" val="32808614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1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pt-BR" altLang="pt-BR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90725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D1E81D-8D14-4434-A667-F9E4FC47B79F}" type="slidenum">
              <a:rPr lang="pt-BR" altLang="pt-BR"/>
              <a:pPr/>
              <a:t>‹nº›</a:t>
            </a:fld>
            <a:endParaRPr lang="pt-BR" altLang="pt-BR"/>
          </a:p>
        </p:txBody>
      </p:sp>
      <p:pic>
        <p:nvPicPr>
          <p:cNvPr id="82946" name="Picture 2" descr="http://mlb-s2-p.mlstatic.com/personagens-cinema-tv-chucky-en-bonecos-figuras-acao-23136-MLB20242173591_022015-Y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5496" y="255240"/>
            <a:ext cx="941511" cy="941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4501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465F6D9-262C-4E2E-9D87-0C7C568FCD72}" type="slidenum">
              <a:rPr lang="pt-BR" altLang="pt-BR"/>
              <a:pPr/>
              <a:t>‹nº›</a:t>
            </a:fld>
            <a:endParaRPr lang="pt-BR" altLang="pt-BR"/>
          </a:p>
        </p:txBody>
      </p:sp>
      <p:pic>
        <p:nvPicPr>
          <p:cNvPr id="7" name="Picture 2" descr="http://mlb-s2-p.mlstatic.com/personagens-cinema-tv-chucky-en-bonecos-figuras-acao-23136-MLB20242173591_022015-Y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5496" y="255240"/>
            <a:ext cx="941511" cy="941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00301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B9E70C-B2F2-4485-AAFC-CE90AADAA356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9944829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7013" cy="4524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6613" y="1600200"/>
            <a:ext cx="4038600" cy="4524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EA90981-EC2A-4270-8589-CE62241F1841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963252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5D051E9-0952-491F-B063-65121DFC050E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1929768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29BCAF0-1C14-4843-945B-7E3FF7B2A6D3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3193098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AB19FA-B320-428E-8067-B3E80210AEF2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220804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23BCC43-A4AD-45CD-8519-6D5C32D9699E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2915886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AF21FA-6554-4683-A364-2183C59E78CA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4725378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68AC807-EEC2-457A-8885-42AAA8F49E63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5643727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128588"/>
            <a:ext cx="2055813" cy="5995987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28588"/>
            <a:ext cx="6019800" cy="5995987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2E193F9-2EC6-4010-9FEB-40ED2D000E76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0517368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128588"/>
            <a:ext cx="8228013" cy="1433512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0218B77-ACF9-4B92-B2FF-46AE61C07F10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5340964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28588"/>
            <a:ext cx="8228013" cy="1433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pt-BR" smtClean="0"/>
              <a:t>Clique para editar o formato do título de texto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8013" cy="452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pt-BR" smtClean="0"/>
              <a:t>Clique para editar o formato do texto em estrutura de tópicos</a:t>
            </a:r>
          </a:p>
          <a:p>
            <a:pPr lvl="1"/>
            <a:r>
              <a:rPr lang="en-GB" altLang="pt-BR" smtClean="0"/>
              <a:t>Segundo Nível da Estrutura de Tópicos</a:t>
            </a:r>
          </a:p>
          <a:p>
            <a:pPr lvl="2"/>
            <a:r>
              <a:rPr lang="en-GB" altLang="pt-BR" smtClean="0"/>
              <a:t>Terceiro Nível da Estrutura de Tópicos</a:t>
            </a:r>
          </a:p>
          <a:p>
            <a:pPr lvl="3"/>
            <a:r>
              <a:rPr lang="en-GB" altLang="pt-BR" smtClean="0"/>
              <a:t>Quarto Nível da Estrutura de Tópicos</a:t>
            </a:r>
          </a:p>
          <a:p>
            <a:pPr lvl="4"/>
            <a:r>
              <a:rPr lang="en-GB" altLang="pt-BR" smtClean="0"/>
              <a:t>Quinto Nível da Estrutura de Tópicos</a:t>
            </a:r>
          </a:p>
          <a:p>
            <a:pPr lvl="4"/>
            <a:r>
              <a:rPr lang="en-GB" altLang="pt-BR" smtClean="0"/>
              <a:t>Sexto Nível da Estrutura de Tópicos</a:t>
            </a:r>
          </a:p>
          <a:p>
            <a:pPr lvl="4"/>
            <a:r>
              <a:rPr lang="en-GB" altLang="pt-BR" smtClean="0"/>
              <a:t>Sétimo Nível da Estrutura de Tópicos</a:t>
            </a:r>
          </a:p>
          <a:p>
            <a:pPr lvl="4"/>
            <a:r>
              <a:rPr lang="en-GB" altLang="pt-BR" smtClean="0"/>
              <a:t>Oitavo Nível da Estrutura de Tópicos</a:t>
            </a:r>
          </a:p>
          <a:p>
            <a:pPr lvl="4"/>
            <a:r>
              <a:rPr lang="en-GB" altLang="pt-BR" smtClean="0"/>
              <a:t>Nono Nível da Estrutura de Tópicos</a:t>
            </a:r>
          </a:p>
        </p:txBody>
      </p:sp>
      <p:sp>
        <p:nvSpPr>
          <p:cNvPr id="2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457200" y="6245225"/>
            <a:ext cx="2132013" cy="4746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>
                <a:solidFill>
                  <a:srgbClr val="000000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ftr"/>
          </p:nvPr>
        </p:nvSpPr>
        <p:spPr bwMode="auto">
          <a:xfrm>
            <a:off x="3124200" y="6245225"/>
            <a:ext cx="2894013" cy="4746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ctr"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>
                <a:solidFill>
                  <a:srgbClr val="000000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245225"/>
            <a:ext cx="2132013" cy="4746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r">
              <a:buClr>
                <a:srgbClr val="000000"/>
              </a:buClr>
              <a:buSzPct val="100000"/>
              <a:buFont typeface="Arial" panose="020B0604020202020204" pitchFamily="34" charset="0"/>
              <a:buNone/>
              <a:defRPr sz="1400">
                <a:solidFill>
                  <a:srgbClr val="000000"/>
                </a:solidFill>
              </a:defRPr>
            </a:lvl1pPr>
          </a:lstStyle>
          <a:p>
            <a:fld id="{A1E9168F-758B-4932-9AE1-769FAC74A3F9}" type="slidenum">
              <a:rPr lang="pt-BR" altLang="pt-BR"/>
              <a:pPr/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defRPr sz="4400">
          <a:solidFill>
            <a:srgbClr val="000000"/>
          </a:solidFill>
          <a:latin typeface="+mj-lt"/>
          <a:ea typeface="+mj-ea"/>
          <a:cs typeface="+mj-cs"/>
        </a:defRPr>
      </a:lvl1pPr>
      <a:lvl2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defRPr sz="4400">
          <a:solidFill>
            <a:srgbClr val="000000"/>
          </a:solidFill>
          <a:latin typeface="Arial" charset="0"/>
          <a:cs typeface="Arial" charset="0"/>
        </a:defRPr>
      </a:lvl2pPr>
      <a:lvl3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defRPr sz="4400">
          <a:solidFill>
            <a:srgbClr val="000000"/>
          </a:solidFill>
          <a:latin typeface="Arial" charset="0"/>
          <a:cs typeface="Arial" charset="0"/>
        </a:defRPr>
      </a:lvl3pPr>
      <a:lvl4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defRPr sz="4400">
          <a:solidFill>
            <a:srgbClr val="000000"/>
          </a:solidFill>
          <a:latin typeface="Arial" charset="0"/>
          <a:cs typeface="Arial" charset="0"/>
        </a:defRPr>
      </a:lvl4pPr>
      <a:lvl5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defRPr sz="4400">
          <a:solidFill>
            <a:srgbClr val="000000"/>
          </a:solidFill>
          <a:latin typeface="Arial" charset="0"/>
          <a:cs typeface="Arial" charset="0"/>
        </a:defRPr>
      </a:lvl5pPr>
      <a:lvl6pPr marL="4572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4400">
          <a:solidFill>
            <a:srgbClr val="000000"/>
          </a:solidFill>
          <a:latin typeface="Arial" charset="0"/>
          <a:cs typeface="Arial" charset="0"/>
        </a:defRPr>
      </a:lvl6pPr>
      <a:lvl7pPr marL="9144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4400">
          <a:solidFill>
            <a:srgbClr val="000000"/>
          </a:solidFill>
          <a:latin typeface="Arial" charset="0"/>
          <a:cs typeface="Arial" charset="0"/>
        </a:defRPr>
      </a:lvl7pPr>
      <a:lvl8pPr marL="13716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4400">
          <a:solidFill>
            <a:srgbClr val="000000"/>
          </a:solidFill>
          <a:latin typeface="Arial" charset="0"/>
          <a:cs typeface="Arial" charset="0"/>
        </a:defRPr>
      </a:lvl8pPr>
      <a:lvl9pPr marL="18288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4400">
          <a:solidFill>
            <a:srgbClr val="000000"/>
          </a:solidFill>
          <a:latin typeface="Arial" charset="0"/>
          <a:cs typeface="Arial" charset="0"/>
        </a:defRPr>
      </a:lvl9pPr>
    </p:titleStyle>
    <p:bodyStyle>
      <a:lvl1pPr marL="341313" indent="-341313" algn="l" defTabSz="449263" rtl="0" eaLnBrk="0" fontAlgn="base" hangingPunct="0">
        <a:spcBef>
          <a:spcPts val="8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•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1363" indent="-284163" algn="l" defTabSz="449263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–"/>
        <a:defRPr sz="2800">
          <a:solidFill>
            <a:srgbClr val="000000"/>
          </a:solidFill>
          <a:latin typeface="+mn-lt"/>
          <a:cs typeface="+mn-cs"/>
        </a:defRPr>
      </a:lvl2pPr>
      <a:lvl3pPr marL="1143000" indent="-22860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•"/>
        <a:defRPr sz="2400">
          <a:solidFill>
            <a:srgbClr val="000000"/>
          </a:solidFill>
          <a:latin typeface="+mn-lt"/>
          <a:cs typeface="+mn-cs"/>
        </a:defRPr>
      </a:lvl3pPr>
      <a:lvl4pPr marL="1600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–"/>
        <a:defRPr sz="2000">
          <a:solidFill>
            <a:srgbClr val="000000"/>
          </a:solidFill>
          <a:latin typeface="+mn-lt"/>
          <a:cs typeface="+mn-cs"/>
        </a:defRPr>
      </a:lvl4pPr>
      <a:lvl5pPr marL="20574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»"/>
        <a:defRPr sz="2000">
          <a:solidFill>
            <a:srgbClr val="000000"/>
          </a:solidFill>
          <a:latin typeface="+mn-lt"/>
          <a:cs typeface="+mn-cs"/>
        </a:defRPr>
      </a:lvl5pPr>
      <a:lvl6pPr marL="2514600" indent="-228600" algn="l" defTabSz="449263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rgbClr val="000000"/>
          </a:solidFill>
          <a:latin typeface="+mn-lt"/>
          <a:cs typeface="+mn-cs"/>
        </a:defRPr>
      </a:lvl6pPr>
      <a:lvl7pPr marL="2971800" indent="-228600" algn="l" defTabSz="449263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rgbClr val="000000"/>
          </a:solidFill>
          <a:latin typeface="+mn-lt"/>
          <a:cs typeface="+mn-cs"/>
        </a:defRPr>
      </a:lvl7pPr>
      <a:lvl8pPr marL="3429000" indent="-228600" algn="l" defTabSz="449263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rgbClr val="000000"/>
          </a:solidFill>
          <a:latin typeface="+mn-lt"/>
          <a:cs typeface="+mn-cs"/>
        </a:defRPr>
      </a:lvl8pPr>
      <a:lvl9pPr marL="3886200" indent="-228600" algn="l" defTabSz="449263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rgbClr val="000000"/>
          </a:solidFill>
          <a:latin typeface="+mn-lt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743200" y="2590800"/>
            <a:ext cx="6248400" cy="1470025"/>
          </a:xfrm>
        </p:spPr>
        <p:txBody>
          <a:bodyPr/>
          <a:lstStyle/>
          <a:p>
            <a:pPr eaLnBrk="1" hangingPunct="1"/>
            <a:r>
              <a:rPr lang="pt-BR" altLang="pt-BR" sz="4600" i="1" dirty="0" smtClean="0">
                <a:latin typeface="Times New Roman" panose="02020603050405020304" pitchFamily="18" charset="0"/>
              </a:rPr>
              <a:t>Geoprocessamento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743200" y="5715000"/>
            <a:ext cx="6400800" cy="609600"/>
          </a:xfrm>
        </p:spPr>
        <p:txBody>
          <a:bodyPr/>
          <a:lstStyle/>
          <a:p>
            <a:pPr algn="r" eaLnBrk="1" hangingPunct="1"/>
            <a:r>
              <a:rPr lang="pt-BR" altLang="pt-BR" i="1" smtClean="0">
                <a:latin typeface="Times New Roman" panose="02020603050405020304" pitchFamily="18" charset="0"/>
              </a:rPr>
              <a:t>Prof. André Aparecido da Silva</a:t>
            </a:r>
          </a:p>
        </p:txBody>
      </p:sp>
      <p:pic>
        <p:nvPicPr>
          <p:cNvPr id="2054" name="Picture 6" descr="http://latitude23.com.br/wp-content/uploads/2012/01/Geoprocessament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8961" y="5017436"/>
            <a:ext cx="1933825" cy="590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Conector reto 4"/>
          <p:cNvCxnSpPr/>
          <p:nvPr/>
        </p:nvCxnSpPr>
        <p:spPr bwMode="auto">
          <a:xfrm>
            <a:off x="0" y="4941168"/>
            <a:ext cx="9144000" cy="0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" name="Conector reto 10"/>
          <p:cNvCxnSpPr/>
          <p:nvPr/>
        </p:nvCxnSpPr>
        <p:spPr bwMode="auto">
          <a:xfrm>
            <a:off x="-4278" y="5708534"/>
            <a:ext cx="9144000" cy="0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2056" name="Picture 8" descr="https://encrypted-tbn2.gstatic.com/images?q=tbn:ANd9GcSfRffVqDqJrCXrGpeyBWAqYuoluB-VryRJyqtIP-OhOSBDnt-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376" y="4950360"/>
            <a:ext cx="1115307" cy="751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http://www.k2sistemas.com.br/projetos/images/sistema_de_geoprocessamento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4988495"/>
            <a:ext cx="978639" cy="701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http://s4.static.brasilescola.uol.com.br/img/2015/01/satelite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28857" y="4936408"/>
            <a:ext cx="1003275" cy="752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pPr eaLnBrk="1" hangingPunct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altLang="pt-BR" sz="3200" b="1" dirty="0" smtClean="0"/>
              <a:t>Definição</a:t>
            </a:r>
          </a:p>
        </p:txBody>
      </p:sp>
      <p:sp>
        <p:nvSpPr>
          <p:cNvPr id="45059" name="Rectangle 2"/>
          <p:cNvSpPr>
            <a:spLocks noChangeArrowheads="1"/>
          </p:cNvSpPr>
          <p:nvPr/>
        </p:nvSpPr>
        <p:spPr bwMode="auto">
          <a:xfrm>
            <a:off x="684212" y="1844824"/>
            <a:ext cx="7775575" cy="3972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/>
            <a:r>
              <a:rPr lang="pt-BR" sz="2800" dirty="0">
                <a:solidFill>
                  <a:schemeClr val="tx1"/>
                </a:solidFill>
              </a:rPr>
              <a:t>É</a:t>
            </a:r>
            <a:r>
              <a:rPr lang="pt-BR" sz="2800" dirty="0" smtClean="0">
                <a:solidFill>
                  <a:schemeClr val="tx1"/>
                </a:solidFill>
              </a:rPr>
              <a:t> </a:t>
            </a:r>
            <a:r>
              <a:rPr lang="pt-BR" sz="2800" dirty="0">
                <a:solidFill>
                  <a:schemeClr val="tx1"/>
                </a:solidFill>
              </a:rPr>
              <a:t>o processamento informatizado de dados </a:t>
            </a:r>
            <a:r>
              <a:rPr lang="pt-BR" sz="2800" dirty="0" err="1">
                <a:solidFill>
                  <a:schemeClr val="tx1"/>
                </a:solidFill>
              </a:rPr>
              <a:t>georreferenciados</a:t>
            </a:r>
            <a:r>
              <a:rPr lang="pt-BR" sz="2800" dirty="0">
                <a:solidFill>
                  <a:schemeClr val="tx1"/>
                </a:solidFill>
              </a:rPr>
              <a:t>. Utiliza programas de computador que permitem o uso de informações cartográficas (mapas, cartas topográficas e plantas) e informações a que se possa associar coordenadas desses mapas, cartas ou plantas.</a:t>
            </a:r>
          </a:p>
          <a:p>
            <a:pPr algn="just"/>
            <a:r>
              <a:rPr lang="pt-BR" sz="2800" dirty="0">
                <a:solidFill>
                  <a:schemeClr val="tx1"/>
                </a:solidFill>
              </a:rPr>
              <a:t/>
            </a:r>
            <a:br>
              <a:rPr lang="pt-BR" sz="2800" dirty="0">
                <a:solidFill>
                  <a:schemeClr val="tx1"/>
                </a:solidFill>
              </a:rPr>
            </a:br>
            <a:endParaRPr lang="pt-BR" altLang="pt-BR" sz="2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ector reto 3"/>
          <p:cNvCxnSpPr/>
          <p:nvPr/>
        </p:nvCxnSpPr>
        <p:spPr>
          <a:xfrm>
            <a:off x="414338" y="3690938"/>
            <a:ext cx="666750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" name="Conector reto 4"/>
          <p:cNvCxnSpPr/>
          <p:nvPr/>
        </p:nvCxnSpPr>
        <p:spPr>
          <a:xfrm>
            <a:off x="3079750" y="3629025"/>
            <a:ext cx="665163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" name="Conector reto 5"/>
          <p:cNvCxnSpPr>
            <a:endCxn id="23" idx="1"/>
          </p:cNvCxnSpPr>
          <p:nvPr/>
        </p:nvCxnSpPr>
        <p:spPr>
          <a:xfrm flipV="1">
            <a:off x="3079750" y="2347913"/>
            <a:ext cx="461963" cy="1281112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7" name="Conector reto 6"/>
          <p:cNvCxnSpPr>
            <a:endCxn id="29" idx="1"/>
          </p:cNvCxnSpPr>
          <p:nvPr/>
        </p:nvCxnSpPr>
        <p:spPr>
          <a:xfrm>
            <a:off x="3033713" y="3629025"/>
            <a:ext cx="542925" cy="125730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" name="Conector reto 7"/>
          <p:cNvCxnSpPr>
            <a:endCxn id="38" idx="1"/>
          </p:cNvCxnSpPr>
          <p:nvPr/>
        </p:nvCxnSpPr>
        <p:spPr>
          <a:xfrm>
            <a:off x="3070225" y="3629025"/>
            <a:ext cx="471488" cy="2481263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9" name="Conector reto 8"/>
          <p:cNvCxnSpPr/>
          <p:nvPr/>
        </p:nvCxnSpPr>
        <p:spPr>
          <a:xfrm>
            <a:off x="5903913" y="3581400"/>
            <a:ext cx="666750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0" name="Conector reto 9"/>
          <p:cNvCxnSpPr/>
          <p:nvPr/>
        </p:nvCxnSpPr>
        <p:spPr>
          <a:xfrm>
            <a:off x="5922963" y="4876800"/>
            <a:ext cx="666750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1" name="Conector reto 10"/>
          <p:cNvCxnSpPr/>
          <p:nvPr/>
        </p:nvCxnSpPr>
        <p:spPr>
          <a:xfrm>
            <a:off x="5903913" y="6096000"/>
            <a:ext cx="666750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2" name="Título 1"/>
          <p:cNvSpPr>
            <a:spLocks noGrp="1"/>
          </p:cNvSpPr>
          <p:nvPr>
            <p:ph type="title"/>
          </p:nvPr>
        </p:nvSpPr>
        <p:spPr>
          <a:xfrm>
            <a:off x="838200" y="228600"/>
            <a:ext cx="8153400" cy="990600"/>
          </a:xfrm>
        </p:spPr>
        <p:txBody>
          <a:bodyPr/>
          <a:lstStyle/>
          <a:p>
            <a:r>
              <a:rPr lang="pt-BR" altLang="pt-BR" smtClean="0"/>
              <a:t>Geoprocessamento</a:t>
            </a:r>
          </a:p>
        </p:txBody>
      </p:sp>
      <p:cxnSp>
        <p:nvCxnSpPr>
          <p:cNvPr id="15" name="Conector reto 14"/>
          <p:cNvCxnSpPr/>
          <p:nvPr/>
        </p:nvCxnSpPr>
        <p:spPr>
          <a:xfrm>
            <a:off x="5903913" y="2362200"/>
            <a:ext cx="666750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pSp>
        <p:nvGrpSpPr>
          <p:cNvPr id="16" name="Grupo 21"/>
          <p:cNvGrpSpPr>
            <a:grpSpLocks/>
          </p:cNvGrpSpPr>
          <p:nvPr/>
        </p:nvGrpSpPr>
        <p:grpSpPr bwMode="auto">
          <a:xfrm>
            <a:off x="3576638" y="3276600"/>
            <a:ext cx="2446337" cy="581025"/>
            <a:chOff x="2312597" y="414307"/>
            <a:chExt cx="1848791" cy="924395"/>
          </a:xfrm>
        </p:grpSpPr>
        <p:sp>
          <p:nvSpPr>
            <p:cNvPr id="17" name="Retângulo de cantos arredondados 16"/>
            <p:cNvSpPr/>
            <p:nvPr/>
          </p:nvSpPr>
          <p:spPr>
            <a:xfrm>
              <a:off x="2312597" y="414307"/>
              <a:ext cx="1848791" cy="924395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2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8" name="Retângulo 17"/>
            <p:cNvSpPr/>
            <p:nvPr/>
          </p:nvSpPr>
          <p:spPr>
            <a:xfrm>
              <a:off x="2340191" y="442090"/>
              <a:ext cx="1793604" cy="86883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26670" tIns="17780" rIns="26670" bIns="17780" spcCol="127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2000" dirty="0"/>
                <a:t>Armazenamento</a:t>
              </a:r>
            </a:p>
          </p:txBody>
        </p:sp>
      </p:grpSp>
      <p:grpSp>
        <p:nvGrpSpPr>
          <p:cNvPr id="19" name="Grupo 24"/>
          <p:cNvGrpSpPr/>
          <p:nvPr/>
        </p:nvGrpSpPr>
        <p:grpSpPr>
          <a:xfrm>
            <a:off x="6370238" y="1661852"/>
            <a:ext cx="2621362" cy="1524000"/>
            <a:chOff x="2682356" y="1569802"/>
            <a:chExt cx="1479033" cy="924395"/>
          </a:xfrm>
          <a:solidFill>
            <a:schemeClr val="bg1"/>
          </a:solidFill>
        </p:grpSpPr>
        <p:sp>
          <p:nvSpPr>
            <p:cNvPr id="20" name="Retângulo de cantos arredondados 19"/>
            <p:cNvSpPr/>
            <p:nvPr/>
          </p:nvSpPr>
          <p:spPr>
            <a:xfrm>
              <a:off x="2682356" y="1569802"/>
              <a:ext cx="1479033" cy="924395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accent2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1" name="Retângulo 20"/>
            <p:cNvSpPr/>
            <p:nvPr/>
          </p:nvSpPr>
          <p:spPr>
            <a:xfrm>
              <a:off x="2709431" y="1596877"/>
              <a:ext cx="1424883" cy="870245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30480" tIns="20320" rIns="30480" bIns="20320" spcCol="1270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1600" dirty="0"/>
                <a:t>Cartografia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1600" dirty="0"/>
                <a:t>Sensoriamento Remoto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1600" dirty="0"/>
                <a:t>Fotogrametria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1600" dirty="0"/>
                <a:t>Topografia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1600" dirty="0"/>
                <a:t>GNSS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1600" dirty="0"/>
                <a:t>Dados alfanuméricos</a:t>
              </a:r>
            </a:p>
          </p:txBody>
        </p:sp>
      </p:grpSp>
      <p:grpSp>
        <p:nvGrpSpPr>
          <p:cNvPr id="22" name="Grupo 30"/>
          <p:cNvGrpSpPr>
            <a:grpSpLocks/>
          </p:cNvGrpSpPr>
          <p:nvPr/>
        </p:nvGrpSpPr>
        <p:grpSpPr bwMode="auto">
          <a:xfrm>
            <a:off x="3541713" y="2057400"/>
            <a:ext cx="2517775" cy="581025"/>
            <a:chOff x="2312597" y="414307"/>
            <a:chExt cx="1848791" cy="924395"/>
          </a:xfrm>
        </p:grpSpPr>
        <p:sp>
          <p:nvSpPr>
            <p:cNvPr id="23" name="Retângulo de cantos arredondados 22"/>
            <p:cNvSpPr/>
            <p:nvPr/>
          </p:nvSpPr>
          <p:spPr>
            <a:xfrm>
              <a:off x="2312597" y="414307"/>
              <a:ext cx="1848791" cy="924395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2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4" name="Retângulo 23"/>
            <p:cNvSpPr/>
            <p:nvPr/>
          </p:nvSpPr>
          <p:spPr>
            <a:xfrm>
              <a:off x="2339408" y="442090"/>
              <a:ext cx="1795169" cy="86883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26670" tIns="17780" rIns="26670" bIns="17780" spcCol="127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2000" dirty="0"/>
                <a:t>Coleta</a:t>
              </a:r>
            </a:p>
          </p:txBody>
        </p:sp>
      </p:grpSp>
      <p:grpSp>
        <p:nvGrpSpPr>
          <p:cNvPr id="25" name="Grupo 33"/>
          <p:cNvGrpSpPr/>
          <p:nvPr/>
        </p:nvGrpSpPr>
        <p:grpSpPr>
          <a:xfrm>
            <a:off x="6370238" y="3353855"/>
            <a:ext cx="2573375" cy="495977"/>
            <a:chOff x="2682356" y="1569802"/>
            <a:chExt cx="1479033" cy="924395"/>
          </a:xfrm>
          <a:solidFill>
            <a:schemeClr val="bg1"/>
          </a:solidFill>
        </p:grpSpPr>
        <p:sp>
          <p:nvSpPr>
            <p:cNvPr id="26" name="Retângulo de cantos arredondados 25"/>
            <p:cNvSpPr/>
            <p:nvPr/>
          </p:nvSpPr>
          <p:spPr>
            <a:xfrm>
              <a:off x="2682356" y="1569802"/>
              <a:ext cx="1479033" cy="924395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accent2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7" name="Retângulo 26"/>
            <p:cNvSpPr/>
            <p:nvPr/>
          </p:nvSpPr>
          <p:spPr>
            <a:xfrm>
              <a:off x="2709431" y="1596876"/>
              <a:ext cx="1424883" cy="870245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30480" tIns="20320" rIns="30480" bIns="20320" spcCol="1270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1600" dirty="0"/>
                <a:t>Banco de dados</a:t>
              </a:r>
            </a:p>
          </p:txBody>
        </p:sp>
      </p:grpSp>
      <p:grpSp>
        <p:nvGrpSpPr>
          <p:cNvPr id="28" name="Grupo 37"/>
          <p:cNvGrpSpPr>
            <a:grpSpLocks/>
          </p:cNvGrpSpPr>
          <p:nvPr/>
        </p:nvGrpSpPr>
        <p:grpSpPr bwMode="auto">
          <a:xfrm>
            <a:off x="3576638" y="4595813"/>
            <a:ext cx="2482850" cy="579437"/>
            <a:chOff x="2312597" y="414307"/>
            <a:chExt cx="1848791" cy="924395"/>
          </a:xfrm>
        </p:grpSpPr>
        <p:sp>
          <p:nvSpPr>
            <p:cNvPr id="29" name="Retângulo de cantos arredondados 28"/>
            <p:cNvSpPr/>
            <p:nvPr/>
          </p:nvSpPr>
          <p:spPr>
            <a:xfrm>
              <a:off x="2312597" y="414307"/>
              <a:ext cx="1848791" cy="924395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2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0" name="Retângulo 29"/>
            <p:cNvSpPr/>
            <p:nvPr/>
          </p:nvSpPr>
          <p:spPr>
            <a:xfrm>
              <a:off x="2339785" y="442165"/>
              <a:ext cx="1794415" cy="86868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26670" tIns="17780" rIns="26670" bIns="17780" spcCol="127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BR" sz="2000" dirty="0"/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2000" dirty="0"/>
                <a:t>Tratamento e análise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BR" sz="2000" dirty="0"/>
            </a:p>
          </p:txBody>
        </p:sp>
      </p:grpSp>
      <p:grpSp>
        <p:nvGrpSpPr>
          <p:cNvPr id="31" name="Grupo 40"/>
          <p:cNvGrpSpPr/>
          <p:nvPr/>
        </p:nvGrpSpPr>
        <p:grpSpPr>
          <a:xfrm>
            <a:off x="6361273" y="3999921"/>
            <a:ext cx="2582340" cy="1614747"/>
            <a:chOff x="2682356" y="1569802"/>
            <a:chExt cx="1479033" cy="924395"/>
          </a:xfrm>
          <a:solidFill>
            <a:schemeClr val="bg1"/>
          </a:solidFill>
        </p:grpSpPr>
        <p:sp>
          <p:nvSpPr>
            <p:cNvPr id="32" name="Retângulo de cantos arredondados 31"/>
            <p:cNvSpPr/>
            <p:nvPr/>
          </p:nvSpPr>
          <p:spPr>
            <a:xfrm>
              <a:off x="2682356" y="1569802"/>
              <a:ext cx="1479033" cy="924395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accent2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3" name="Retângulo 32"/>
            <p:cNvSpPr/>
            <p:nvPr/>
          </p:nvSpPr>
          <p:spPr>
            <a:xfrm>
              <a:off x="2709431" y="1596876"/>
              <a:ext cx="1424883" cy="870245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30480" tIns="20320" rIns="30480" bIns="20320" spcCol="1270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1600" dirty="0"/>
                <a:t>Modelagem de dados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1600" dirty="0" err="1"/>
                <a:t>Geoestatística</a:t>
              </a:r>
              <a:endParaRPr lang="pt-BR" sz="1600" dirty="0"/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1600" dirty="0"/>
                <a:t>Aritmética lógica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1600" dirty="0"/>
                <a:t>Análise de redes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1600" dirty="0"/>
                <a:t>Análise topológica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1600" dirty="0"/>
                <a:t>Reclassificação</a:t>
              </a:r>
            </a:p>
          </p:txBody>
        </p:sp>
      </p:grpSp>
      <p:grpSp>
        <p:nvGrpSpPr>
          <p:cNvPr id="34" name="Grupo 43"/>
          <p:cNvGrpSpPr/>
          <p:nvPr/>
        </p:nvGrpSpPr>
        <p:grpSpPr>
          <a:xfrm>
            <a:off x="6361273" y="5746375"/>
            <a:ext cx="2630327" cy="654425"/>
            <a:chOff x="2682356" y="1569802"/>
            <a:chExt cx="1479033" cy="924395"/>
          </a:xfrm>
          <a:solidFill>
            <a:schemeClr val="bg1"/>
          </a:solidFill>
        </p:grpSpPr>
        <p:sp>
          <p:nvSpPr>
            <p:cNvPr id="35" name="Retângulo de cantos arredondados 34"/>
            <p:cNvSpPr/>
            <p:nvPr/>
          </p:nvSpPr>
          <p:spPr>
            <a:xfrm>
              <a:off x="2682356" y="1569802"/>
              <a:ext cx="1479033" cy="924395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accent2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6" name="Retângulo 35"/>
            <p:cNvSpPr/>
            <p:nvPr/>
          </p:nvSpPr>
          <p:spPr>
            <a:xfrm>
              <a:off x="2709431" y="1596877"/>
              <a:ext cx="1424883" cy="870245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30480" tIns="20320" rIns="30480" bIns="20320" spcCol="1270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1600" dirty="0"/>
                <a:t>SIG - GIS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1600" dirty="0"/>
                <a:t>CAD</a:t>
              </a:r>
            </a:p>
          </p:txBody>
        </p:sp>
      </p:grpSp>
      <p:grpSp>
        <p:nvGrpSpPr>
          <p:cNvPr id="37" name="Grupo 46"/>
          <p:cNvGrpSpPr>
            <a:grpSpLocks/>
          </p:cNvGrpSpPr>
          <p:nvPr/>
        </p:nvGrpSpPr>
        <p:grpSpPr bwMode="auto">
          <a:xfrm>
            <a:off x="3541713" y="5819775"/>
            <a:ext cx="2517775" cy="581025"/>
            <a:chOff x="2312597" y="414307"/>
            <a:chExt cx="1848791" cy="924395"/>
          </a:xfrm>
        </p:grpSpPr>
        <p:sp>
          <p:nvSpPr>
            <p:cNvPr id="38" name="Retângulo de cantos arredondados 37"/>
            <p:cNvSpPr/>
            <p:nvPr/>
          </p:nvSpPr>
          <p:spPr>
            <a:xfrm>
              <a:off x="2312597" y="414307"/>
              <a:ext cx="1848791" cy="924395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2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9" name="Retângulo 38"/>
            <p:cNvSpPr/>
            <p:nvPr/>
          </p:nvSpPr>
          <p:spPr>
            <a:xfrm>
              <a:off x="2339408" y="442090"/>
              <a:ext cx="1795169" cy="86883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26670" tIns="17780" rIns="26670" bIns="17780" spcCol="127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2000" dirty="0"/>
                <a:t>Uso integrado</a:t>
              </a:r>
            </a:p>
          </p:txBody>
        </p:sp>
      </p:grpSp>
      <p:grpSp>
        <p:nvGrpSpPr>
          <p:cNvPr id="40" name="Grupo 52"/>
          <p:cNvGrpSpPr>
            <a:grpSpLocks/>
          </p:cNvGrpSpPr>
          <p:nvPr/>
        </p:nvGrpSpPr>
        <p:grpSpPr bwMode="auto">
          <a:xfrm>
            <a:off x="753908" y="2638425"/>
            <a:ext cx="2441730" cy="1770063"/>
            <a:chOff x="2312597" y="414307"/>
            <a:chExt cx="1848791" cy="924395"/>
          </a:xfrm>
        </p:grpSpPr>
        <p:sp>
          <p:nvSpPr>
            <p:cNvPr id="41" name="Retângulo de cantos arredondados 40"/>
            <p:cNvSpPr/>
            <p:nvPr/>
          </p:nvSpPr>
          <p:spPr>
            <a:xfrm>
              <a:off x="2312597" y="414307"/>
              <a:ext cx="1848791" cy="924395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2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2" name="Retângulo 41"/>
            <p:cNvSpPr/>
            <p:nvPr/>
          </p:nvSpPr>
          <p:spPr>
            <a:xfrm>
              <a:off x="2339986" y="590382"/>
              <a:ext cx="1794012" cy="70839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26670" tIns="17780" rIns="26670" bIns="17780" spcCol="127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2000" dirty="0"/>
                <a:t>Conjunto de técnicas relacionadas ao tratamento da informação espacial 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BR" sz="2000" dirty="0"/>
            </a:p>
          </p:txBody>
        </p:sp>
      </p:grpSp>
      <p:grpSp>
        <p:nvGrpSpPr>
          <p:cNvPr id="43" name="Grupo 56"/>
          <p:cNvGrpSpPr>
            <a:grpSpLocks/>
          </p:cNvGrpSpPr>
          <p:nvPr/>
        </p:nvGrpSpPr>
        <p:grpSpPr bwMode="auto">
          <a:xfrm rot="-5400000">
            <a:off x="-1438275" y="3724275"/>
            <a:ext cx="3609977" cy="581025"/>
            <a:chOff x="2312597" y="414307"/>
            <a:chExt cx="1848791" cy="924395"/>
          </a:xfrm>
        </p:grpSpPr>
        <p:sp>
          <p:nvSpPr>
            <p:cNvPr id="44" name="Retângulo de cantos arredondados 43"/>
            <p:cNvSpPr/>
            <p:nvPr/>
          </p:nvSpPr>
          <p:spPr>
            <a:xfrm>
              <a:off x="2312597" y="414307"/>
              <a:ext cx="1848791" cy="924395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2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5" name="Retângulo 44"/>
            <p:cNvSpPr/>
            <p:nvPr/>
          </p:nvSpPr>
          <p:spPr>
            <a:xfrm>
              <a:off x="2339558" y="442089"/>
              <a:ext cx="1794868" cy="86883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26670" tIns="17780" rIns="26670" bIns="17780" spcCol="127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2800" b="1" dirty="0"/>
                <a:t>Geoprocessamento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37775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 txBox="1">
            <a:spLocks/>
          </p:cNvSpPr>
          <p:nvPr/>
        </p:nvSpPr>
        <p:spPr bwMode="auto">
          <a:xfrm>
            <a:off x="838200" y="228600"/>
            <a:ext cx="81534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Tw Cen MT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9pPr>
          </a:lstStyle>
          <a:p>
            <a:r>
              <a:rPr lang="pt-BR" altLang="pt-BR" sz="4400" dirty="0">
                <a:solidFill>
                  <a:schemeClr val="tx2"/>
                </a:solidFill>
              </a:rPr>
              <a:t>Aplicações</a:t>
            </a:r>
          </a:p>
        </p:txBody>
      </p:sp>
      <p:sp>
        <p:nvSpPr>
          <p:cNvPr id="5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612775" y="1752600"/>
            <a:ext cx="8153400" cy="4495800"/>
          </a:xfrm>
        </p:spPr>
        <p:txBody>
          <a:bodyPr>
            <a:normAutofit fontScale="92500" lnSpcReduction="20000"/>
          </a:bodyPr>
          <a:lstStyle/>
          <a:p>
            <a:pPr marL="320040" indent="-320040" fontAlgn="auto">
              <a:spcAft>
                <a:spcPts val="0"/>
              </a:spcAft>
              <a:buFont typeface="Wingdings"/>
              <a:buChar char=""/>
              <a:defRPr/>
            </a:pPr>
            <a:r>
              <a:rPr lang="pt-BR" sz="3900" dirty="0" smtClean="0"/>
              <a:t>Gestão </a:t>
            </a:r>
            <a:r>
              <a:rPr lang="pt-BR" sz="3900" dirty="0"/>
              <a:t>Municipal: </a:t>
            </a:r>
          </a:p>
          <a:p>
            <a:pPr marL="640080" lvl="1" indent="-274320" fontAlgn="auto">
              <a:spcAft>
                <a:spcPts val="0"/>
              </a:spcAft>
              <a:buFont typeface="Wingdings 2"/>
              <a:buChar char=""/>
              <a:defRPr/>
            </a:pPr>
            <a:r>
              <a:rPr lang="pt-BR" sz="3900" dirty="0"/>
              <a:t>Planejamento Urbano </a:t>
            </a:r>
          </a:p>
          <a:p>
            <a:pPr marL="640080" lvl="1" indent="-274320" fontAlgn="auto">
              <a:spcAft>
                <a:spcPts val="0"/>
              </a:spcAft>
              <a:buFont typeface="Wingdings 2"/>
              <a:buChar char=""/>
              <a:defRPr/>
            </a:pPr>
            <a:r>
              <a:rPr lang="pt-BR" sz="3900" dirty="0"/>
              <a:t>Saúde Pública </a:t>
            </a:r>
          </a:p>
          <a:p>
            <a:pPr marL="640080" lvl="1" indent="-274320" fontAlgn="auto">
              <a:spcAft>
                <a:spcPts val="0"/>
              </a:spcAft>
              <a:buFont typeface="Wingdings 2"/>
              <a:buChar char=""/>
              <a:defRPr/>
            </a:pPr>
            <a:r>
              <a:rPr lang="pt-BR" sz="3900" dirty="0"/>
              <a:t>Cadastro Imobiliário </a:t>
            </a:r>
          </a:p>
          <a:p>
            <a:pPr marL="640080" lvl="1" indent="-274320" fontAlgn="auto">
              <a:spcAft>
                <a:spcPts val="0"/>
              </a:spcAft>
              <a:buFont typeface="Wingdings 2"/>
              <a:buChar char=""/>
              <a:defRPr/>
            </a:pPr>
            <a:r>
              <a:rPr lang="pt-BR" sz="3900" dirty="0"/>
              <a:t>Educação </a:t>
            </a:r>
          </a:p>
          <a:p>
            <a:pPr marL="640080" lvl="1" indent="-274320" fontAlgn="auto">
              <a:spcAft>
                <a:spcPts val="0"/>
              </a:spcAft>
              <a:buFont typeface="Wingdings 2"/>
              <a:buChar char=""/>
              <a:defRPr/>
            </a:pPr>
            <a:r>
              <a:rPr lang="pt-BR" sz="3900" dirty="0" smtClean="0"/>
              <a:t>Segurança Pública </a:t>
            </a:r>
            <a:endParaRPr lang="pt-BR" sz="3900" dirty="0"/>
          </a:p>
          <a:p>
            <a:pPr marL="640080" lvl="1" indent="-274320" fontAlgn="auto">
              <a:spcAft>
                <a:spcPts val="0"/>
              </a:spcAft>
              <a:buFont typeface="Wingdings 2"/>
              <a:buChar char=""/>
              <a:defRPr/>
            </a:pPr>
            <a:r>
              <a:rPr lang="pt-BR" sz="3900" dirty="0"/>
              <a:t>Planejamento </a:t>
            </a:r>
            <a:r>
              <a:rPr lang="pt-BR" sz="3900" dirty="0" smtClean="0"/>
              <a:t>de Transportes </a:t>
            </a:r>
            <a:endParaRPr lang="pt-BR" sz="3900" dirty="0"/>
          </a:p>
          <a:p>
            <a:pPr marL="640080" lvl="1" indent="-274320" fontAlgn="auto">
              <a:spcAft>
                <a:spcPts val="0"/>
              </a:spcAft>
              <a:buFont typeface="Wingdings 2"/>
              <a:buChar char=""/>
              <a:defRPr/>
            </a:pPr>
            <a:r>
              <a:rPr lang="pt-BR" sz="3900" dirty="0"/>
              <a:t>Outras </a:t>
            </a:r>
          </a:p>
          <a:p>
            <a:pPr marL="320040" indent="-320040" fontAlgn="auto">
              <a:spcAft>
                <a:spcPts val="0"/>
              </a:spcAft>
              <a:buFont typeface="Wingdings"/>
              <a:buChar char=""/>
              <a:defRPr/>
            </a:pPr>
            <a:endParaRPr lang="pt-BR" sz="2500" dirty="0"/>
          </a:p>
          <a:p>
            <a:pPr marL="640080" lvl="1" indent="-274320" fontAlgn="auto">
              <a:spcAft>
                <a:spcPts val="0"/>
              </a:spcAft>
              <a:buFont typeface="Wingdings 2"/>
              <a:buChar char=""/>
              <a:defRPr/>
            </a:pPr>
            <a:endParaRPr lang="pt-BR" sz="2500" dirty="0"/>
          </a:p>
        </p:txBody>
      </p:sp>
    </p:spTree>
    <p:extLst>
      <p:ext uri="{BB962C8B-B14F-4D97-AF65-F5344CB8AC3E}">
        <p14:creationId xmlns:p14="http://schemas.microsoft.com/office/powerpoint/2010/main" val="756457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 txBox="1">
            <a:spLocks/>
          </p:cNvSpPr>
          <p:nvPr/>
        </p:nvSpPr>
        <p:spPr bwMode="auto">
          <a:xfrm>
            <a:off x="838200" y="228600"/>
            <a:ext cx="81534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Tw Cen MT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9pPr>
          </a:lstStyle>
          <a:p>
            <a:r>
              <a:rPr lang="pt-BR" altLang="pt-BR" sz="4400" dirty="0">
                <a:solidFill>
                  <a:schemeClr val="tx2"/>
                </a:solidFill>
              </a:rPr>
              <a:t>Aplicações</a:t>
            </a:r>
          </a:p>
        </p:txBody>
      </p:sp>
      <p:sp>
        <p:nvSpPr>
          <p:cNvPr id="5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612775" y="1752600"/>
            <a:ext cx="8153400" cy="4495800"/>
          </a:xfrm>
        </p:spPr>
        <p:txBody>
          <a:bodyPr>
            <a:normAutofit/>
          </a:bodyPr>
          <a:lstStyle/>
          <a:p>
            <a:pPr marL="0" indent="0" fontAlgn="auto">
              <a:spcAft>
                <a:spcPts val="0"/>
              </a:spcAft>
              <a:buNone/>
              <a:defRPr/>
            </a:pPr>
            <a:endParaRPr lang="pt-BR" sz="3600" dirty="0" smtClean="0"/>
          </a:p>
          <a:p>
            <a:pPr marL="640080" lvl="1" indent="-274320" fontAlgn="auto">
              <a:spcAft>
                <a:spcPts val="0"/>
              </a:spcAft>
              <a:buFont typeface="Wingdings 2"/>
              <a:buChar char=""/>
              <a:defRPr/>
            </a:pPr>
            <a:endParaRPr lang="pt-BR" sz="3600" dirty="0" smtClean="0"/>
          </a:p>
          <a:p>
            <a:pPr marL="320040" indent="-320040" fontAlgn="auto">
              <a:spcAft>
                <a:spcPts val="0"/>
              </a:spcAft>
              <a:buFont typeface="Wingdings"/>
              <a:buChar char=""/>
              <a:defRPr/>
            </a:pPr>
            <a:r>
              <a:rPr lang="pt-BR" sz="3600" dirty="0"/>
              <a:t>Monitoramento Veicular </a:t>
            </a:r>
          </a:p>
          <a:p>
            <a:pPr marL="640080" lvl="1" indent="-274320" fontAlgn="auto">
              <a:spcAft>
                <a:spcPts val="0"/>
              </a:spcAft>
              <a:buFont typeface="Wingdings 2"/>
              <a:buChar char=""/>
              <a:defRPr/>
            </a:pPr>
            <a:r>
              <a:rPr lang="pt-BR" sz="3600" dirty="0"/>
              <a:t>Logística </a:t>
            </a:r>
          </a:p>
          <a:p>
            <a:pPr marL="640080" lvl="1" indent="-274320" fontAlgn="auto">
              <a:spcAft>
                <a:spcPts val="0"/>
              </a:spcAft>
              <a:buFont typeface="Wingdings 2"/>
              <a:buChar char=""/>
              <a:defRPr/>
            </a:pPr>
            <a:r>
              <a:rPr lang="pt-BR" sz="3600" dirty="0"/>
              <a:t>Segurança Patrimonial </a:t>
            </a:r>
          </a:p>
          <a:p>
            <a:pPr marL="640080" lvl="1" indent="-274320" fontAlgn="auto">
              <a:spcAft>
                <a:spcPts val="0"/>
              </a:spcAft>
              <a:buFont typeface="Wingdings 2"/>
              <a:buChar char=""/>
              <a:defRPr/>
            </a:pPr>
            <a:endParaRPr lang="pt-BR" sz="3600" dirty="0"/>
          </a:p>
          <a:p>
            <a:pPr marL="320040" indent="-320040" fontAlgn="auto">
              <a:spcAft>
                <a:spcPts val="0"/>
              </a:spcAft>
              <a:buFont typeface="Wingdings"/>
              <a:buChar char=""/>
              <a:defRPr/>
            </a:pPr>
            <a:endParaRPr lang="pt-BR" sz="2500" dirty="0"/>
          </a:p>
          <a:p>
            <a:pPr marL="640080" lvl="1" indent="-274320" fontAlgn="auto">
              <a:spcAft>
                <a:spcPts val="0"/>
              </a:spcAft>
              <a:buFont typeface="Wingdings 2"/>
              <a:buChar char=""/>
              <a:defRPr/>
            </a:pPr>
            <a:endParaRPr lang="pt-BR" sz="2500" dirty="0"/>
          </a:p>
        </p:txBody>
      </p:sp>
    </p:spTree>
    <p:extLst>
      <p:ext uri="{BB962C8B-B14F-4D97-AF65-F5344CB8AC3E}">
        <p14:creationId xmlns:p14="http://schemas.microsoft.com/office/powerpoint/2010/main" val="1604970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 txBox="1">
            <a:spLocks/>
          </p:cNvSpPr>
          <p:nvPr/>
        </p:nvSpPr>
        <p:spPr bwMode="auto">
          <a:xfrm>
            <a:off x="838200" y="228600"/>
            <a:ext cx="81534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Tw Cen MT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9pPr>
          </a:lstStyle>
          <a:p>
            <a:r>
              <a:rPr lang="pt-BR" altLang="pt-BR" sz="4400" dirty="0">
                <a:solidFill>
                  <a:schemeClr val="tx2"/>
                </a:solidFill>
              </a:rPr>
              <a:t>Aplicações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612775" y="1676400"/>
            <a:ext cx="8153400" cy="4781550"/>
          </a:xfrm>
        </p:spPr>
        <p:txBody>
          <a:bodyPr>
            <a:normAutofit/>
          </a:bodyPr>
          <a:lstStyle/>
          <a:p>
            <a:pPr marL="320040" indent="-320040" fontAlgn="auto">
              <a:spcAft>
                <a:spcPts val="0"/>
              </a:spcAft>
              <a:buFont typeface="Wingdings"/>
              <a:buChar char=""/>
              <a:defRPr/>
            </a:pPr>
            <a:endParaRPr lang="pt-BR" sz="2800" dirty="0" smtClean="0"/>
          </a:p>
          <a:p>
            <a:pPr marL="320040" indent="-320040" fontAlgn="auto">
              <a:spcAft>
                <a:spcPts val="0"/>
              </a:spcAft>
              <a:buFont typeface="Wingdings"/>
              <a:buChar char=""/>
              <a:defRPr/>
            </a:pPr>
            <a:endParaRPr lang="pt-BR" sz="4000" dirty="0"/>
          </a:p>
          <a:p>
            <a:pPr marL="320040" indent="-320040" fontAlgn="auto">
              <a:spcAft>
                <a:spcPts val="0"/>
              </a:spcAft>
              <a:buFont typeface="Wingdings"/>
              <a:buChar char=""/>
              <a:defRPr/>
            </a:pPr>
            <a:r>
              <a:rPr lang="pt-BR" sz="4000" dirty="0" smtClean="0"/>
              <a:t> </a:t>
            </a:r>
            <a:r>
              <a:rPr lang="pt-BR" sz="4000" dirty="0" err="1" smtClean="0"/>
              <a:t>Utilities</a:t>
            </a:r>
            <a:r>
              <a:rPr lang="pt-BR" sz="4000" dirty="0" smtClean="0"/>
              <a:t>/infraestrutura </a:t>
            </a:r>
            <a:endParaRPr lang="pt-BR" sz="4000" dirty="0"/>
          </a:p>
          <a:p>
            <a:pPr marL="640080" lvl="1" indent="-274320" fontAlgn="auto">
              <a:spcAft>
                <a:spcPts val="0"/>
              </a:spcAft>
              <a:buFont typeface="Wingdings 2"/>
              <a:buChar char=""/>
              <a:defRPr/>
            </a:pPr>
            <a:r>
              <a:rPr lang="pt-BR" sz="4000" dirty="0" smtClean="0"/>
              <a:t> Água </a:t>
            </a:r>
            <a:r>
              <a:rPr lang="pt-BR" sz="4000" dirty="0"/>
              <a:t>e Esgoto </a:t>
            </a:r>
          </a:p>
          <a:p>
            <a:pPr marL="640080" lvl="1" indent="-274320" fontAlgn="auto">
              <a:spcAft>
                <a:spcPts val="0"/>
              </a:spcAft>
              <a:buFont typeface="Wingdings 2"/>
              <a:buChar char=""/>
              <a:defRPr/>
            </a:pPr>
            <a:r>
              <a:rPr lang="pt-BR" sz="4000" dirty="0" smtClean="0"/>
              <a:t> Energia </a:t>
            </a:r>
            <a:endParaRPr lang="pt-BR" sz="4000" dirty="0"/>
          </a:p>
          <a:p>
            <a:pPr marL="640080" lvl="1" indent="-274320" fontAlgn="auto">
              <a:spcAft>
                <a:spcPts val="0"/>
              </a:spcAft>
              <a:buFont typeface="Wingdings 2"/>
              <a:buChar char=""/>
              <a:defRPr/>
            </a:pPr>
            <a:r>
              <a:rPr lang="pt-BR" sz="4000" dirty="0" smtClean="0"/>
              <a:t> Telecomunicações </a:t>
            </a:r>
            <a:r>
              <a:rPr lang="pt-BR" sz="4000" dirty="0"/>
              <a:t>(2D e 3D) </a:t>
            </a:r>
            <a:endParaRPr lang="pt-BR" sz="4000" dirty="0" smtClean="0"/>
          </a:p>
          <a:p>
            <a:pPr marL="640080" lvl="1" indent="-274320" fontAlgn="auto">
              <a:spcAft>
                <a:spcPts val="0"/>
              </a:spcAft>
              <a:buFont typeface="Wingdings 2"/>
              <a:buChar char=""/>
              <a:defRPr/>
            </a:pPr>
            <a:endParaRPr lang="pt-BR" sz="2500" dirty="0"/>
          </a:p>
          <a:p>
            <a:pPr marL="0" indent="0" fontAlgn="auto">
              <a:spcAft>
                <a:spcPts val="0"/>
              </a:spcAft>
              <a:buNone/>
              <a:defRPr/>
            </a:pPr>
            <a:endParaRPr lang="pt-BR" sz="2500" dirty="0"/>
          </a:p>
          <a:p>
            <a:pPr marL="640080" lvl="1" indent="-274320" fontAlgn="auto">
              <a:spcAft>
                <a:spcPts val="0"/>
              </a:spcAft>
              <a:buFont typeface="Wingdings 2"/>
              <a:buChar char=""/>
              <a:defRPr/>
            </a:pPr>
            <a:endParaRPr lang="pt-BR" sz="2500" dirty="0"/>
          </a:p>
        </p:txBody>
      </p:sp>
    </p:spTree>
    <p:extLst>
      <p:ext uri="{BB962C8B-B14F-4D97-AF65-F5344CB8AC3E}">
        <p14:creationId xmlns:p14="http://schemas.microsoft.com/office/powerpoint/2010/main" val="1397124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 txBox="1">
            <a:spLocks/>
          </p:cNvSpPr>
          <p:nvPr/>
        </p:nvSpPr>
        <p:spPr bwMode="auto">
          <a:xfrm>
            <a:off x="838200" y="228600"/>
            <a:ext cx="81534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Tw Cen MT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9pPr>
          </a:lstStyle>
          <a:p>
            <a:r>
              <a:rPr lang="pt-BR" altLang="pt-BR" sz="4400" dirty="0">
                <a:solidFill>
                  <a:schemeClr val="tx2"/>
                </a:solidFill>
              </a:rPr>
              <a:t>Aplicações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612775" y="1676400"/>
            <a:ext cx="8153400" cy="4781550"/>
          </a:xfrm>
        </p:spPr>
        <p:txBody>
          <a:bodyPr>
            <a:normAutofit/>
          </a:bodyPr>
          <a:lstStyle/>
          <a:p>
            <a:pPr marL="365760" lvl="1" indent="0" fontAlgn="auto">
              <a:spcAft>
                <a:spcPts val="0"/>
              </a:spcAft>
              <a:buNone/>
              <a:defRPr/>
            </a:pPr>
            <a:endParaRPr lang="pt-BR" sz="2500" dirty="0"/>
          </a:p>
          <a:p>
            <a:pPr marL="320040" indent="-320040" fontAlgn="auto">
              <a:spcAft>
                <a:spcPts val="0"/>
              </a:spcAft>
              <a:buFont typeface="Wingdings"/>
              <a:buChar char=""/>
              <a:defRPr/>
            </a:pPr>
            <a:r>
              <a:rPr lang="pt-BR" sz="3600" dirty="0"/>
              <a:t>Gestão Ambiental: </a:t>
            </a:r>
          </a:p>
          <a:p>
            <a:pPr marL="640080" lvl="1" indent="-274320" fontAlgn="auto">
              <a:spcAft>
                <a:spcPts val="0"/>
              </a:spcAft>
              <a:buFont typeface="Wingdings 2"/>
              <a:buChar char=""/>
              <a:defRPr/>
            </a:pPr>
            <a:r>
              <a:rPr lang="pt-BR" sz="3600" dirty="0"/>
              <a:t>Monitoramento de Ecossistemas </a:t>
            </a:r>
          </a:p>
          <a:p>
            <a:pPr marL="640080" lvl="1" indent="-274320" fontAlgn="auto">
              <a:spcAft>
                <a:spcPts val="0"/>
              </a:spcAft>
              <a:buFont typeface="Wingdings 2"/>
              <a:buChar char=""/>
              <a:defRPr/>
            </a:pPr>
            <a:r>
              <a:rPr lang="pt-BR" sz="3600" dirty="0"/>
              <a:t>Monitoramento de Espécies </a:t>
            </a:r>
          </a:p>
          <a:p>
            <a:pPr marL="640080" lvl="1" indent="-274320" fontAlgn="auto">
              <a:spcAft>
                <a:spcPts val="0"/>
              </a:spcAft>
              <a:buFont typeface="Wingdings 2"/>
              <a:buChar char=""/>
              <a:defRPr/>
            </a:pPr>
            <a:r>
              <a:rPr lang="pt-BR" sz="3600" dirty="0"/>
              <a:t>Gestão de Recursos Naturais </a:t>
            </a:r>
          </a:p>
          <a:p>
            <a:pPr marL="365760" lvl="1" indent="0" fontAlgn="auto">
              <a:spcAft>
                <a:spcPts val="0"/>
              </a:spcAft>
              <a:buNone/>
              <a:defRPr/>
            </a:pPr>
            <a:endParaRPr lang="pt-BR" sz="3600" dirty="0"/>
          </a:p>
          <a:p>
            <a:pPr marL="320040" indent="-320040" fontAlgn="auto">
              <a:spcAft>
                <a:spcPts val="0"/>
              </a:spcAft>
              <a:buFont typeface="Wingdings"/>
              <a:buChar char=""/>
              <a:defRPr/>
            </a:pPr>
            <a:endParaRPr lang="pt-BR" sz="2500" dirty="0"/>
          </a:p>
          <a:p>
            <a:pPr marL="640080" lvl="1" indent="-274320" fontAlgn="auto">
              <a:spcAft>
                <a:spcPts val="0"/>
              </a:spcAft>
              <a:buFont typeface="Wingdings 2"/>
              <a:buChar char=""/>
              <a:defRPr/>
            </a:pPr>
            <a:endParaRPr lang="pt-BR" sz="2500" dirty="0"/>
          </a:p>
        </p:txBody>
      </p:sp>
    </p:spTree>
    <p:extLst>
      <p:ext uri="{BB962C8B-B14F-4D97-AF65-F5344CB8AC3E}">
        <p14:creationId xmlns:p14="http://schemas.microsoft.com/office/powerpoint/2010/main" val="2528169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 txBox="1">
            <a:spLocks/>
          </p:cNvSpPr>
          <p:nvPr/>
        </p:nvSpPr>
        <p:spPr bwMode="auto">
          <a:xfrm>
            <a:off x="838200" y="228600"/>
            <a:ext cx="81534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Tw Cen MT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9pPr>
          </a:lstStyle>
          <a:p>
            <a:r>
              <a:rPr lang="pt-BR" altLang="pt-BR" sz="4400" dirty="0">
                <a:solidFill>
                  <a:schemeClr val="tx2"/>
                </a:solidFill>
              </a:rPr>
              <a:t>Aplicações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612775" y="1676400"/>
            <a:ext cx="8153400" cy="4781550"/>
          </a:xfrm>
        </p:spPr>
        <p:txBody>
          <a:bodyPr>
            <a:normAutofit/>
          </a:bodyPr>
          <a:lstStyle/>
          <a:p>
            <a:pPr marL="320040" indent="-320040" fontAlgn="auto">
              <a:spcAft>
                <a:spcPts val="0"/>
              </a:spcAft>
              <a:buFont typeface="Wingdings"/>
              <a:buChar char=""/>
              <a:defRPr/>
            </a:pPr>
            <a:r>
              <a:rPr lang="pt-BR" dirty="0" smtClean="0"/>
              <a:t>Gestão </a:t>
            </a:r>
            <a:r>
              <a:rPr lang="pt-BR" dirty="0"/>
              <a:t>Ambiental: </a:t>
            </a:r>
          </a:p>
          <a:p>
            <a:pPr marL="640080" lvl="1" indent="-274320" fontAlgn="auto">
              <a:spcAft>
                <a:spcPts val="0"/>
              </a:spcAft>
              <a:buFont typeface="Wingdings 2"/>
              <a:buChar char=""/>
              <a:defRPr/>
            </a:pPr>
            <a:r>
              <a:rPr lang="pt-BR" sz="3200" dirty="0" smtClean="0"/>
              <a:t>Diagnóstico </a:t>
            </a:r>
            <a:r>
              <a:rPr lang="pt-BR" sz="3200" dirty="0"/>
              <a:t>de Impactos Ambientais </a:t>
            </a:r>
          </a:p>
          <a:p>
            <a:pPr marL="640080" lvl="1" indent="-274320" fontAlgn="auto">
              <a:spcAft>
                <a:spcPts val="0"/>
              </a:spcAft>
              <a:buFont typeface="Wingdings 2"/>
              <a:buChar char=""/>
              <a:defRPr/>
            </a:pPr>
            <a:r>
              <a:rPr lang="pt-BR" sz="3200" dirty="0"/>
              <a:t>Mapeamento sistemático </a:t>
            </a:r>
          </a:p>
          <a:p>
            <a:pPr marL="640080" lvl="1" indent="-274320" fontAlgn="auto">
              <a:spcAft>
                <a:spcPts val="0"/>
              </a:spcAft>
              <a:buFont typeface="Wingdings 2"/>
              <a:buChar char=""/>
              <a:defRPr/>
            </a:pPr>
            <a:r>
              <a:rPr lang="pt-BR" sz="3200" dirty="0"/>
              <a:t>Planejamento, gestão e monitoramento do ecoturismo </a:t>
            </a:r>
          </a:p>
          <a:p>
            <a:pPr marL="640080" lvl="1" indent="-274320" fontAlgn="auto">
              <a:spcAft>
                <a:spcPts val="0"/>
              </a:spcAft>
              <a:buFont typeface="Wingdings 2"/>
              <a:buChar char=""/>
              <a:defRPr/>
            </a:pPr>
            <a:r>
              <a:rPr lang="pt-BR" sz="3200" dirty="0"/>
              <a:t>Planejamento, gestão e monitoramento da Urbanização em áreas especiais </a:t>
            </a:r>
          </a:p>
          <a:p>
            <a:pPr marL="320040" indent="-320040" fontAlgn="auto">
              <a:spcAft>
                <a:spcPts val="0"/>
              </a:spcAft>
              <a:buFont typeface="Wingdings"/>
              <a:buChar char=""/>
              <a:defRPr/>
            </a:pPr>
            <a:endParaRPr lang="pt-BR" dirty="0"/>
          </a:p>
          <a:p>
            <a:pPr marL="640080" lvl="1" indent="-274320" fontAlgn="auto">
              <a:spcAft>
                <a:spcPts val="0"/>
              </a:spcAft>
              <a:buFont typeface="Wingdings 2"/>
              <a:buChar char=""/>
              <a:defRPr/>
            </a:pPr>
            <a:endParaRPr lang="pt-BR" sz="3200" dirty="0"/>
          </a:p>
        </p:txBody>
      </p:sp>
    </p:spTree>
    <p:extLst>
      <p:ext uri="{BB962C8B-B14F-4D97-AF65-F5344CB8AC3E}">
        <p14:creationId xmlns:p14="http://schemas.microsoft.com/office/powerpoint/2010/main" val="2611003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Espaço Reservado para Número de Slide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9C626A36-74CE-4C7D-86F8-4267105EB3F6}" type="slidenum">
              <a:rPr lang="pt-BR" altLang="pt-BR"/>
              <a:pPr eaLnBrk="1" hangingPunct="1"/>
              <a:t>9</a:t>
            </a:fld>
            <a:endParaRPr lang="pt-BR" altLang="pt-BR"/>
          </a:p>
        </p:txBody>
      </p:sp>
      <p:sp>
        <p:nvSpPr>
          <p:cNvPr id="2457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altLang="pt-BR" smtClean="0"/>
              <a:t>SIG - Mapas</a:t>
            </a:r>
          </a:p>
        </p:txBody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 eaLnBrk="1" hangingPunct="1"/>
            <a:r>
              <a:rPr lang="pt-BR" altLang="pt-BR" sz="2800" dirty="0" smtClean="0"/>
              <a:t>São modelos simplificados da realidade que utilizam uma representação, normalmente em escala, de uma seleção de entidades abstratas relacionadas com a superfície da Terra;</a:t>
            </a:r>
          </a:p>
          <a:p>
            <a:pPr algn="just" eaLnBrk="1" hangingPunct="1"/>
            <a:endParaRPr lang="pt-BR" altLang="pt-BR" sz="2800" dirty="0" smtClean="0"/>
          </a:p>
          <a:p>
            <a:pPr algn="just" eaLnBrk="1" hangingPunct="1"/>
            <a:r>
              <a:rPr lang="pt-BR" altLang="pt-BR" sz="2800" dirty="0" smtClean="0"/>
              <a:t>modelos de dados que se interpõe entre a realidade e a base de dados de um SIG.</a:t>
            </a:r>
          </a:p>
        </p:txBody>
      </p:sp>
    </p:spTree>
    <p:extLst>
      <p:ext uri="{BB962C8B-B14F-4D97-AF65-F5344CB8AC3E}">
        <p14:creationId xmlns:p14="http://schemas.microsoft.com/office/powerpoint/2010/main" val="3336340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Espaço Reservado para Número de Slide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CE24505F-E326-48E9-85C6-A511D407BD48}" type="slidenum">
              <a:rPr lang="pt-BR" altLang="pt-BR"/>
              <a:pPr eaLnBrk="1" hangingPunct="1"/>
              <a:t>10</a:t>
            </a:fld>
            <a:endParaRPr lang="pt-BR" altLang="pt-BR"/>
          </a:p>
        </p:txBody>
      </p:sp>
      <p:sp>
        <p:nvSpPr>
          <p:cNvPr id="2560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altLang="pt-BR" smtClean="0"/>
              <a:t>SIG – Tipos de Mapas</a:t>
            </a:r>
          </a:p>
        </p:txBody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 eaLnBrk="1" hangingPunct="1"/>
            <a:r>
              <a:rPr lang="pt-BR" altLang="pt-BR" sz="2600" b="1" smtClean="0"/>
              <a:t> Mapas Temáticos</a:t>
            </a:r>
            <a:endParaRPr lang="pt-BR" altLang="pt-BR" sz="2600" smtClean="0"/>
          </a:p>
        </p:txBody>
      </p:sp>
      <p:pic>
        <p:nvPicPr>
          <p:cNvPr id="2560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988" y="3146425"/>
            <a:ext cx="7632700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12242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Espaço Reservado para Número de Slide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945817DC-0F2E-4EC4-80EE-844891BB5815}" type="slidenum">
              <a:rPr lang="pt-BR" altLang="pt-BR"/>
              <a:pPr eaLnBrk="1" hangingPunct="1"/>
              <a:t>11</a:t>
            </a:fld>
            <a:endParaRPr lang="pt-BR" altLang="pt-BR"/>
          </a:p>
        </p:txBody>
      </p:sp>
      <p:sp>
        <p:nvSpPr>
          <p:cNvPr id="266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altLang="pt-BR" smtClean="0"/>
              <a:t>SIG - Mapas</a:t>
            </a:r>
          </a:p>
        </p:txBody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 eaLnBrk="1" hangingPunct="1"/>
            <a:r>
              <a:rPr lang="pt-BR" altLang="pt-BR" sz="2600" b="1" smtClean="0"/>
              <a:t> Mapas Cadastrais</a:t>
            </a:r>
            <a:endParaRPr lang="pt-BR" altLang="pt-BR" sz="2600" smtClean="0"/>
          </a:p>
        </p:txBody>
      </p:sp>
      <p:pic>
        <p:nvPicPr>
          <p:cNvPr id="2662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913" y="2781300"/>
            <a:ext cx="6335712" cy="3376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60688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Espaço Reservado para Número de Slide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2017F4D9-AC5C-4003-BC3E-2F458A49BECF}" type="slidenum">
              <a:rPr lang="pt-BR" altLang="pt-BR"/>
              <a:pPr eaLnBrk="1" hangingPunct="1"/>
              <a:t>12</a:t>
            </a:fld>
            <a:endParaRPr lang="pt-BR" altLang="pt-BR"/>
          </a:p>
        </p:txBody>
      </p:sp>
      <p:sp>
        <p:nvSpPr>
          <p:cNvPr id="2765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altLang="pt-BR" smtClean="0"/>
              <a:t>SIG - Mapas</a:t>
            </a:r>
          </a:p>
        </p:txBody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 eaLnBrk="1" hangingPunct="1"/>
            <a:r>
              <a:rPr lang="pt-BR" altLang="pt-BR" sz="2600" b="1" smtClean="0"/>
              <a:t> Mapas de Rede:</a:t>
            </a:r>
            <a:endParaRPr lang="pt-BR" altLang="pt-BR" sz="2600" smtClean="0"/>
          </a:p>
        </p:txBody>
      </p:sp>
      <p:pic>
        <p:nvPicPr>
          <p:cNvPr id="2765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2636838"/>
            <a:ext cx="7200900" cy="3714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81621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Espaço Reservado para Número de Slide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0B0743E7-00BF-4B65-96E5-B065091A2570}" type="slidenum">
              <a:rPr lang="pt-BR" altLang="pt-BR"/>
              <a:pPr eaLnBrk="1" hangingPunct="1"/>
              <a:t>13</a:t>
            </a:fld>
            <a:endParaRPr lang="pt-BR" altLang="pt-BR"/>
          </a:p>
        </p:txBody>
      </p:sp>
      <p:sp>
        <p:nvSpPr>
          <p:cNvPr id="286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altLang="pt-BR" smtClean="0"/>
              <a:t>SIG - Mapas</a:t>
            </a:r>
          </a:p>
        </p:txBody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 eaLnBrk="1" hangingPunct="1"/>
            <a:r>
              <a:rPr lang="pt-BR" altLang="pt-BR" sz="2600" b="1" smtClean="0"/>
              <a:t> Mapas Numéricos:</a:t>
            </a:r>
            <a:endParaRPr lang="pt-BR" altLang="pt-BR" sz="2600" smtClean="0"/>
          </a:p>
        </p:txBody>
      </p:sp>
      <p:sp>
        <p:nvSpPr>
          <p:cNvPr id="28677" name="Rectangle 6"/>
          <p:cNvSpPr>
            <a:spLocks noChangeArrowheads="1"/>
          </p:cNvSpPr>
          <p:nvPr/>
        </p:nvSpPr>
        <p:spPr bwMode="auto">
          <a:xfrm>
            <a:off x="1547813" y="6381750"/>
            <a:ext cx="6337300" cy="3603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pt-BR" altLang="pt-BR"/>
          </a:p>
        </p:txBody>
      </p:sp>
      <p:pic>
        <p:nvPicPr>
          <p:cNvPr id="28678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5863" y="2500313"/>
            <a:ext cx="7058025" cy="4097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89485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Espaço Reservado para Número de Slide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EC9C2419-4752-4604-B624-43687F2B00E4}" type="slidenum">
              <a:rPr lang="pt-BR" altLang="pt-BR"/>
              <a:pPr eaLnBrk="1" hangingPunct="1"/>
              <a:t>14</a:t>
            </a:fld>
            <a:endParaRPr lang="pt-BR" altLang="pt-BR"/>
          </a:p>
        </p:txBody>
      </p:sp>
      <p:sp>
        <p:nvSpPr>
          <p:cNvPr id="296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altLang="pt-BR" smtClean="0"/>
              <a:t>SIG - Softwares</a:t>
            </a:r>
          </a:p>
        </p:txBody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pt-BR" altLang="pt-BR" sz="2400" b="1" smtClean="0"/>
              <a:t>Processamento Digital de Imagens</a:t>
            </a:r>
            <a:r>
              <a:rPr lang="pt-BR" altLang="pt-BR" sz="2400" smtClean="0"/>
              <a:t>:</a:t>
            </a:r>
          </a:p>
          <a:p>
            <a:pPr lvl="1" eaLnBrk="1" hangingPunct="1">
              <a:lnSpc>
                <a:spcPct val="90000"/>
              </a:lnSpc>
            </a:pPr>
            <a:r>
              <a:rPr lang="pt-BR" altLang="pt-BR" sz="2000" smtClean="0"/>
              <a:t>ENVI</a:t>
            </a:r>
          </a:p>
          <a:p>
            <a:pPr lvl="1" eaLnBrk="1" hangingPunct="1">
              <a:lnSpc>
                <a:spcPct val="90000"/>
              </a:lnSpc>
            </a:pPr>
            <a:r>
              <a:rPr lang="pt-BR" altLang="pt-BR" sz="2000" smtClean="0"/>
              <a:t>IDRISI</a:t>
            </a:r>
          </a:p>
          <a:p>
            <a:pPr lvl="1" eaLnBrk="1" hangingPunct="1">
              <a:lnSpc>
                <a:spcPct val="90000"/>
              </a:lnSpc>
            </a:pPr>
            <a:r>
              <a:rPr lang="pt-BR" altLang="pt-BR" sz="2000" smtClean="0"/>
              <a:t>ERDAS</a:t>
            </a:r>
          </a:p>
          <a:p>
            <a:pPr lvl="1" eaLnBrk="1" hangingPunct="1">
              <a:lnSpc>
                <a:spcPct val="90000"/>
              </a:lnSpc>
            </a:pPr>
            <a:r>
              <a:rPr lang="pt-BR" altLang="pt-BR" sz="2000" smtClean="0"/>
              <a:t>SPRING</a:t>
            </a:r>
          </a:p>
          <a:p>
            <a:pPr eaLnBrk="1" hangingPunct="1">
              <a:lnSpc>
                <a:spcPct val="90000"/>
              </a:lnSpc>
            </a:pPr>
            <a:r>
              <a:rPr lang="pt-BR" altLang="pt-BR" sz="2400" b="1" smtClean="0"/>
              <a:t>Sistema de Informações Geográficas</a:t>
            </a:r>
            <a:r>
              <a:rPr lang="pt-BR" altLang="pt-BR" sz="2400" smtClean="0"/>
              <a:t>:</a:t>
            </a:r>
          </a:p>
          <a:p>
            <a:pPr lvl="1" eaLnBrk="1" hangingPunct="1">
              <a:lnSpc>
                <a:spcPct val="90000"/>
              </a:lnSpc>
            </a:pPr>
            <a:r>
              <a:rPr lang="pt-BR" altLang="pt-BR" sz="2000" smtClean="0"/>
              <a:t>ARCGIS</a:t>
            </a:r>
          </a:p>
          <a:p>
            <a:pPr lvl="1" eaLnBrk="1" hangingPunct="1">
              <a:lnSpc>
                <a:spcPct val="90000"/>
              </a:lnSpc>
            </a:pPr>
            <a:r>
              <a:rPr lang="pt-BR" altLang="pt-BR" sz="2000" smtClean="0"/>
              <a:t>ARCVIEW</a:t>
            </a:r>
          </a:p>
          <a:p>
            <a:pPr lvl="1" eaLnBrk="1" hangingPunct="1">
              <a:lnSpc>
                <a:spcPct val="90000"/>
              </a:lnSpc>
            </a:pPr>
            <a:r>
              <a:rPr lang="pt-BR" altLang="pt-BR" sz="2000" smtClean="0"/>
              <a:t>ARCINFO</a:t>
            </a:r>
          </a:p>
          <a:p>
            <a:pPr lvl="1" eaLnBrk="1" hangingPunct="1">
              <a:lnSpc>
                <a:spcPct val="90000"/>
              </a:lnSpc>
            </a:pPr>
            <a:r>
              <a:rPr lang="pt-BR" altLang="pt-BR" sz="2000" smtClean="0"/>
              <a:t>SPRING;</a:t>
            </a:r>
          </a:p>
          <a:p>
            <a:pPr lvl="1" eaLnBrk="1" hangingPunct="1">
              <a:lnSpc>
                <a:spcPct val="90000"/>
              </a:lnSpc>
            </a:pPr>
            <a:r>
              <a:rPr lang="pt-BR" altLang="pt-BR" sz="2000" smtClean="0"/>
              <a:t>TERRA VIEW</a:t>
            </a:r>
          </a:p>
        </p:txBody>
      </p:sp>
    </p:spTree>
    <p:extLst>
      <p:ext uri="{BB962C8B-B14F-4D97-AF65-F5344CB8AC3E}">
        <p14:creationId xmlns:p14="http://schemas.microsoft.com/office/powerpoint/2010/main" val="3670574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Espaço Reservado para Número de Slide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B201368E-E8C6-45D9-A9F5-FD9C98BC3FC4}" type="slidenum">
              <a:rPr lang="pt-BR" altLang="pt-BR"/>
              <a:pPr eaLnBrk="1" hangingPunct="1"/>
              <a:t>15</a:t>
            </a:fld>
            <a:endParaRPr lang="pt-BR" altLang="pt-BR"/>
          </a:p>
        </p:txBody>
      </p:sp>
      <p:sp>
        <p:nvSpPr>
          <p:cNvPr id="307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altLang="pt-BR" smtClean="0"/>
              <a:t>SIG - Aplicações</a:t>
            </a:r>
          </a:p>
        </p:txBody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513" y="1988840"/>
            <a:ext cx="8431088" cy="4327525"/>
          </a:xfrm>
        </p:spPr>
        <p:txBody>
          <a:bodyPr/>
          <a:lstStyle/>
          <a:p>
            <a:pPr algn="just" eaLnBrk="1" hangingPunct="1">
              <a:lnSpc>
                <a:spcPct val="80000"/>
              </a:lnSpc>
            </a:pPr>
            <a:r>
              <a:rPr lang="pt-BR" altLang="pt-BR" b="1" dirty="0" smtClean="0"/>
              <a:t>Ordenamento e gestão do território</a:t>
            </a:r>
            <a:r>
              <a:rPr lang="pt-BR" altLang="pt-BR" dirty="0" smtClean="0"/>
              <a:t>: constituição de uma base cartográfica </a:t>
            </a:r>
            <a:r>
              <a:rPr lang="pt-BR" altLang="pt-BR" dirty="0" err="1" smtClean="0"/>
              <a:t>geoprocessada</a:t>
            </a:r>
            <a:r>
              <a:rPr lang="pt-BR" altLang="pt-BR" dirty="0" smtClean="0"/>
              <a:t> que servirá às demais aplicações setoriais, que reproduza a configuração do território do município, identificando logradouros, lotes e glebas, edificações, redes de </a:t>
            </a:r>
            <a:r>
              <a:rPr lang="pt-BR" altLang="pt-BR" dirty="0" err="1" smtClean="0"/>
              <a:t>infra-estrutura</a:t>
            </a:r>
            <a:r>
              <a:rPr lang="pt-BR" altLang="pt-BR" dirty="0" smtClean="0"/>
              <a:t>, propriedades rurais, estradas e acidentes geográficos. </a:t>
            </a:r>
          </a:p>
        </p:txBody>
      </p:sp>
    </p:spTree>
    <p:extLst>
      <p:ext uri="{BB962C8B-B14F-4D97-AF65-F5344CB8AC3E}">
        <p14:creationId xmlns:p14="http://schemas.microsoft.com/office/powerpoint/2010/main" val="4085683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SISLEG</a:t>
            </a:r>
            <a:endParaRPr lang="pt-BR" dirty="0"/>
          </a:p>
        </p:txBody>
      </p:sp>
      <p:pic>
        <p:nvPicPr>
          <p:cNvPr id="98306" name="Picture 2" descr="http://portal.uepg.br/_post/image/foto_reserv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4457800"/>
            <a:ext cx="3973840" cy="24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8308" name="Picture 4" descr="http://lcbconsultoria.com.br/images/servicos_01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844824"/>
            <a:ext cx="4968552" cy="37994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6284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Espaço Reservado para Número de Slide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B201368E-E8C6-45D9-A9F5-FD9C98BC3FC4}" type="slidenum">
              <a:rPr lang="pt-BR" altLang="pt-BR"/>
              <a:pPr eaLnBrk="1" hangingPunct="1"/>
              <a:t>17</a:t>
            </a:fld>
            <a:endParaRPr lang="pt-BR" altLang="pt-BR"/>
          </a:p>
        </p:txBody>
      </p:sp>
      <p:sp>
        <p:nvSpPr>
          <p:cNvPr id="307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altLang="pt-BR" smtClean="0"/>
              <a:t>SIG - Aplicações</a:t>
            </a:r>
          </a:p>
        </p:txBody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9325" y="1981200"/>
            <a:ext cx="7661275" cy="4327525"/>
          </a:xfrm>
        </p:spPr>
        <p:txBody>
          <a:bodyPr/>
          <a:lstStyle/>
          <a:p>
            <a:pPr algn="just" eaLnBrk="1" hangingPunct="1">
              <a:lnSpc>
                <a:spcPct val="80000"/>
              </a:lnSpc>
            </a:pPr>
            <a:r>
              <a:rPr lang="pt-BR" altLang="pt-BR" sz="2800" b="1" dirty="0" smtClean="0"/>
              <a:t>Ordenamento e gestão do território</a:t>
            </a:r>
            <a:r>
              <a:rPr lang="pt-BR" altLang="pt-BR" sz="2800" dirty="0" smtClean="0"/>
              <a:t>:  </a:t>
            </a:r>
          </a:p>
          <a:p>
            <a:pPr marL="0" indent="0" algn="just" eaLnBrk="1" hangingPunct="1">
              <a:lnSpc>
                <a:spcPct val="80000"/>
              </a:lnSpc>
              <a:buNone/>
            </a:pPr>
            <a:endParaRPr lang="pt-BR" altLang="pt-BR" sz="2800" dirty="0"/>
          </a:p>
          <a:p>
            <a:pPr marL="0" indent="0" algn="just" eaLnBrk="1" hangingPunct="1">
              <a:lnSpc>
                <a:spcPct val="80000"/>
              </a:lnSpc>
              <a:buNone/>
            </a:pPr>
            <a:r>
              <a:rPr lang="pt-BR" altLang="pt-BR" sz="2800" dirty="0" smtClean="0"/>
              <a:t>A base assim constituída é útil para as atividades de planejamento urbano e ordenação do uso do solo, inclusive para processos de revisão da legislação.</a:t>
            </a:r>
          </a:p>
        </p:txBody>
      </p:sp>
    </p:spTree>
    <p:extLst>
      <p:ext uri="{BB962C8B-B14F-4D97-AF65-F5344CB8AC3E}">
        <p14:creationId xmlns:p14="http://schemas.microsoft.com/office/powerpoint/2010/main" val="2341348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Espaço Reservado para Número de Slide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7A7FC538-165B-4002-96C5-ABB75B3E2B92}" type="slidenum">
              <a:rPr lang="pt-BR" altLang="pt-BR"/>
              <a:pPr eaLnBrk="1" hangingPunct="1"/>
              <a:t>18</a:t>
            </a:fld>
            <a:endParaRPr lang="pt-BR" altLang="pt-BR"/>
          </a:p>
        </p:txBody>
      </p:sp>
      <p:sp>
        <p:nvSpPr>
          <p:cNvPr id="317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altLang="pt-BR" smtClean="0"/>
              <a:t>SIG - Aplicações</a:t>
            </a:r>
          </a:p>
        </p:txBody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 eaLnBrk="1" hangingPunct="1"/>
            <a:r>
              <a:rPr lang="pt-BR" altLang="pt-BR" sz="2800" b="1" smtClean="0"/>
              <a:t>Gestão ambiental: </a:t>
            </a:r>
            <a:r>
              <a:rPr lang="pt-BR" altLang="pt-BR" sz="2800" smtClean="0"/>
              <a:t>é útil para monitorar áreas com maior necessidade de proteção ambiental, acompanhar a evolução da poluição da água e do ar, níveis de erosão do solo, disposição irregular de resíduos e para o gerenciamento dos serviços de limpeza pública (acompanhando por área da cidade o volume de resíduos coletado e para análise de roteiros de coleta).</a:t>
            </a:r>
          </a:p>
        </p:txBody>
      </p:sp>
    </p:spTree>
    <p:extLst>
      <p:ext uri="{BB962C8B-B14F-4D97-AF65-F5344CB8AC3E}">
        <p14:creationId xmlns:p14="http://schemas.microsoft.com/office/powerpoint/2010/main" val="3580450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Espaço Reservado para Número de Slide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98E1A3C8-155F-4689-A63B-9C938E9168B9}" type="slidenum">
              <a:rPr lang="pt-BR" altLang="pt-BR"/>
              <a:pPr eaLnBrk="1" hangingPunct="1"/>
              <a:t>19</a:t>
            </a:fld>
            <a:endParaRPr lang="pt-BR" altLang="pt-BR"/>
          </a:p>
        </p:txBody>
      </p:sp>
      <p:sp>
        <p:nvSpPr>
          <p:cNvPr id="3277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altLang="pt-BR" smtClean="0"/>
              <a:t>SIG - Aplicações</a:t>
            </a:r>
          </a:p>
        </p:txBody>
      </p:sp>
      <p:sp>
        <p:nvSpPr>
          <p:cNvPr id="32772" name="Rectangle 4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pt-BR" altLang="pt-BR" smtClean="0"/>
          </a:p>
        </p:txBody>
      </p:sp>
      <p:pic>
        <p:nvPicPr>
          <p:cNvPr id="3277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700213"/>
            <a:ext cx="8604250" cy="4576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4" name="Rectangle 6"/>
          <p:cNvSpPr>
            <a:spLocks noChangeArrowheads="1"/>
          </p:cNvSpPr>
          <p:nvPr/>
        </p:nvSpPr>
        <p:spPr bwMode="auto">
          <a:xfrm>
            <a:off x="1363663" y="6218238"/>
            <a:ext cx="65214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/>
              <a:t>Mapa quantitativo - Taxa de ocorrência de óbitos por acidente </a:t>
            </a:r>
          </a:p>
          <a:p>
            <a:pPr algn="ctr" eaLnBrk="1" hangingPunct="1"/>
            <a:r>
              <a:rPr lang="pt-BR" altLang="pt-BR"/>
              <a:t>de trânsito nos bairros do Rio de Janeiro.</a:t>
            </a:r>
          </a:p>
        </p:txBody>
      </p:sp>
    </p:spTree>
    <p:extLst>
      <p:ext uri="{BB962C8B-B14F-4D97-AF65-F5344CB8AC3E}">
        <p14:creationId xmlns:p14="http://schemas.microsoft.com/office/powerpoint/2010/main" val="1181480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3088331" y="2672494"/>
            <a:ext cx="1752600" cy="357663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5" name="Retângulo 4"/>
          <p:cNvSpPr/>
          <p:nvPr/>
        </p:nvSpPr>
        <p:spPr>
          <a:xfrm>
            <a:off x="5221931" y="2672494"/>
            <a:ext cx="1752600" cy="357663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7355531" y="2672494"/>
            <a:ext cx="1752600" cy="357663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7" name="Retângulo 6"/>
          <p:cNvSpPr/>
          <p:nvPr/>
        </p:nvSpPr>
        <p:spPr>
          <a:xfrm>
            <a:off x="954731" y="2667732"/>
            <a:ext cx="1752600" cy="357663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8" name="Triângulo isósceles 7"/>
          <p:cNvSpPr/>
          <p:nvPr/>
        </p:nvSpPr>
        <p:spPr>
          <a:xfrm rot="5400000">
            <a:off x="3757462" y="1055626"/>
            <a:ext cx="2890837" cy="6743700"/>
          </a:xfrm>
          <a:prstGeom prst="triangl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grpSp>
        <p:nvGrpSpPr>
          <p:cNvPr id="9" name="Grupo 6"/>
          <p:cNvGrpSpPr/>
          <p:nvPr/>
        </p:nvGrpSpPr>
        <p:grpSpPr>
          <a:xfrm>
            <a:off x="5221931" y="1916832"/>
            <a:ext cx="1752600" cy="580505"/>
            <a:chOff x="2312597" y="414307"/>
            <a:chExt cx="1848791" cy="924395"/>
          </a:xfrm>
          <a:solidFill>
            <a:schemeClr val="accent1">
              <a:lumMod val="40000"/>
              <a:lumOff val="60000"/>
            </a:schemeClr>
          </a:solidFill>
        </p:grpSpPr>
        <p:sp>
          <p:nvSpPr>
            <p:cNvPr id="10" name="Retângulo de cantos arredondados 9"/>
            <p:cNvSpPr/>
            <p:nvPr/>
          </p:nvSpPr>
          <p:spPr>
            <a:xfrm>
              <a:off x="2312597" y="414307"/>
              <a:ext cx="1848791" cy="924395"/>
            </a:xfrm>
            <a:prstGeom prst="roundRect">
              <a:avLst>
                <a:gd name="adj" fmla="val 10000"/>
              </a:avLst>
            </a:prstGeom>
            <a:grpFill/>
            <a:ln>
              <a:solidFill>
                <a:schemeClr val="accent1"/>
              </a:solidFill>
            </a:ln>
          </p:spPr>
          <p:style>
            <a:lnRef idx="2">
              <a:schemeClr val="accent2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1" name="Retângulo 10"/>
            <p:cNvSpPr/>
            <p:nvPr/>
          </p:nvSpPr>
          <p:spPr>
            <a:xfrm>
              <a:off x="2339672" y="441382"/>
              <a:ext cx="1794641" cy="870245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26670" tIns="17780" rIns="26670" bIns="17780" spcCol="127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2400" dirty="0"/>
                <a:t>Análise</a:t>
              </a:r>
            </a:p>
          </p:txBody>
        </p:sp>
      </p:grpSp>
      <p:grpSp>
        <p:nvGrpSpPr>
          <p:cNvPr id="12" name="Grupo 9"/>
          <p:cNvGrpSpPr/>
          <p:nvPr/>
        </p:nvGrpSpPr>
        <p:grpSpPr>
          <a:xfrm>
            <a:off x="3088331" y="1910495"/>
            <a:ext cx="1752600" cy="580505"/>
            <a:chOff x="2312597" y="414307"/>
            <a:chExt cx="1848791" cy="924395"/>
          </a:xfrm>
          <a:solidFill>
            <a:schemeClr val="accent1">
              <a:lumMod val="40000"/>
              <a:lumOff val="60000"/>
            </a:schemeClr>
          </a:solidFill>
        </p:grpSpPr>
        <p:sp>
          <p:nvSpPr>
            <p:cNvPr id="13" name="Retângulo de cantos arredondados 12"/>
            <p:cNvSpPr/>
            <p:nvPr/>
          </p:nvSpPr>
          <p:spPr>
            <a:xfrm>
              <a:off x="2312597" y="414307"/>
              <a:ext cx="1848791" cy="924395"/>
            </a:xfrm>
            <a:prstGeom prst="roundRect">
              <a:avLst>
                <a:gd name="adj" fmla="val 10000"/>
              </a:avLst>
            </a:prstGeom>
            <a:grpFill/>
            <a:ln>
              <a:solidFill>
                <a:schemeClr val="accent1"/>
              </a:solidFill>
            </a:ln>
          </p:spPr>
          <p:style>
            <a:lnRef idx="2">
              <a:schemeClr val="accent2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4" name="Retângulo 13"/>
            <p:cNvSpPr/>
            <p:nvPr/>
          </p:nvSpPr>
          <p:spPr>
            <a:xfrm>
              <a:off x="2339672" y="441382"/>
              <a:ext cx="1794641" cy="870245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26670" tIns="17780" rIns="26670" bIns="17780" spcCol="127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2400" dirty="0"/>
                <a:t>Integração</a:t>
              </a:r>
            </a:p>
          </p:txBody>
        </p:sp>
      </p:grpSp>
      <p:grpSp>
        <p:nvGrpSpPr>
          <p:cNvPr id="15" name="Grupo 12"/>
          <p:cNvGrpSpPr/>
          <p:nvPr/>
        </p:nvGrpSpPr>
        <p:grpSpPr>
          <a:xfrm>
            <a:off x="345131" y="1916832"/>
            <a:ext cx="1752600" cy="580505"/>
            <a:chOff x="2312597" y="414307"/>
            <a:chExt cx="1848791" cy="924395"/>
          </a:xfrm>
          <a:solidFill>
            <a:schemeClr val="accent1">
              <a:lumMod val="40000"/>
              <a:lumOff val="60000"/>
            </a:schemeClr>
          </a:solidFill>
        </p:grpSpPr>
        <p:sp>
          <p:nvSpPr>
            <p:cNvPr id="16" name="Retângulo de cantos arredondados 15"/>
            <p:cNvSpPr/>
            <p:nvPr/>
          </p:nvSpPr>
          <p:spPr>
            <a:xfrm>
              <a:off x="2312597" y="414307"/>
              <a:ext cx="1848791" cy="924395"/>
            </a:xfrm>
            <a:prstGeom prst="roundRect">
              <a:avLst>
                <a:gd name="adj" fmla="val 10000"/>
              </a:avLst>
            </a:prstGeom>
            <a:grpFill/>
            <a:ln>
              <a:solidFill>
                <a:schemeClr val="accent1"/>
              </a:solidFill>
            </a:ln>
          </p:spPr>
          <p:style>
            <a:lnRef idx="2">
              <a:schemeClr val="accent2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7" name="Retângulo 16"/>
            <p:cNvSpPr/>
            <p:nvPr/>
          </p:nvSpPr>
          <p:spPr>
            <a:xfrm>
              <a:off x="2339672" y="441382"/>
              <a:ext cx="1794641" cy="870245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26670" tIns="17780" rIns="26670" bIns="17780" spcCol="127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2400" dirty="0"/>
                <a:t>Aquisição</a:t>
              </a:r>
            </a:p>
          </p:txBody>
        </p:sp>
      </p:grpSp>
      <p:grpSp>
        <p:nvGrpSpPr>
          <p:cNvPr id="18" name="Grupo 15"/>
          <p:cNvGrpSpPr/>
          <p:nvPr/>
        </p:nvGrpSpPr>
        <p:grpSpPr>
          <a:xfrm>
            <a:off x="7092279" y="1910494"/>
            <a:ext cx="2015851" cy="580505"/>
            <a:chOff x="2312597" y="414307"/>
            <a:chExt cx="1848791" cy="924395"/>
          </a:xfrm>
          <a:solidFill>
            <a:schemeClr val="accent1">
              <a:lumMod val="40000"/>
              <a:lumOff val="60000"/>
            </a:schemeClr>
          </a:solidFill>
        </p:grpSpPr>
        <p:sp>
          <p:nvSpPr>
            <p:cNvPr id="19" name="Retângulo de cantos arredondados 18"/>
            <p:cNvSpPr/>
            <p:nvPr/>
          </p:nvSpPr>
          <p:spPr>
            <a:xfrm>
              <a:off x="2312597" y="414307"/>
              <a:ext cx="1848791" cy="924395"/>
            </a:xfrm>
            <a:prstGeom prst="roundRect">
              <a:avLst>
                <a:gd name="adj" fmla="val 10000"/>
              </a:avLst>
            </a:prstGeom>
            <a:grpFill/>
            <a:ln>
              <a:solidFill>
                <a:schemeClr val="accent1"/>
              </a:solidFill>
            </a:ln>
          </p:spPr>
          <p:style>
            <a:lnRef idx="2">
              <a:schemeClr val="accent2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0" name="Retângulo 19"/>
            <p:cNvSpPr/>
            <p:nvPr/>
          </p:nvSpPr>
          <p:spPr>
            <a:xfrm>
              <a:off x="2339672" y="441382"/>
              <a:ext cx="1794641" cy="870245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26670" tIns="17780" rIns="26670" bIns="17780" spcCol="127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2400" dirty="0"/>
                <a:t>Visualização</a:t>
              </a:r>
            </a:p>
          </p:txBody>
        </p:sp>
      </p:grpSp>
      <p:grpSp>
        <p:nvGrpSpPr>
          <p:cNvPr id="21" name="Grupo 25"/>
          <p:cNvGrpSpPr/>
          <p:nvPr/>
        </p:nvGrpSpPr>
        <p:grpSpPr>
          <a:xfrm>
            <a:off x="1869131" y="4501294"/>
            <a:ext cx="6362700" cy="457200"/>
            <a:chOff x="2312597" y="414307"/>
            <a:chExt cx="1848791" cy="924395"/>
          </a:xfrm>
          <a:solidFill>
            <a:schemeClr val="bg1"/>
          </a:solidFill>
        </p:grpSpPr>
        <p:sp>
          <p:nvSpPr>
            <p:cNvPr id="22" name="Retângulo de cantos arredondados 21"/>
            <p:cNvSpPr/>
            <p:nvPr/>
          </p:nvSpPr>
          <p:spPr>
            <a:xfrm>
              <a:off x="2312597" y="414307"/>
              <a:ext cx="1848791" cy="924395"/>
            </a:xfrm>
            <a:prstGeom prst="roundRect">
              <a:avLst>
                <a:gd name="adj" fmla="val 10000"/>
              </a:avLst>
            </a:prstGeom>
            <a:grpFill/>
            <a:ln>
              <a:solidFill>
                <a:schemeClr val="accent1"/>
              </a:solidFill>
            </a:ln>
          </p:spPr>
          <p:style>
            <a:lnRef idx="2">
              <a:schemeClr val="accent2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3" name="Retângulo 22"/>
            <p:cNvSpPr/>
            <p:nvPr/>
          </p:nvSpPr>
          <p:spPr>
            <a:xfrm>
              <a:off x="2339672" y="441382"/>
              <a:ext cx="1794641" cy="870245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26670" tIns="17780" rIns="26670" bIns="17780" spcCol="127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2000" dirty="0"/>
                <a:t>SIG</a:t>
              </a:r>
            </a:p>
          </p:txBody>
        </p:sp>
      </p:grpSp>
      <p:grpSp>
        <p:nvGrpSpPr>
          <p:cNvPr id="24" name="Grupo 28"/>
          <p:cNvGrpSpPr/>
          <p:nvPr/>
        </p:nvGrpSpPr>
        <p:grpSpPr>
          <a:xfrm>
            <a:off x="954731" y="3891694"/>
            <a:ext cx="3276600" cy="457200"/>
            <a:chOff x="2312597" y="414307"/>
            <a:chExt cx="1848791" cy="924395"/>
          </a:xfrm>
          <a:solidFill>
            <a:schemeClr val="bg1"/>
          </a:solidFill>
        </p:grpSpPr>
        <p:sp>
          <p:nvSpPr>
            <p:cNvPr id="25" name="Retângulo de cantos arredondados 24"/>
            <p:cNvSpPr/>
            <p:nvPr/>
          </p:nvSpPr>
          <p:spPr>
            <a:xfrm>
              <a:off x="2312597" y="414307"/>
              <a:ext cx="1848791" cy="924395"/>
            </a:xfrm>
            <a:prstGeom prst="roundRect">
              <a:avLst>
                <a:gd name="adj" fmla="val 10000"/>
              </a:avLst>
            </a:prstGeom>
            <a:grpFill/>
            <a:ln>
              <a:solidFill>
                <a:schemeClr val="accent1"/>
              </a:solidFill>
            </a:ln>
          </p:spPr>
          <p:style>
            <a:lnRef idx="2">
              <a:schemeClr val="accent2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6" name="Retângulo 25"/>
            <p:cNvSpPr/>
            <p:nvPr/>
          </p:nvSpPr>
          <p:spPr>
            <a:xfrm>
              <a:off x="2339672" y="441382"/>
              <a:ext cx="1794641" cy="870245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26670" tIns="17780" rIns="26670" bIns="17780" spcCol="127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2000" dirty="0"/>
                <a:t>Detecção remota</a:t>
              </a:r>
            </a:p>
          </p:txBody>
        </p:sp>
      </p:grpSp>
      <p:grpSp>
        <p:nvGrpSpPr>
          <p:cNvPr id="27" name="Grupo 31"/>
          <p:cNvGrpSpPr/>
          <p:nvPr/>
        </p:nvGrpSpPr>
        <p:grpSpPr>
          <a:xfrm>
            <a:off x="954731" y="3282094"/>
            <a:ext cx="1726933" cy="457200"/>
            <a:chOff x="2312597" y="414307"/>
            <a:chExt cx="1848791" cy="924395"/>
          </a:xfrm>
          <a:solidFill>
            <a:schemeClr val="bg1"/>
          </a:solidFill>
        </p:grpSpPr>
        <p:sp>
          <p:nvSpPr>
            <p:cNvPr id="28" name="Retângulo de cantos arredondados 27"/>
            <p:cNvSpPr/>
            <p:nvPr/>
          </p:nvSpPr>
          <p:spPr>
            <a:xfrm>
              <a:off x="2312597" y="414307"/>
              <a:ext cx="1848791" cy="924395"/>
            </a:xfrm>
            <a:prstGeom prst="roundRect">
              <a:avLst>
                <a:gd name="adj" fmla="val 10000"/>
              </a:avLst>
            </a:prstGeom>
            <a:grpFill/>
            <a:ln>
              <a:solidFill>
                <a:schemeClr val="accent1"/>
              </a:solidFill>
            </a:ln>
          </p:spPr>
          <p:style>
            <a:lnRef idx="2">
              <a:schemeClr val="accent2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9" name="Retângulo 28"/>
            <p:cNvSpPr/>
            <p:nvPr/>
          </p:nvSpPr>
          <p:spPr>
            <a:xfrm>
              <a:off x="2339672" y="441382"/>
              <a:ext cx="1794641" cy="870245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26670" tIns="17780" rIns="26670" bIns="17780" spcCol="127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2000" dirty="0"/>
                <a:t>GPS</a:t>
              </a:r>
            </a:p>
          </p:txBody>
        </p:sp>
      </p:grpSp>
      <p:grpSp>
        <p:nvGrpSpPr>
          <p:cNvPr id="30" name="Grupo 34"/>
          <p:cNvGrpSpPr/>
          <p:nvPr/>
        </p:nvGrpSpPr>
        <p:grpSpPr>
          <a:xfrm>
            <a:off x="5812481" y="5155718"/>
            <a:ext cx="2914650" cy="457200"/>
            <a:chOff x="2312597" y="414307"/>
            <a:chExt cx="1848791" cy="924395"/>
          </a:xfrm>
          <a:solidFill>
            <a:schemeClr val="bg1"/>
          </a:solidFill>
        </p:grpSpPr>
        <p:sp>
          <p:nvSpPr>
            <p:cNvPr id="31" name="Retângulo de cantos arredondados 30"/>
            <p:cNvSpPr/>
            <p:nvPr/>
          </p:nvSpPr>
          <p:spPr>
            <a:xfrm>
              <a:off x="2312597" y="414307"/>
              <a:ext cx="1848791" cy="924395"/>
            </a:xfrm>
            <a:prstGeom prst="roundRect">
              <a:avLst>
                <a:gd name="adj" fmla="val 10000"/>
              </a:avLst>
            </a:prstGeom>
            <a:grpFill/>
            <a:ln>
              <a:solidFill>
                <a:schemeClr val="accent1"/>
              </a:solidFill>
            </a:ln>
          </p:spPr>
          <p:style>
            <a:lnRef idx="2">
              <a:schemeClr val="accent2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2" name="Retângulo 31"/>
            <p:cNvSpPr/>
            <p:nvPr/>
          </p:nvSpPr>
          <p:spPr>
            <a:xfrm>
              <a:off x="2339672" y="441382"/>
              <a:ext cx="1794641" cy="870245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26670" tIns="17780" rIns="26670" bIns="17780" spcCol="127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2000" dirty="0"/>
                <a:t>Desktop </a:t>
              </a:r>
              <a:r>
                <a:rPr lang="pt-BR" sz="2000" dirty="0" err="1"/>
                <a:t>Mapping</a:t>
              </a:r>
              <a:endParaRPr lang="pt-BR" sz="2000" dirty="0"/>
            </a:p>
          </p:txBody>
        </p:sp>
      </p:grpSp>
      <p:grpSp>
        <p:nvGrpSpPr>
          <p:cNvPr id="33" name="Grupo 37"/>
          <p:cNvGrpSpPr/>
          <p:nvPr/>
        </p:nvGrpSpPr>
        <p:grpSpPr>
          <a:xfrm>
            <a:off x="6212530" y="5791719"/>
            <a:ext cx="2869933" cy="457200"/>
            <a:chOff x="2312597" y="414307"/>
            <a:chExt cx="1848791" cy="924395"/>
          </a:xfrm>
          <a:solidFill>
            <a:schemeClr val="bg1"/>
          </a:solidFill>
        </p:grpSpPr>
        <p:sp>
          <p:nvSpPr>
            <p:cNvPr id="34" name="Retângulo de cantos arredondados 33"/>
            <p:cNvSpPr/>
            <p:nvPr/>
          </p:nvSpPr>
          <p:spPr>
            <a:xfrm>
              <a:off x="2312597" y="414307"/>
              <a:ext cx="1848791" cy="924395"/>
            </a:xfrm>
            <a:prstGeom prst="roundRect">
              <a:avLst>
                <a:gd name="adj" fmla="val 10000"/>
              </a:avLst>
            </a:prstGeom>
            <a:grpFill/>
            <a:ln>
              <a:solidFill>
                <a:schemeClr val="accent1"/>
              </a:solidFill>
            </a:ln>
          </p:spPr>
          <p:style>
            <a:lnRef idx="2">
              <a:schemeClr val="accent2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5" name="Retângulo 34"/>
            <p:cNvSpPr/>
            <p:nvPr/>
          </p:nvSpPr>
          <p:spPr>
            <a:xfrm>
              <a:off x="2339672" y="441382"/>
              <a:ext cx="1794641" cy="870245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26670" tIns="17780" rIns="26670" bIns="17780" spcCol="127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2000" dirty="0"/>
                <a:t>WWW</a:t>
              </a:r>
            </a:p>
          </p:txBody>
        </p:sp>
      </p:grpSp>
      <p:grpSp>
        <p:nvGrpSpPr>
          <p:cNvPr id="36" name="Grupo 19"/>
          <p:cNvGrpSpPr/>
          <p:nvPr/>
        </p:nvGrpSpPr>
        <p:grpSpPr>
          <a:xfrm>
            <a:off x="954731" y="2672494"/>
            <a:ext cx="3200400" cy="457200"/>
            <a:chOff x="2312597" y="414307"/>
            <a:chExt cx="1848791" cy="924395"/>
          </a:xfrm>
          <a:noFill/>
        </p:grpSpPr>
        <p:sp>
          <p:nvSpPr>
            <p:cNvPr id="37" name="Retângulo de cantos arredondados 36"/>
            <p:cNvSpPr/>
            <p:nvPr/>
          </p:nvSpPr>
          <p:spPr>
            <a:xfrm>
              <a:off x="2312597" y="414307"/>
              <a:ext cx="1848791" cy="924395"/>
            </a:xfrm>
            <a:prstGeom prst="roundRect">
              <a:avLst>
                <a:gd name="adj" fmla="val 10000"/>
              </a:avLst>
            </a:prstGeom>
            <a:solidFill>
              <a:schemeClr val="bg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2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8" name="Retângulo 37"/>
            <p:cNvSpPr/>
            <p:nvPr/>
          </p:nvSpPr>
          <p:spPr>
            <a:xfrm>
              <a:off x="2339672" y="441382"/>
              <a:ext cx="1794641" cy="87024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26670" tIns="17780" rIns="26670" bIns="17780" spcCol="127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2000" dirty="0"/>
                <a:t>CAD</a:t>
              </a:r>
            </a:p>
          </p:txBody>
        </p:sp>
      </p:grpSp>
      <p:sp>
        <p:nvSpPr>
          <p:cNvPr id="39" name="Título 1"/>
          <p:cNvSpPr>
            <a:spLocks noGrp="1"/>
          </p:cNvSpPr>
          <p:nvPr>
            <p:ph type="title"/>
          </p:nvPr>
        </p:nvSpPr>
        <p:spPr>
          <a:xfrm>
            <a:off x="838200" y="228600"/>
            <a:ext cx="8153400" cy="990600"/>
          </a:xfrm>
        </p:spPr>
        <p:txBody>
          <a:bodyPr/>
          <a:lstStyle/>
          <a:p>
            <a:r>
              <a:rPr lang="pt-BR" altLang="pt-BR" dirty="0" smtClean="0"/>
              <a:t>Geotecnologias</a:t>
            </a:r>
          </a:p>
        </p:txBody>
      </p:sp>
    </p:spTree>
    <p:extLst>
      <p:ext uri="{BB962C8B-B14F-4D97-AF65-F5344CB8AC3E}">
        <p14:creationId xmlns:p14="http://schemas.microsoft.com/office/powerpoint/2010/main" val="2453329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66" t="28030" r="22269" b="10667"/>
          <a:stretch>
            <a:fillRect/>
          </a:stretch>
        </p:blipFill>
        <p:spPr bwMode="auto">
          <a:xfrm>
            <a:off x="539551" y="1268760"/>
            <a:ext cx="8249589" cy="5589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ítulo 1"/>
          <p:cNvSpPr txBox="1">
            <a:spLocks/>
          </p:cNvSpPr>
          <p:nvPr/>
        </p:nvSpPr>
        <p:spPr>
          <a:xfrm>
            <a:off x="179512" y="247859"/>
            <a:ext cx="8153400" cy="990600"/>
          </a:xfrm>
          <a:prstGeom prst="rect">
            <a:avLst/>
          </a:prstGeom>
        </p:spPr>
        <p:txBody>
          <a:bodyPr anchor="ctr">
            <a:normAutofit fontScale="550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endParaRPr lang="pt-BR" dirty="0"/>
          </a:p>
          <a:p>
            <a:pPr fontAlgn="auto">
              <a:spcAft>
                <a:spcPts val="0"/>
              </a:spcAft>
              <a:defRPr/>
            </a:pPr>
            <a:r>
              <a:rPr lang="pt-BR" sz="5700" dirty="0"/>
              <a:t>Diversas aplicações do geoprocessamento </a:t>
            </a:r>
          </a:p>
        </p:txBody>
      </p:sp>
    </p:spTree>
    <p:extLst>
      <p:ext uri="{BB962C8B-B14F-4D97-AF65-F5344CB8AC3E}">
        <p14:creationId xmlns:p14="http://schemas.microsoft.com/office/powerpoint/2010/main" val="1888616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4000" dirty="0" smtClean="0"/>
              <a:t>GEOPROCESSAMENTO E IPTU</a:t>
            </a:r>
            <a:endParaRPr lang="pt-BR" sz="4000" dirty="0"/>
          </a:p>
        </p:txBody>
      </p:sp>
      <p:pic>
        <p:nvPicPr>
          <p:cNvPr id="102402" name="Picture 2" descr="http://www.jornalrondoniavip.com.br/arquivo/cache/2015/05/19/imagem/planta-generica-do-geoprocessamento-imobiliario-e-apresentada-para-empresarios540x304_99102aicitono_19lmr8lgu1kae1f9m149n18tf17ci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4286249"/>
            <a:ext cx="5143500" cy="2571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04" name="Picture 4" descr="http://www.tudouberaba.com.br/wp-content/uploads/2012/04/geoprocessamento-cobranca-iptu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43" y="1340768"/>
            <a:ext cx="4909135" cy="29454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5921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Picture 2" descr="http://www.iveniohermes.com/wp-content/uploads/2012/01/Modelo-de-Geoprocessamento-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491" y="1184552"/>
            <a:ext cx="8322907" cy="5673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1359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GEOPROCESSAMENTO E LOGISTICA</a:t>
            </a:r>
            <a:endParaRPr lang="pt-BR" dirty="0"/>
          </a:p>
        </p:txBody>
      </p:sp>
      <p:pic>
        <p:nvPicPr>
          <p:cNvPr id="104450" name="Picture 2" descr="http://mundogeo.com/wp-content/uploads/2000/portugues/infogeo/46/pag35_2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772816"/>
            <a:ext cx="8568952" cy="48506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3497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u="sng" dirty="0" smtClean="0"/>
              <a:t>Requisitos</a:t>
            </a:r>
            <a:endParaRPr lang="pt-BR" u="sng" dirty="0"/>
          </a:p>
        </p:txBody>
      </p:sp>
      <p:sp>
        <p:nvSpPr>
          <p:cNvPr id="7" name="CaixaDeTexto 6"/>
          <p:cNvSpPr txBox="1"/>
          <p:nvPr/>
        </p:nvSpPr>
        <p:spPr>
          <a:xfrm>
            <a:off x="1" y="1988840"/>
            <a:ext cx="91440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pt-BR" sz="4000" dirty="0" smtClean="0">
                <a:solidFill>
                  <a:schemeClr val="tx1"/>
                </a:solidFill>
              </a:rPr>
              <a:t>ACESSO AS INFORMAÇÕES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pt-BR" sz="4000" dirty="0" smtClean="0">
                <a:solidFill>
                  <a:schemeClr val="tx1"/>
                </a:solidFill>
              </a:rPr>
              <a:t>HARDWARE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pt-BR" sz="4000" dirty="0" smtClean="0">
                <a:solidFill>
                  <a:schemeClr val="tx1"/>
                </a:solidFill>
              </a:rPr>
              <a:t>SOFTWARE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pt-BR" sz="4000" dirty="0" smtClean="0">
                <a:solidFill>
                  <a:schemeClr val="tx1"/>
                </a:solidFill>
              </a:rPr>
              <a:t>PROFISSIONAIS (PEOPLEWARE)</a:t>
            </a:r>
            <a:endParaRPr lang="pt-BR" sz="4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81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2228850" y="6211888"/>
            <a:ext cx="4686300" cy="646112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pt-BR" dirty="0">
              <a:solidFill>
                <a:schemeClr val="bg1">
                  <a:lumMod val="75000"/>
                </a:schemeClr>
              </a:solidFill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dirty="0">
                <a:solidFill>
                  <a:schemeClr val="bg1">
                    <a:lumMod val="75000"/>
                  </a:schemeClr>
                </a:solidFill>
                <a:latin typeface="+mn-lt"/>
                <a:cs typeface="+mn-cs"/>
              </a:rPr>
              <a:t>Fonte: Adaptado de Profº Fábio Marcelo Breunig </a:t>
            </a:r>
          </a:p>
        </p:txBody>
      </p:sp>
      <p:sp>
        <p:nvSpPr>
          <p:cNvPr id="30724" name="Título 1"/>
          <p:cNvSpPr txBox="1">
            <a:spLocks/>
          </p:cNvSpPr>
          <p:nvPr/>
        </p:nvSpPr>
        <p:spPr bwMode="auto">
          <a:xfrm>
            <a:off x="838200" y="228600"/>
            <a:ext cx="81534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9pPr>
          </a:lstStyle>
          <a:p>
            <a:r>
              <a:rPr lang="pt-BR" altLang="pt-BR" sz="4100">
                <a:solidFill>
                  <a:schemeClr val="tx2"/>
                </a:solidFill>
              </a:rPr>
              <a:t>Componentes de um SIG: Hardware</a:t>
            </a:r>
          </a:p>
        </p:txBody>
      </p:sp>
      <p:sp>
        <p:nvSpPr>
          <p:cNvPr id="30725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612775" y="1752600"/>
            <a:ext cx="8153400" cy="4495800"/>
          </a:xfrm>
        </p:spPr>
        <p:txBody>
          <a:bodyPr/>
          <a:lstStyle/>
          <a:p>
            <a:r>
              <a:rPr lang="pt-BR" altLang="pt-BR" sz="2800" smtClean="0"/>
              <a:t>Plataforma computacional de alta performance; </a:t>
            </a:r>
          </a:p>
          <a:p>
            <a:endParaRPr lang="pt-BR" altLang="pt-BR" sz="2800" smtClean="0"/>
          </a:p>
          <a:p>
            <a:r>
              <a:rPr lang="pt-BR" altLang="pt-BR" sz="2800" smtClean="0"/>
              <a:t>Mesas digitalizadoras; </a:t>
            </a:r>
          </a:p>
          <a:p>
            <a:endParaRPr lang="pt-BR" altLang="pt-BR" sz="2800" smtClean="0"/>
          </a:p>
          <a:p>
            <a:r>
              <a:rPr lang="pt-BR" altLang="pt-BR" sz="2800" i="1" smtClean="0"/>
              <a:t>Scanners; </a:t>
            </a:r>
            <a:endParaRPr lang="pt-BR" altLang="pt-BR" sz="2800" smtClean="0"/>
          </a:p>
          <a:p>
            <a:endParaRPr lang="pt-BR" altLang="pt-BR" sz="2800" smtClean="0"/>
          </a:p>
          <a:p>
            <a:r>
              <a:rPr lang="pt-BR" altLang="pt-BR" sz="2800" smtClean="0"/>
              <a:t>Plotters; </a:t>
            </a:r>
          </a:p>
          <a:p>
            <a:endParaRPr lang="pt-BR" altLang="pt-BR" sz="2600" smtClean="0"/>
          </a:p>
          <a:p>
            <a:endParaRPr lang="pt-BR" altLang="pt-BR" sz="2600" smtClean="0"/>
          </a:p>
          <a:p>
            <a:pPr lvl="1"/>
            <a:endParaRPr lang="pt-BR" altLang="pt-BR" smtClean="0"/>
          </a:p>
        </p:txBody>
      </p:sp>
      <p:pic>
        <p:nvPicPr>
          <p:cNvPr id="3072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3300" y="2286000"/>
            <a:ext cx="3048000" cy="166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7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68" t="24956" r="14445" b="26604"/>
          <a:stretch>
            <a:fillRect/>
          </a:stretch>
        </p:blipFill>
        <p:spPr bwMode="auto">
          <a:xfrm>
            <a:off x="3921125" y="3327400"/>
            <a:ext cx="1987550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8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0" t="2612" r="2060" b="3177"/>
          <a:stretch>
            <a:fillRect/>
          </a:stretch>
        </p:blipFill>
        <p:spPr bwMode="auto">
          <a:xfrm>
            <a:off x="6327775" y="4233863"/>
            <a:ext cx="2482850" cy="196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9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6075" y="4776788"/>
            <a:ext cx="2068513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67649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2228850" y="6211888"/>
            <a:ext cx="4686300" cy="646112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pt-BR" dirty="0">
              <a:solidFill>
                <a:schemeClr val="bg1">
                  <a:lumMod val="75000"/>
                </a:schemeClr>
              </a:solidFill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dirty="0">
                <a:solidFill>
                  <a:schemeClr val="bg1">
                    <a:lumMod val="75000"/>
                  </a:schemeClr>
                </a:solidFill>
                <a:latin typeface="+mn-lt"/>
                <a:cs typeface="+mn-cs"/>
              </a:rPr>
              <a:t>Fonte: Adaptado de Profº Fábio Marcelo Breunig </a:t>
            </a:r>
          </a:p>
        </p:txBody>
      </p:sp>
      <p:sp>
        <p:nvSpPr>
          <p:cNvPr id="31748" name="Título 1"/>
          <p:cNvSpPr txBox="1">
            <a:spLocks/>
          </p:cNvSpPr>
          <p:nvPr/>
        </p:nvSpPr>
        <p:spPr bwMode="auto">
          <a:xfrm>
            <a:off x="838200" y="228600"/>
            <a:ext cx="81534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9pPr>
          </a:lstStyle>
          <a:p>
            <a:r>
              <a:rPr lang="pt-BR" altLang="pt-BR" sz="4100">
                <a:solidFill>
                  <a:schemeClr val="tx2"/>
                </a:solidFill>
              </a:rPr>
              <a:t>Componentes de um SIG: Hardware</a:t>
            </a:r>
          </a:p>
        </p:txBody>
      </p:sp>
      <p:sp>
        <p:nvSpPr>
          <p:cNvPr id="31749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228600" y="1752600"/>
            <a:ext cx="8153400" cy="4495800"/>
          </a:xfrm>
        </p:spPr>
        <p:txBody>
          <a:bodyPr/>
          <a:lstStyle/>
          <a:p>
            <a:r>
              <a:rPr lang="pt-BR" altLang="pt-BR" sz="2500" smtClean="0"/>
              <a:t>Restituidores fotogramétricos; </a:t>
            </a:r>
          </a:p>
          <a:p>
            <a:endParaRPr lang="pt-BR" altLang="pt-BR" sz="2500" smtClean="0"/>
          </a:p>
          <a:p>
            <a:r>
              <a:rPr lang="pt-BR" altLang="pt-BR" sz="2500" smtClean="0"/>
              <a:t>Instrumentos topográficos eletrônicos; </a:t>
            </a:r>
          </a:p>
          <a:p>
            <a:endParaRPr lang="pt-BR" altLang="pt-BR" sz="2500" smtClean="0"/>
          </a:p>
          <a:p>
            <a:r>
              <a:rPr lang="pt-BR" altLang="pt-BR" sz="2500" smtClean="0"/>
              <a:t>Receptores GPS-GNSS. </a:t>
            </a:r>
          </a:p>
          <a:p>
            <a:endParaRPr lang="pt-BR" altLang="pt-BR" sz="2500" smtClean="0"/>
          </a:p>
          <a:p>
            <a:endParaRPr lang="pt-BR" altLang="pt-BR" sz="2500" smtClean="0"/>
          </a:p>
          <a:p>
            <a:pPr lvl="1"/>
            <a:endParaRPr lang="pt-BR" altLang="pt-BR" sz="2500" smtClean="0"/>
          </a:p>
        </p:txBody>
      </p:sp>
      <p:pic>
        <p:nvPicPr>
          <p:cNvPr id="317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6575" y="1676400"/>
            <a:ext cx="3362325" cy="210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51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2125" y="4013200"/>
            <a:ext cx="3505200" cy="228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52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56" t="9778" r="3555" b="6223"/>
          <a:stretch>
            <a:fillRect/>
          </a:stretch>
        </p:blipFill>
        <p:spPr bwMode="auto">
          <a:xfrm>
            <a:off x="3200400" y="4513263"/>
            <a:ext cx="1541463" cy="1455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53" name="Picture 1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4238625"/>
            <a:ext cx="2066925" cy="191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69830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Geodesia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subdivisão da geofísica que se ocupa da determinação das dimensões e forma da Terra, seu campo gravitacional, locação de pontos fixos e sistemas de coordenadas, ou de uma parte de sua superfície.</a:t>
            </a:r>
          </a:p>
          <a:p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8431363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ema do Offic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Arial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Arial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Tema do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a do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515</TotalTime>
  <Words>585</Words>
  <Application>Microsoft Office PowerPoint</Application>
  <PresentationFormat>Apresentação na tela (4:3)</PresentationFormat>
  <Paragraphs>154</Paragraphs>
  <Slides>28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28</vt:i4>
      </vt:variant>
    </vt:vector>
  </HeadingPairs>
  <TitlesOfParts>
    <vt:vector size="34" baseType="lpstr">
      <vt:lpstr>Arial</vt:lpstr>
      <vt:lpstr>Times New Roman</vt:lpstr>
      <vt:lpstr>Tw Cen MT</vt:lpstr>
      <vt:lpstr>Wingdings</vt:lpstr>
      <vt:lpstr>Wingdings 2</vt:lpstr>
      <vt:lpstr>Tema do Office</vt:lpstr>
      <vt:lpstr>Geoprocessamento</vt:lpstr>
      <vt:lpstr>Definição</vt:lpstr>
      <vt:lpstr>Geoprocessamento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SIG - Mapas</vt:lpstr>
      <vt:lpstr>SIG – Tipos de Mapas</vt:lpstr>
      <vt:lpstr>SIG - Mapas</vt:lpstr>
      <vt:lpstr>SIG - Mapas</vt:lpstr>
      <vt:lpstr>SIG - Mapas</vt:lpstr>
      <vt:lpstr>SIG - Softwares</vt:lpstr>
      <vt:lpstr>SIG - Aplicações</vt:lpstr>
      <vt:lpstr>SISLEG</vt:lpstr>
      <vt:lpstr>SIG - Aplicações</vt:lpstr>
      <vt:lpstr>SIG - Aplicações</vt:lpstr>
      <vt:lpstr>SIG - Aplicações</vt:lpstr>
      <vt:lpstr>Geotecnologias</vt:lpstr>
      <vt:lpstr>Apresentação do PowerPoint</vt:lpstr>
      <vt:lpstr>GEOPROCESSAMENTO E IPTU</vt:lpstr>
      <vt:lpstr>Apresentação do PowerPoint</vt:lpstr>
      <vt:lpstr>GEOPROCESSAMENTO E LOGISTICA</vt:lpstr>
      <vt:lpstr>Requisitos</vt:lpstr>
      <vt:lpstr>Apresentação do PowerPoint</vt:lpstr>
      <vt:lpstr>Apresentação do PowerPoint</vt:lpstr>
      <vt:lpstr>Geodesia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Andre</dc:creator>
  <cp:lastModifiedBy>Andre</cp:lastModifiedBy>
  <cp:revision>28</cp:revision>
  <dcterms:modified xsi:type="dcterms:W3CDTF">2016-11-08T09:00:01Z</dcterms:modified>
</cp:coreProperties>
</file>