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4" r:id="rId1"/>
  </p:sldMasterIdLst>
  <p:sldIdLst>
    <p:sldId id="256" r:id="rId2"/>
    <p:sldId id="298" r:id="rId3"/>
    <p:sldId id="299" r:id="rId4"/>
    <p:sldId id="257" r:id="rId5"/>
    <p:sldId id="259" r:id="rId6"/>
    <p:sldId id="258" r:id="rId7"/>
    <p:sldId id="296" r:id="rId8"/>
    <p:sldId id="297" r:id="rId9"/>
    <p:sldId id="260" r:id="rId10"/>
    <p:sldId id="300" r:id="rId11"/>
    <p:sldId id="301" r:id="rId12"/>
    <p:sldId id="302" r:id="rId13"/>
    <p:sldId id="261" r:id="rId14"/>
    <p:sldId id="303" r:id="rId15"/>
    <p:sldId id="262" r:id="rId16"/>
    <p:sldId id="263" r:id="rId17"/>
    <p:sldId id="304" r:id="rId18"/>
    <p:sldId id="305" r:id="rId19"/>
    <p:sldId id="306" r:id="rId20"/>
    <p:sldId id="307" r:id="rId21"/>
    <p:sldId id="308" r:id="rId22"/>
    <p:sldId id="309" r:id="rId23"/>
    <p:sldId id="264" r:id="rId24"/>
    <p:sldId id="265" r:id="rId25"/>
    <p:sldId id="310" r:id="rId26"/>
    <p:sldId id="311" r:id="rId27"/>
    <p:sldId id="312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E9ACB0-D3B1-485E-AD42-A9AA040551DF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/>
            </a:pPr>
            <a:fld id="{E6A499C4-3D91-4C6E-8F6C-44DEC2D048B2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48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1057" y="2254898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A368E1-DF4E-49C6-AFC9-D88D6EEEF1AE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D0522-4D86-4693-B629-D296C2064BB2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pic>
        <p:nvPicPr>
          <p:cNvPr id="37894" name="Picture 6" descr="Resultado de imagem para mr bur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442" y="-5222"/>
            <a:ext cx="764558" cy="133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36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C39EB7-5FF8-4F64-83D1-6CDBBC720CD2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D3EB5793-8DA7-448C-9A8A-665C8D2700C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pic>
        <p:nvPicPr>
          <p:cNvPr id="10" name="Picture 6" descr="Resultado de imagem para mr bur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475" y="90056"/>
            <a:ext cx="764558" cy="133450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0554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0B845D-7915-41D1-8C02-3A8B27B84765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5900AA60-6D0D-4C45-ABDF-96C6E84FC44D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pic>
        <p:nvPicPr>
          <p:cNvPr id="9" name="Picture 6" descr="Resultado de imagem para mr burn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475" y="90056"/>
            <a:ext cx="764558" cy="133450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4063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484770-2CEF-4E1F-B92E-A3FEF5469E27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/>
            </a:pPr>
            <a:fld id="{E2A12D8E-D6C4-43E4-BB86-ED02632E942C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51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B48E19-4DB9-44BE-818C-11FCE1597993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065E8C-9B32-45BF-AE30-45BC55F1364E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6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065941-F8EB-433F-AA0F-A32816EEBB20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30466-5EF1-4B84-B71F-0C2050AA6F81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8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9E215D-627B-408C-A7E3-23F9FFA46CFF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D0637D-38F4-4951-8FCE-E423DFA9C1A0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1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1E40AF-75CB-4D0B-908A-B5ECA4DDAC40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2691A374-7E19-4FC0-97D7-C7105FAA6FA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0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8C5297-B9F0-476C-AD38-A26EEA0D988B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E862D7D6-A0D0-45CF-A532-E4BD5038DAC4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48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172712-A4C4-4600-896B-E07FA0D2FA27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/>
            </a:pPr>
            <a:fld id="{A1C32898-4FB4-4CEA-843F-50EFD1E4A839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6540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E10AE4-F5B2-4A08-A0D2-40293395F293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25D47D95-6BFF-40F1-A245-F393E72D229C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303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89F306-203C-4BC0-9633-4975BB12DFF8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6BD38584-64F8-4117-A1CF-9B83BA8310D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88269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5AF3D8-AD41-4DAD-B8DB-2C28D66DF87D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/>
            </a:pPr>
            <a:fld id="{228360B7-5D0D-4832-B769-0EA62FCA89F3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1180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82AD3B-6B2A-48BD-B7C1-9BF009C730BC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5A5B89-12AA-41F9-91B6-FAA4711F89AD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05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7C2A8A-9B81-4C99-89C4-176F0EB04B74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BDB51-B162-48EA-BCE2-9081EFAE9DA4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84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06C6E1-C672-4502-B2D9-B3FC0D2D3F19}" type="datetimeFigureOut">
              <a:rPr lang="en-US" smtClean="0"/>
              <a:pPr>
                <a:defRPr/>
              </a:pPr>
              <a:t>4/15/2018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8C7311DC-6DDC-441C-86D0-C87C41FFC5DF}" type="slidenum">
              <a:rPr lang="en-US" smtClean="0"/>
              <a:pPr>
                <a:defRPr/>
              </a:pPr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2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ctrTitle"/>
          </p:nvPr>
        </p:nvSpPr>
        <p:spPr>
          <a:xfrm>
            <a:off x="1231900" y="2286000"/>
            <a:ext cx="8824913" cy="1692876"/>
          </a:xfrm>
        </p:spPr>
        <p:txBody>
          <a:bodyPr>
            <a:normAutofit/>
          </a:bodyPr>
          <a:lstStyle/>
          <a:p>
            <a:pPr algn="ctr"/>
            <a:r>
              <a:rPr lang="pt-BR" altLang="pt-BR" sz="4400" dirty="0" smtClean="0"/>
              <a:t>FORMULAS AVANÇAS EM PLANILHAS</a:t>
            </a:r>
            <a:endParaRPr lang="pt-BR" altLang="pt-BR" sz="4400" dirty="0" smtClean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5700" y="4776788"/>
            <a:ext cx="8824913" cy="430212"/>
          </a:xfrm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t-BR" dirty="0" smtClean="0"/>
              <a:t>Prof. André aparecido da silva</a:t>
            </a:r>
          </a:p>
        </p:txBody>
      </p:sp>
      <p:sp>
        <p:nvSpPr>
          <p:cNvPr id="18436" name="CaixaDeTexto 3"/>
          <p:cNvSpPr txBox="1">
            <a:spLocks noChangeArrowheads="1"/>
          </p:cNvSpPr>
          <p:nvPr/>
        </p:nvSpPr>
        <p:spPr bwMode="auto">
          <a:xfrm>
            <a:off x="5351463" y="5207000"/>
            <a:ext cx="5595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pt-BR" altLang="pt-BR"/>
              <a:t>Disponível em: </a:t>
            </a:r>
            <a:r>
              <a:rPr lang="pt-BR" altLang="pt-BR">
                <a:hlinkClick r:id="rId2"/>
              </a:rPr>
              <a:t>http://www.oxnar.com.br</a:t>
            </a:r>
            <a:r>
              <a:rPr lang="pt-BR" altLang="pt-B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1095" y="624110"/>
            <a:ext cx="10683518" cy="1280890"/>
          </a:xfrm>
        </p:spPr>
        <p:txBody>
          <a:bodyPr/>
          <a:lstStyle/>
          <a:p>
            <a:r>
              <a:rPr lang="pt-BR" smtClean="0"/>
              <a:t>ALGUMAS FUNÇÕES QUE JÁ ESTUDAMOS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1095" y="2254897"/>
            <a:ext cx="11215362" cy="4369837"/>
          </a:xfrm>
        </p:spPr>
        <p:txBody>
          <a:bodyPr/>
          <a:lstStyle/>
          <a:p>
            <a:r>
              <a:rPr lang="pt-BR" sz="3600" smtClean="0"/>
              <a:t> =SOMA(A7:B9)</a:t>
            </a:r>
          </a:p>
          <a:p>
            <a:r>
              <a:rPr lang="pt-BR" sz="3600"/>
              <a:t> </a:t>
            </a:r>
            <a:r>
              <a:rPr lang="pt-BR" sz="3600" smtClean="0"/>
              <a:t>=Desv.médio(num1</a:t>
            </a:r>
            <a:r>
              <a:rPr lang="pt-BR" sz="3600"/>
              <a:t>, num2, num3, numN)</a:t>
            </a:r>
            <a:endParaRPr lang="pt-BR" sz="3600" smtClean="0"/>
          </a:p>
          <a:p>
            <a:r>
              <a:rPr lang="pt-BR" sz="3600"/>
              <a:t> </a:t>
            </a:r>
            <a:r>
              <a:rPr lang="pt-BR" sz="3600" smtClean="0"/>
              <a:t>=Desvpad(num1, num2, num3, numN)</a:t>
            </a:r>
          </a:p>
          <a:p>
            <a:r>
              <a:rPr lang="pt-BR" sz="3600"/>
              <a:t> </a:t>
            </a:r>
            <a:r>
              <a:rPr lang="pt-BR" sz="3600" smtClean="0"/>
              <a:t>=PI()</a:t>
            </a:r>
          </a:p>
          <a:p>
            <a:r>
              <a:rPr lang="pt-BR" sz="3600"/>
              <a:t> </a:t>
            </a:r>
            <a:r>
              <a:rPr lang="pt-BR" sz="3600" smtClean="0"/>
              <a:t>=DIA.DASEMANA(</a:t>
            </a:r>
          </a:p>
          <a:p>
            <a:r>
              <a:rPr lang="pt-BR" sz="3600"/>
              <a:t> </a:t>
            </a:r>
            <a:r>
              <a:rPr lang="pt-BR" sz="3600" smtClean="0"/>
              <a:t>=MODA(A4, D8)</a:t>
            </a:r>
          </a:p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41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1095" y="624110"/>
            <a:ext cx="10683518" cy="1280890"/>
          </a:xfrm>
        </p:spPr>
        <p:txBody>
          <a:bodyPr/>
          <a:lstStyle/>
          <a:p>
            <a:r>
              <a:rPr lang="pt-BR" smtClean="0"/>
              <a:t>ALGUMAS FUNÇÕES QUE JÁ ESTUDAMOS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1095" y="2254897"/>
            <a:ext cx="11215362" cy="4369837"/>
          </a:xfrm>
        </p:spPr>
        <p:txBody>
          <a:bodyPr/>
          <a:lstStyle/>
          <a:p>
            <a:r>
              <a:rPr lang="pt-BR" sz="3600" smtClean="0"/>
              <a:t> =SOMA(A7:B9)</a:t>
            </a:r>
          </a:p>
          <a:p>
            <a:r>
              <a:rPr lang="pt-BR" sz="3600"/>
              <a:t> </a:t>
            </a:r>
            <a:r>
              <a:rPr lang="pt-BR" sz="3600" smtClean="0"/>
              <a:t>=MÁXIMO(A3:S4)</a:t>
            </a:r>
          </a:p>
          <a:p>
            <a:r>
              <a:rPr lang="pt-BR" sz="3600"/>
              <a:t> </a:t>
            </a:r>
            <a:r>
              <a:rPr lang="pt-BR" sz="3600" smtClean="0"/>
              <a:t>=MÉDIA(D1: E9)</a:t>
            </a:r>
          </a:p>
          <a:p>
            <a:r>
              <a:rPr lang="pt-BR" sz="3600"/>
              <a:t> </a:t>
            </a:r>
            <a:r>
              <a:rPr lang="pt-BR" sz="3600" smtClean="0"/>
              <a:t>=PI()</a:t>
            </a:r>
          </a:p>
          <a:p>
            <a:r>
              <a:rPr lang="pt-BR" sz="3600"/>
              <a:t> </a:t>
            </a:r>
            <a:r>
              <a:rPr lang="pt-BR" sz="3600" smtClean="0"/>
              <a:t>=SE(CRITÉRIO, VERDADEIRO, FALSO)</a:t>
            </a:r>
          </a:p>
          <a:p>
            <a:r>
              <a:rPr lang="pt-BR" sz="3600"/>
              <a:t> </a:t>
            </a:r>
            <a:r>
              <a:rPr lang="pt-BR" sz="3600" smtClean="0"/>
              <a:t>=MINIMO(A4,A70)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86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=AGORA() E  =HOJE()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541174" y="2169282"/>
            <a:ext cx="112527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 smtClean="0"/>
              <a:t>Esta fórmula insere a data automática em uma planilha. Esta fórmula é digitada precisamente como sua Sintaxe. Você só precisa colocar o cursor no local onde deseja que fique a data e digitar </a:t>
            </a:r>
            <a:r>
              <a:rPr lang="pt-BR" sz="3600" dirty="0" smtClean="0">
                <a:solidFill>
                  <a:srgbClr val="FF0000"/>
                </a:solidFill>
              </a:rPr>
              <a:t>=HOJE()</a:t>
            </a:r>
            <a:r>
              <a:rPr lang="pt-BR" sz="3600" dirty="0" smtClean="0"/>
              <a:t> e ela colocará automaticamente a data do sistema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28832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=AGORA() E  =HOJE()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73" y="2042985"/>
            <a:ext cx="8572528" cy="481501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255373" y="0"/>
            <a:ext cx="6030097" cy="35587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V="1">
            <a:off x="0" y="4561787"/>
            <a:ext cx="6773772" cy="3554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16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</a:t>
            </a:r>
            <a:r>
              <a:rPr lang="pt-BR" dirty="0" smtClean="0"/>
              <a:t>CONT.SE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64906" y="2198914"/>
            <a:ext cx="10043419" cy="3777622"/>
          </a:xfrm>
        </p:spPr>
        <p:txBody>
          <a:bodyPr/>
          <a:lstStyle/>
          <a:p>
            <a:r>
              <a:rPr lang="pt-BR" sz="3600" dirty="0" smtClean="0"/>
              <a:t>Sintaxe</a:t>
            </a:r>
            <a:r>
              <a:rPr lang="pt-BR" sz="3600" dirty="0"/>
              <a:t>: =CONT.SE(INTERVALO; CRITÉRIO</a:t>
            </a:r>
            <a:r>
              <a:rPr lang="pt-BR" sz="3600" dirty="0" smtClean="0"/>
              <a:t>)</a:t>
            </a:r>
          </a:p>
          <a:p>
            <a:pPr marL="0" indent="0" algn="just">
              <a:buNone/>
            </a:pPr>
            <a:r>
              <a:rPr lang="pt-BR" sz="2800" dirty="0" smtClean="0"/>
              <a:t> </a:t>
            </a:r>
          </a:p>
          <a:p>
            <a:pPr marL="0" indent="0" algn="just">
              <a:buNone/>
            </a:pPr>
            <a:r>
              <a:rPr lang="pt-BR" sz="2800" dirty="0" smtClean="0"/>
              <a:t>Agora </a:t>
            </a:r>
            <a:r>
              <a:rPr lang="pt-BR" sz="2800" dirty="0"/>
              <a:t>você possui uma planilha onde tem o nome dos alunos e as suas médias. E você desejasse agora saber quantos alunos tiraram médias maior e igual a 9. Veja o exemplo:</a:t>
            </a:r>
          </a:p>
        </p:txBody>
      </p:sp>
    </p:spTree>
    <p:extLst>
      <p:ext uri="{BB962C8B-B14F-4D97-AF65-F5344CB8AC3E}">
        <p14:creationId xmlns:p14="http://schemas.microsoft.com/office/powerpoint/2010/main" val="2460056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</a:t>
            </a:r>
            <a:r>
              <a:rPr lang="pt-BR" dirty="0" smtClean="0"/>
              <a:t>CONT.SE 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808" y="1582260"/>
            <a:ext cx="5878285" cy="503181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4245429" y="3163078"/>
            <a:ext cx="1940767" cy="279918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5159830" y="4189557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5159830" y="4585746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5159830" y="4979853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5159830" y="5505061"/>
            <a:ext cx="4348064" cy="135293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47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468" y="1264555"/>
            <a:ext cx="5850295" cy="500785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</a:t>
            </a:r>
            <a:r>
              <a:rPr lang="pt-BR" dirty="0" smtClean="0"/>
              <a:t>CONT.SE 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310743" y="2845373"/>
            <a:ext cx="1894114" cy="279918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5178489" y="4420830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5178489" y="4613753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5178490" y="4830002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5103845" y="5083353"/>
            <a:ext cx="4553339" cy="5857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 flipV="1">
            <a:off x="5178488" y="4059040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76" y="6351543"/>
            <a:ext cx="9360023" cy="4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2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Função =somase(...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>
            <a:normAutofit/>
          </a:bodyPr>
          <a:lstStyle/>
          <a:p>
            <a:r>
              <a:rPr lang="pt-BR" sz="3600" smtClean="0"/>
              <a:t>Efetua a soma de determinada parcelas baseado em algum critério.</a:t>
            </a:r>
          </a:p>
          <a:p>
            <a:pPr marL="0" indent="0">
              <a:buNone/>
            </a:pPr>
            <a:r>
              <a:rPr lang="pt-BR" sz="3600" smtClean="0"/>
              <a:t>EX: =SOMASE(A1:B8;”&gt;20”; A1:B8)</a:t>
            </a:r>
            <a:endParaRPr lang="pt-BR" sz="3600"/>
          </a:p>
        </p:txBody>
      </p:sp>
    </p:spTree>
    <p:extLst>
      <p:ext uri="{BB962C8B-B14F-4D97-AF65-F5344CB8AC3E}">
        <p14:creationId xmlns:p14="http://schemas.microsoft.com/office/powerpoint/2010/main" val="1970351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=SOMASE(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53" y="1878357"/>
            <a:ext cx="6913984" cy="497964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408714" y="3312367"/>
            <a:ext cx="1329613" cy="307910"/>
          </a:xfrm>
          <a:prstGeom prst="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635690" y="3694922"/>
            <a:ext cx="3592286" cy="121298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293289" y="4497355"/>
            <a:ext cx="2789853" cy="120032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Chamada da função e células e células onde serão verificados os critérios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3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=SOMASE(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53" y="1878357"/>
            <a:ext cx="6913984" cy="497964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635691" y="3312367"/>
            <a:ext cx="578498" cy="307910"/>
          </a:xfrm>
          <a:prstGeom prst="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5840963" y="3620277"/>
            <a:ext cx="3387013" cy="12876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293289" y="4497355"/>
            <a:ext cx="2789853" cy="92333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Critérios, ou seja, so somar valores maiores que 20.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243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=SOMASE(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53" y="1878357"/>
            <a:ext cx="6913984" cy="497964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102220" y="3312367"/>
            <a:ext cx="755779" cy="307910"/>
          </a:xfrm>
          <a:prstGeom prst="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6354147" y="3620277"/>
            <a:ext cx="2873829" cy="12876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293289" y="4497355"/>
            <a:ext cx="2789853" cy="120032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Células que serão somadas caso o critério seja verdadeiro.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958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Outro exemplo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42392" y="2198914"/>
            <a:ext cx="10565933" cy="3777622"/>
          </a:xfrm>
        </p:spPr>
        <p:txBody>
          <a:bodyPr>
            <a:normAutofit/>
          </a:bodyPr>
          <a:lstStyle/>
          <a:p>
            <a:pPr algn="just"/>
            <a:r>
              <a:rPr lang="pt-BR" sz="2800"/>
              <a:t>Você gostaria de soma as faturas que foram pagas. Então você tem uma planilha onde na coluna A você coloca o nome do cliente, na coluna B o valor da fatura e na coluna C, a situação se foi paga ou não</a:t>
            </a:r>
            <a:r>
              <a:rPr lang="pt-BR" sz="2800"/>
              <a:t>. </a:t>
            </a:r>
            <a:endParaRPr lang="pt-BR" sz="2800" smtClean="0"/>
          </a:p>
          <a:p>
            <a:pPr marL="0" indent="0" algn="just">
              <a:buNone/>
            </a:pPr>
            <a:endParaRPr lang="pt-BR" sz="2800"/>
          </a:p>
          <a:p>
            <a:pPr marL="0" indent="0" algn="just">
              <a:buNone/>
            </a:pPr>
            <a:r>
              <a:rPr lang="pt-BR" sz="2800" smtClean="0"/>
              <a:t>Você </a:t>
            </a:r>
            <a:r>
              <a:rPr lang="pt-BR" sz="2800"/>
              <a:t>gostaria de somar somente as faturas que estivessem pagas, assim você saberia o quanto já recebeu. Logo a fórmula seria a seguinte: </a:t>
            </a:r>
          </a:p>
        </p:txBody>
      </p:sp>
    </p:spTree>
    <p:extLst>
      <p:ext uri="{BB962C8B-B14F-4D97-AF65-F5344CB8AC3E}">
        <p14:creationId xmlns:p14="http://schemas.microsoft.com/office/powerpoint/2010/main" val="1678868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somase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16" y="1609529"/>
            <a:ext cx="10277526" cy="4828593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6055569" y="2451256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H="1" flipV="1">
            <a:off x="6060235" y="2939458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 flipV="1">
            <a:off x="6055569" y="3532366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 flipV="1">
            <a:off x="6055568" y="3769982"/>
            <a:ext cx="886407" cy="4665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429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Exercício do função =somase(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37118" y="2198914"/>
            <a:ext cx="10771207" cy="3777622"/>
          </a:xfrm>
        </p:spPr>
        <p:txBody>
          <a:bodyPr>
            <a:normAutofit/>
          </a:bodyPr>
          <a:lstStyle/>
          <a:p>
            <a:r>
              <a:rPr lang="pt-BR" sz="3600" smtClean="0"/>
              <a:t>Crie uma planilha de gastos por mês ao final da planilhas some somente os meses onde o saldo for negativo.</a:t>
            </a:r>
            <a:endParaRPr lang="pt-BR" sz="3600"/>
          </a:p>
        </p:txBody>
      </p:sp>
      <p:cxnSp>
        <p:nvCxnSpPr>
          <p:cNvPr id="4" name="Conector de seta reta 3"/>
          <p:cNvCxnSpPr/>
          <p:nvPr/>
        </p:nvCxnSpPr>
        <p:spPr>
          <a:xfrm flipH="1" flipV="1">
            <a:off x="5579706" y="3704252"/>
            <a:ext cx="6612294" cy="313508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667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ARRED (ROUND)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0424" y="2198914"/>
            <a:ext cx="10677901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/>
              <a:t>Arredonda o valor indicado permitindo especificar a quantidade de dígitos pretendida para esse arredondamento. Sintaxe da Função ARRED(núm; núm_dígitos</a:t>
            </a:r>
            <a:r>
              <a:rPr lang="pt-BR" sz="3600"/>
              <a:t>) </a:t>
            </a:r>
            <a:endParaRPr lang="pt-BR" sz="3600"/>
          </a:p>
        </p:txBody>
      </p:sp>
    </p:spTree>
    <p:extLst>
      <p:ext uri="{BB962C8B-B14F-4D97-AF65-F5344CB8AC3E}">
        <p14:creationId xmlns:p14="http://schemas.microsoft.com/office/powerpoint/2010/main" val="4227526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ARRED (ROUND)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0424" y="2198914"/>
            <a:ext cx="1067790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800"/>
          </a:p>
          <a:p>
            <a:r>
              <a:rPr lang="pt-BR" sz="2800" smtClean="0"/>
              <a:t>Núm – </a:t>
            </a:r>
            <a:r>
              <a:rPr lang="pt-BR" sz="2800"/>
              <a:t>Número que será alvo de </a:t>
            </a:r>
            <a:r>
              <a:rPr lang="pt-BR" sz="2800"/>
              <a:t>arredondamento </a:t>
            </a:r>
            <a:endParaRPr lang="pt-BR" sz="2800" smtClean="0"/>
          </a:p>
          <a:p>
            <a:r>
              <a:rPr lang="pt-BR" sz="2800" smtClean="0"/>
              <a:t>Núm_digitos </a:t>
            </a:r>
            <a:r>
              <a:rPr lang="pt-BR" sz="2800"/>
              <a:t>– Número de digitos em função do qual se pretende arredondar o valor</a:t>
            </a:r>
            <a:r>
              <a:rPr lang="pt-BR" sz="2800"/>
              <a:t>. </a:t>
            </a:r>
            <a:endParaRPr lang="pt-BR" sz="2800" smtClean="0"/>
          </a:p>
          <a:p>
            <a:r>
              <a:rPr lang="pt-BR" sz="2800" smtClean="0"/>
              <a:t>Se </a:t>
            </a:r>
            <a:r>
              <a:rPr lang="pt-BR" sz="2800"/>
              <a:t>o parâmetro for omisso, a função arredonda para o inteiro mais próximo. </a:t>
            </a:r>
          </a:p>
        </p:txBody>
      </p:sp>
    </p:spTree>
    <p:extLst>
      <p:ext uri="{BB962C8B-B14F-4D97-AF65-F5344CB8AC3E}">
        <p14:creationId xmlns:p14="http://schemas.microsoft.com/office/powerpoint/2010/main" val="524490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ARRED (ROUND)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37" y="1905000"/>
            <a:ext cx="5711349" cy="4203553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3666929" y="4308145"/>
            <a:ext cx="3387013" cy="12876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19255" y="5185223"/>
            <a:ext cx="4506688" cy="1200329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mtClean="0"/>
              <a:t>É possível fazer isto também através do menu formatar e posteriormente em Célula. Na aba que abrir escolher números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835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ARREDONDAR.PARABAIXO(...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00" y="2329251"/>
            <a:ext cx="8128373" cy="254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42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ARREDONDAR.PARABAIXO(...</a:t>
            </a:r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994" y="1527110"/>
            <a:ext cx="6292247" cy="4631094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>
            <a:off x="1474235" y="3085834"/>
            <a:ext cx="3387013" cy="12876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>
            <a:off x="2592925" y="2665957"/>
            <a:ext cx="3387013" cy="12876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24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=ARREDONDAR.PARA.CIMA(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340" y="2054679"/>
            <a:ext cx="6227613" cy="231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69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=ARREDONDAR.PARA.CIMA(</a:t>
            </a:r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52" y="1480457"/>
            <a:ext cx="6828842" cy="5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79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Exercício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80931" y="2198914"/>
            <a:ext cx="1012739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smtClean="0"/>
              <a:t>Crie uma tabela com 20 números com diversas casas decimas. Na coluna ao lado use as funções  </a:t>
            </a:r>
          </a:p>
          <a:p>
            <a:r>
              <a:rPr lang="pt-BR" sz="2800" smtClean="0"/>
              <a:t>=arred(....; </a:t>
            </a:r>
          </a:p>
          <a:p>
            <a:r>
              <a:rPr lang="pt-BR" sz="2800" smtClean="0"/>
              <a:t>=arredondar_paracima(..... E </a:t>
            </a:r>
          </a:p>
          <a:p>
            <a:r>
              <a:rPr lang="pt-BR" sz="2800" smtClean="0"/>
              <a:t>=ARREDONDAR_PARABAIXO</a:t>
            </a:r>
          </a:p>
          <a:p>
            <a:endParaRPr lang="pt-BR" sz="2800"/>
          </a:p>
        </p:txBody>
      </p:sp>
      <p:cxnSp>
        <p:nvCxnSpPr>
          <p:cNvPr id="4" name="Conector de seta reta 3"/>
          <p:cNvCxnSpPr/>
          <p:nvPr/>
        </p:nvCxnSpPr>
        <p:spPr>
          <a:xfrm flipH="1" flipV="1">
            <a:off x="5075853" y="4842588"/>
            <a:ext cx="7116147" cy="201541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442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6531" y="1015995"/>
            <a:ext cx="11299371" cy="1280890"/>
          </a:xfrm>
        </p:spPr>
        <p:txBody>
          <a:bodyPr/>
          <a:lstStyle/>
          <a:p>
            <a:r>
              <a:rPr lang="pt-BR" smtClean="0"/>
              <a:t>=ALEATÓRIO() E =ALEATÓRIOENTRE(Num1; Num2)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1" y="1656440"/>
            <a:ext cx="6410444" cy="251434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656" y="4299805"/>
            <a:ext cx="6108344" cy="255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97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– Numeros aleatórios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742" y="1424472"/>
            <a:ext cx="7416670" cy="5458669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5831633" y="5495731"/>
            <a:ext cx="6360367" cy="136227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067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1790" y="1557171"/>
            <a:ext cx="8911687" cy="1280890"/>
          </a:xfrm>
        </p:spPr>
        <p:txBody>
          <a:bodyPr/>
          <a:lstStyle/>
          <a:p>
            <a:r>
              <a:rPr lang="pt-BR" smtClean="0"/>
              <a:t>Exercício: Elabore uma combinação de 6 números entre 01 e 60</a:t>
            </a:r>
            <a:endParaRPr lang="pt-BR"/>
          </a:p>
        </p:txBody>
      </p:sp>
      <p:cxnSp>
        <p:nvCxnSpPr>
          <p:cNvPr id="4" name="Conector de seta reta 3"/>
          <p:cNvCxnSpPr/>
          <p:nvPr/>
        </p:nvCxnSpPr>
        <p:spPr>
          <a:xfrm flipH="1" flipV="1">
            <a:off x="5850294" y="3013788"/>
            <a:ext cx="6341707" cy="38442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262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FORMULA =PGTO(....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176" y="1625081"/>
            <a:ext cx="9057013" cy="378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11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FORMULA =PGTO(....</a:t>
            </a: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94523" y="1914331"/>
            <a:ext cx="112900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smtClean="0"/>
              <a:t>Calcula o valor da prestação para um dado capital com base numa determinada taxa de juro e por um período específico. </a:t>
            </a:r>
          </a:p>
          <a:p>
            <a:endParaRPr lang="pt-BR" sz="2000"/>
          </a:p>
          <a:p>
            <a:r>
              <a:rPr lang="pt-BR" sz="2000" smtClean="0"/>
              <a:t>Sintaxe da Função PGTO(taxa; nper; va; vf; tipo) Taxa – Taxa de juro. </a:t>
            </a:r>
          </a:p>
          <a:p>
            <a:endParaRPr lang="pt-BR" sz="2000"/>
          </a:p>
          <a:p>
            <a:r>
              <a:rPr lang="pt-BR" sz="2000" smtClean="0"/>
              <a:t>Se a prestação a calcular for mensal, então a taxa de juro deve ser mensal.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smtClean="0"/>
              <a:t>Nper – Número de períodos. Podem ser anos, meses, trimestres ou outra periodicidade.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smtClean="0"/>
              <a:t>Va – Valor actual. Valor do capital inicial.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smtClean="0"/>
              <a:t>Vf = Saldo que pretende obter após último pagamento (“0” se omisso)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smtClean="0"/>
              <a:t>Tipo = Valor lógico: “1” pagamento no início do período “0” ou omisso, pagamento no final do período</a:t>
            </a:r>
            <a:endParaRPr lang="pt-BR" sz="2000"/>
          </a:p>
        </p:txBody>
      </p:sp>
    </p:spTree>
    <p:extLst>
      <p:ext uri="{BB962C8B-B14F-4D97-AF65-F5344CB8AC3E}">
        <p14:creationId xmlns:p14="http://schemas.microsoft.com/office/powerpoint/2010/main" val="1486931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581" y="0"/>
            <a:ext cx="6503436" cy="689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758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Exercicio 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17037" y="2198914"/>
            <a:ext cx="10491288" cy="3777622"/>
          </a:xfrm>
        </p:spPr>
        <p:txBody>
          <a:bodyPr>
            <a:normAutofit fontScale="70000" lnSpcReduction="20000"/>
          </a:bodyPr>
          <a:lstStyle/>
          <a:p>
            <a:r>
              <a:rPr lang="pt-BR" sz="3600" smtClean="0"/>
              <a:t>Crie uma formula para juros compostos de um capital de R$ 10.000,00 aplicado a taxa de 0,8% ao mês por um ano.</a:t>
            </a:r>
          </a:p>
          <a:p>
            <a:pPr marL="0" indent="0">
              <a:buNone/>
            </a:pPr>
            <a:r>
              <a:rPr lang="pt-BR" sz="4800" smtClean="0"/>
              <a:t>No papel a formula é esta: </a:t>
            </a:r>
          </a:p>
          <a:p>
            <a:pPr marL="0" indent="0">
              <a:buNone/>
            </a:pPr>
            <a:r>
              <a:rPr lang="pt-BR" sz="4800" smtClean="0"/>
              <a:t>C * (1 + i)</a:t>
            </a:r>
            <a:r>
              <a:rPr lang="pt-BR" sz="4800" baseline="30000" smtClean="0"/>
              <a:t>n</a:t>
            </a:r>
          </a:p>
          <a:p>
            <a:pPr marL="0" indent="0">
              <a:buNone/>
            </a:pPr>
            <a:r>
              <a:rPr lang="pt-BR" sz="4800"/>
              <a:t>C </a:t>
            </a:r>
            <a:r>
              <a:rPr lang="pt-BR" sz="4800" smtClean="0">
                <a:sym typeface="Wingdings" panose="05000000000000000000" pitchFamily="2" charset="2"/>
              </a:rPr>
              <a:t> Capital</a:t>
            </a:r>
          </a:p>
          <a:p>
            <a:pPr marL="0" indent="0">
              <a:buNone/>
            </a:pPr>
            <a:r>
              <a:rPr lang="pt-BR" sz="4800" smtClean="0">
                <a:sym typeface="Wingdings" panose="05000000000000000000" pitchFamily="2" charset="2"/>
              </a:rPr>
              <a:t>I  Taxa de juros</a:t>
            </a:r>
          </a:p>
          <a:p>
            <a:pPr marL="0" indent="0">
              <a:buNone/>
            </a:pPr>
            <a:r>
              <a:rPr lang="pt-BR" sz="4800" smtClean="0">
                <a:sym typeface="Wingdings" panose="05000000000000000000" pitchFamily="2" charset="2"/>
              </a:rPr>
              <a:t>N  o número de períodos; </a:t>
            </a:r>
            <a:r>
              <a:rPr lang="pt-BR" sz="4800" smtClean="0"/>
              <a:t> </a:t>
            </a:r>
            <a:endParaRPr lang="pt-BR" sz="4800"/>
          </a:p>
        </p:txBody>
      </p:sp>
    </p:spTree>
    <p:extLst>
      <p:ext uri="{BB962C8B-B14F-4D97-AF65-F5344CB8AC3E}">
        <p14:creationId xmlns:p14="http://schemas.microsoft.com/office/powerpoint/2010/main" val="511700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005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890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060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0072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071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785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930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661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9996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239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4999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7647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237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348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8784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756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5220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349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6047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4936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2311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8813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2770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0734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9025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4687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92925" y="2198914"/>
            <a:ext cx="8915400" cy="377762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5451135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2801</TotalTime>
  <Words>719</Words>
  <Application>Microsoft Office PowerPoint</Application>
  <PresentationFormat>Widescreen</PresentationFormat>
  <Paragraphs>85</Paragraphs>
  <Slides>57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57</vt:i4>
      </vt:variant>
    </vt:vector>
  </HeadingPairs>
  <TitlesOfParts>
    <vt:vector size="63" baseType="lpstr">
      <vt:lpstr>Century Gothic</vt:lpstr>
      <vt:lpstr>Arial</vt:lpstr>
      <vt:lpstr>Wingdings 3</vt:lpstr>
      <vt:lpstr>Calibri</vt:lpstr>
      <vt:lpstr>Wingdings</vt:lpstr>
      <vt:lpstr>Cacho</vt:lpstr>
      <vt:lpstr>FORMULAS AVANÇAS EM PLANILHAS</vt:lpstr>
      <vt:lpstr>ALGUMAS FUNÇÕES QUE JÁ ESTUDAMOS</vt:lpstr>
      <vt:lpstr>ALGUMAS FUNÇÕES QUE JÁ ESTUDAMOS</vt:lpstr>
      <vt:lpstr>FORMULAS =AGORA() E  =HOJE()</vt:lpstr>
      <vt:lpstr>FORMULAS =AGORA() E  =HOJE()</vt:lpstr>
      <vt:lpstr>Função CONT.SE </vt:lpstr>
      <vt:lpstr>Função CONT.SE </vt:lpstr>
      <vt:lpstr>Função CONT.SE </vt:lpstr>
      <vt:lpstr>Função =somase(...</vt:lpstr>
      <vt:lpstr>EXEMPLO =SOMASE(</vt:lpstr>
      <vt:lpstr>EXEMPLO =SOMASE(</vt:lpstr>
      <vt:lpstr>EXEMPLO =SOMASE(</vt:lpstr>
      <vt:lpstr>Outro exemplo</vt:lpstr>
      <vt:lpstr>Exemplo somase</vt:lpstr>
      <vt:lpstr>Exercício do função =somase(</vt:lpstr>
      <vt:lpstr>ARRED (ROUND)</vt:lpstr>
      <vt:lpstr>ARRED (ROUND)</vt:lpstr>
      <vt:lpstr>ARRED (ROUND)</vt:lpstr>
      <vt:lpstr>ARREDONDAR.PARABAIXO(...</vt:lpstr>
      <vt:lpstr>ARREDONDAR.PARABAIXO(...</vt:lpstr>
      <vt:lpstr>=ARREDONDAR.PARA.CIMA(</vt:lpstr>
      <vt:lpstr>=ARREDONDAR.PARA.CIMA(</vt:lpstr>
      <vt:lpstr>Exercício</vt:lpstr>
      <vt:lpstr>=ALEATÓRIO() E =ALEATÓRIOENTRE(Num1; Num2)</vt:lpstr>
      <vt:lpstr>Exemplo – Numeros aleatórios</vt:lpstr>
      <vt:lpstr>Exercício: Elabore uma combinação de 6 números entre 01 e 60</vt:lpstr>
      <vt:lpstr>FORMULA =PGTO(....</vt:lpstr>
      <vt:lpstr>FORMULA =PGTO(....</vt:lpstr>
      <vt:lpstr>Apresentação do PowerPoint</vt:lpstr>
      <vt:lpstr>Exercicio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Formatando trabalhos no Writer</dc:title>
  <dc:creator>Oxnar-4</dc:creator>
  <cp:lastModifiedBy>Usuário do Windows</cp:lastModifiedBy>
  <cp:revision>21</cp:revision>
  <dcterms:created xsi:type="dcterms:W3CDTF">2015-10-07T19:19:03Z</dcterms:created>
  <dcterms:modified xsi:type="dcterms:W3CDTF">2018-04-17T20:36:11Z</dcterms:modified>
</cp:coreProperties>
</file>