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7"/>
  </p:notesMasterIdLst>
  <p:sldIdLst>
    <p:sldId id="262" r:id="rId2"/>
    <p:sldId id="299" r:id="rId3"/>
    <p:sldId id="322" r:id="rId4"/>
    <p:sldId id="300" r:id="rId5"/>
    <p:sldId id="301" r:id="rId6"/>
    <p:sldId id="303" r:id="rId7"/>
    <p:sldId id="304" r:id="rId8"/>
    <p:sldId id="305" r:id="rId9"/>
    <p:sldId id="307" r:id="rId10"/>
    <p:sldId id="266" r:id="rId11"/>
    <p:sldId id="296" r:id="rId12"/>
    <p:sldId id="297" r:id="rId13"/>
    <p:sldId id="298" r:id="rId14"/>
    <p:sldId id="267" r:id="rId15"/>
    <p:sldId id="302" r:id="rId16"/>
    <p:sldId id="268" r:id="rId17"/>
    <p:sldId id="309" r:id="rId18"/>
    <p:sldId id="310" r:id="rId19"/>
    <p:sldId id="311" r:id="rId20"/>
    <p:sldId id="328" r:id="rId21"/>
    <p:sldId id="329" r:id="rId22"/>
    <p:sldId id="330" r:id="rId23"/>
    <p:sldId id="331" r:id="rId24"/>
    <p:sldId id="332" r:id="rId25"/>
    <p:sldId id="333" r:id="rId26"/>
    <p:sldId id="335" r:id="rId27"/>
    <p:sldId id="334" r:id="rId28"/>
    <p:sldId id="312" r:id="rId29"/>
    <p:sldId id="313" r:id="rId30"/>
    <p:sldId id="314" r:id="rId31"/>
    <p:sldId id="269" r:id="rId32"/>
    <p:sldId id="308" r:id="rId33"/>
    <p:sldId id="270" r:id="rId34"/>
    <p:sldId id="271" r:id="rId35"/>
    <p:sldId id="272" r:id="rId36"/>
    <p:sldId id="315" r:id="rId37"/>
    <p:sldId id="316" r:id="rId38"/>
    <p:sldId id="273" r:id="rId39"/>
    <p:sldId id="274" r:id="rId40"/>
    <p:sldId id="317" r:id="rId41"/>
    <p:sldId id="275" r:id="rId42"/>
    <p:sldId id="276" r:id="rId43"/>
    <p:sldId id="318" r:id="rId44"/>
    <p:sldId id="319" r:id="rId45"/>
    <p:sldId id="320" r:id="rId46"/>
    <p:sldId id="321" r:id="rId47"/>
    <p:sldId id="337" r:id="rId48"/>
    <p:sldId id="338" r:id="rId49"/>
    <p:sldId id="339" r:id="rId50"/>
    <p:sldId id="326" r:id="rId51"/>
    <p:sldId id="325" r:id="rId52"/>
    <p:sldId id="323" r:id="rId53"/>
    <p:sldId id="324" r:id="rId54"/>
    <p:sldId id="327" r:id="rId55"/>
    <p:sldId id="336" r:id="rId56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342" y="21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36131184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72D18-63F2-4173-8D24-56ED1BBC870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030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A283A-E585-41C2-8971-E1543D20D60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140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32C89-B335-438B-8244-946A455BAAE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5235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96A6A-F11B-4DBA-94BE-28FC3799689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36640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A3BF8-18BA-4B18-9975-31D7059FBDC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6326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F5214-A5E6-4C62-8A2F-FFCCE531A81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478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AA949-A07B-406A-B0E4-B4AC755469C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7945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B9C40-B9EC-4CB2-B79A-4B88D947589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5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0536C-CD12-47A6-8593-7620CF5C68D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0538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6C215-5691-4815-8BA7-B8CB201C853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8673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47D72-7DC5-4574-9BCE-7133207FDF5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7321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8013" cy="143351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67CB0-9C79-4E31-AF02-26CFEF0720B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053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título de texto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Clique para editar o formato do texto em estrutura de tópicos</a:t>
            </a:r>
          </a:p>
          <a:p>
            <a:pPr lvl="1"/>
            <a:r>
              <a:rPr lang="en-GB" altLang="pt-BR" smtClean="0"/>
              <a:t>Segundo Nível da Estrutura de Tópicos</a:t>
            </a:r>
          </a:p>
          <a:p>
            <a:pPr lvl="2"/>
            <a:r>
              <a:rPr lang="en-GB" altLang="pt-BR" smtClean="0"/>
              <a:t>Terceiro Nível da Estrutura de Tópicos</a:t>
            </a:r>
          </a:p>
          <a:p>
            <a:pPr lvl="3"/>
            <a:r>
              <a:rPr lang="en-GB" altLang="pt-BR" smtClean="0"/>
              <a:t>Quarto Nível da Estrutura de Tópicos</a:t>
            </a:r>
          </a:p>
          <a:p>
            <a:pPr lvl="4"/>
            <a:r>
              <a:rPr lang="en-GB" altLang="pt-BR" smtClean="0"/>
              <a:t>Quinto Nível da Estrutura de Tópicos</a:t>
            </a:r>
          </a:p>
          <a:p>
            <a:pPr lvl="4"/>
            <a:r>
              <a:rPr lang="en-GB" altLang="pt-BR" smtClean="0"/>
              <a:t>Sexto Nível da Estrutura de Tópicos</a:t>
            </a:r>
          </a:p>
          <a:p>
            <a:pPr lvl="4"/>
            <a:r>
              <a:rPr lang="en-GB" altLang="pt-BR" smtClean="0"/>
              <a:t>Sétimo Nível da Estrutura de Tópicos</a:t>
            </a:r>
          </a:p>
          <a:p>
            <a:pPr lvl="4"/>
            <a:r>
              <a:rPr lang="en-GB" altLang="pt-BR" smtClean="0"/>
              <a:t>Oitavo Nível da Estrutura de Tópicos</a:t>
            </a:r>
          </a:p>
          <a:p>
            <a:pPr lvl="4"/>
            <a:r>
              <a:rPr lang="en-GB" altLang="pt-BR" smtClean="0"/>
              <a:t>Nono Nível da Estrutura de Tópicos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22F6641-C153-4074-861D-2D0891FF5BC0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1313" indent="-341313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809" y="936625"/>
            <a:ext cx="4904656" cy="480734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245866"/>
            <a:ext cx="9144000" cy="1470025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 eaLnBrk="1" hangingPunct="1"/>
            <a:r>
              <a:rPr lang="pt-BR" altLang="pt-BR" sz="4600" i="1" dirty="0" smtClean="0">
                <a:latin typeface="Times New Roman" panose="02020603050405020304" pitchFamily="18" charset="0"/>
              </a:rPr>
              <a:t>Um pouco de Excel 2013 e mais sobre o </a:t>
            </a:r>
            <a:r>
              <a:rPr lang="pt-BR" altLang="pt-BR" sz="4600" i="1" dirty="0" err="1" smtClean="0">
                <a:latin typeface="Times New Roman" panose="02020603050405020304" pitchFamily="18" charset="0"/>
              </a:rPr>
              <a:t>brOffice</a:t>
            </a:r>
            <a:r>
              <a:rPr lang="pt-BR" altLang="pt-BR" sz="4600" i="1" dirty="0" smtClean="0">
                <a:latin typeface="Times New Roman" panose="02020603050405020304" pitchFamily="18" charset="0"/>
              </a:rPr>
              <a:t> </a:t>
            </a:r>
            <a:r>
              <a:rPr lang="pt-BR" altLang="pt-BR" sz="4600" i="1" dirty="0" err="1" smtClean="0">
                <a:latin typeface="Times New Roman" panose="02020603050405020304" pitchFamily="18" charset="0"/>
              </a:rPr>
              <a:t>Calc</a:t>
            </a:r>
            <a:endParaRPr lang="pt-BR" altLang="pt-BR" sz="4600" i="1" dirty="0" smtClean="0">
              <a:latin typeface="Times New Roman" panose="02020603050405020304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5715000"/>
            <a:ext cx="6400800" cy="609600"/>
          </a:xfrm>
        </p:spPr>
        <p:txBody>
          <a:bodyPr/>
          <a:lstStyle/>
          <a:p>
            <a:pPr algn="r" eaLnBrk="1" hangingPunct="1"/>
            <a:r>
              <a:rPr lang="pt-BR" altLang="pt-BR" i="1" smtClean="0">
                <a:latin typeface="Times New Roman" panose="02020603050405020304" pitchFamily="18" charset="0"/>
              </a:rPr>
              <a:t>Prof. André Aparecido da Silva</a:t>
            </a: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o Excel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Excel </a:t>
            </a:r>
            <a:r>
              <a:rPr lang="pt-BR" dirty="0"/>
              <a:t>ou Microsoft Excel é um aplicativo de criação de planilhas eletrônicas. Foi criado pela Microsoft em 1987 para computadores que usam o sistema operacional da empresa antes já rodava no Mac (1985).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626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Abrindo o </a:t>
            </a:r>
            <a:r>
              <a:rPr lang="pt-BR" dirty="0" err="1" smtClean="0"/>
              <a:t>excel</a:t>
            </a:r>
            <a:r>
              <a:rPr lang="pt-BR" dirty="0" smtClean="0"/>
              <a:t> 2013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5694"/>
            <a:ext cx="9144000" cy="514099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251520" y="3645024"/>
            <a:ext cx="1872208" cy="288032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7" name="Conector de seta reta 6"/>
          <p:cNvCxnSpPr/>
          <p:nvPr/>
        </p:nvCxnSpPr>
        <p:spPr bwMode="auto">
          <a:xfrm flipH="1" flipV="1">
            <a:off x="1763688" y="3933056"/>
            <a:ext cx="7200800" cy="2924944"/>
          </a:xfrm>
          <a:prstGeom prst="straightConnector1">
            <a:avLst/>
          </a:prstGeom>
          <a:solidFill>
            <a:srgbClr val="00B8FF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80797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o Excel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Excel é a melhor plataforma eletrônica para criação de planilhas. Muitas empresas hoje sobrevivem com base em uso destas planilhas.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304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</a:t>
            </a:r>
            <a:r>
              <a:rPr lang="pt-BR" smtClean="0"/>
              <a:t>o Excel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Seus </a:t>
            </a:r>
            <a:r>
              <a:rPr lang="pt-BR" dirty="0"/>
              <a:t>recursos incluem uma interface intuitiva e capacitadas ferramentas de cálculo e de construção de gráficos que, juntamente com marketing agressivo, tornaram o Excel um dos mais populares aplicativos de computador até hoje.</a:t>
            </a:r>
          </a:p>
        </p:txBody>
      </p:sp>
    </p:spTree>
    <p:extLst>
      <p:ext uri="{BB962C8B-B14F-4D97-AF65-F5344CB8AC3E}">
        <p14:creationId xmlns:p14="http://schemas.microsoft.com/office/powerpoint/2010/main" val="3972377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8013" cy="1433512"/>
          </a:xfrm>
        </p:spPr>
        <p:txBody>
          <a:bodyPr/>
          <a:lstStyle/>
          <a:p>
            <a:r>
              <a:rPr lang="pt-BR" dirty="0" smtClean="0"/>
              <a:t>UM POUCO DA HISTÓRIA DO EXCEL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523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8013" cy="4637112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Programa </a:t>
            </a:r>
            <a:r>
              <a:rPr lang="pt-BR" dirty="0"/>
              <a:t>de planilha eletrônica chamado Multiplan em 1982, o qual era muito popular em sistemas CP/M, mas, em sistemas MS-DOS, perdia em popularidade para o Lotus </a:t>
            </a:r>
            <a:r>
              <a:rPr lang="pt-BR" dirty="0" smtClean="0"/>
              <a:t>1-2-3.</a:t>
            </a:r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0" y="6525344"/>
            <a:ext cx="9144000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1313" indent="-341313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900" kern="0" dirty="0" smtClean="0">
                <a:solidFill>
                  <a:schemeClr val="tx1"/>
                </a:solidFill>
              </a:rPr>
              <a:t>Retirado do site  http://www.aprenderexcel.com.br/2013/artigos/o-que-e-excel </a:t>
            </a:r>
            <a:endParaRPr lang="pt-BR" sz="9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8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8013" cy="4637112"/>
          </a:xfrm>
        </p:spPr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Isso </a:t>
            </a:r>
            <a:r>
              <a:rPr lang="pt-BR" dirty="0"/>
              <a:t>levou ao desenvolvimento de um novo programa chamado Excel, que começou com a intenção de, nas palavras de Doug </a:t>
            </a:r>
            <a:r>
              <a:rPr lang="pt-BR" dirty="0" err="1"/>
              <a:t>Klunder</a:t>
            </a:r>
            <a:r>
              <a:rPr lang="pt-BR" dirty="0"/>
              <a:t>, "fazer tudo o que o 1-2-3 faz e fazer melhor". </a:t>
            </a:r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 bwMode="auto">
          <a:xfrm>
            <a:off x="0" y="6525344"/>
            <a:ext cx="9144000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1313" indent="-341313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900" kern="0" dirty="0" smtClean="0">
                <a:solidFill>
                  <a:schemeClr val="tx1"/>
                </a:solidFill>
              </a:rPr>
              <a:t>Retirado do site  http://www.aprenderexcel.com.br/2013/artigos/o-que-e-excel </a:t>
            </a:r>
            <a:endParaRPr lang="pt-BR" sz="9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7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8013" cy="4637112"/>
          </a:xfrm>
        </p:spPr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 Microsoft aumentou sua vantagem com lançamento regular de novas versões, aproximadamente a cada dois anos. A versão atual para a plataforma Windows é o Excel </a:t>
            </a:r>
            <a:r>
              <a:rPr lang="pt-BR" dirty="0" smtClean="0"/>
              <a:t>16, </a:t>
            </a:r>
            <a:r>
              <a:rPr lang="pt-BR" dirty="0"/>
              <a:t>também chamado de Microsoft Excel </a:t>
            </a:r>
            <a:r>
              <a:rPr lang="pt-BR" dirty="0" smtClean="0"/>
              <a:t>2016 </a:t>
            </a:r>
            <a:r>
              <a:rPr lang="pt-BR" dirty="0"/>
              <a:t>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 bwMode="auto">
          <a:xfrm>
            <a:off x="0" y="6525344"/>
            <a:ext cx="9144000" cy="216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1313" indent="-341313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900" kern="0" dirty="0" smtClean="0">
                <a:solidFill>
                  <a:schemeClr val="tx1"/>
                </a:solidFill>
              </a:rPr>
              <a:t>Retirado do site  http://www.aprenderexcel.com.br/2013/artigos/o-que-e-excel </a:t>
            </a:r>
            <a:endParaRPr lang="pt-BR" sz="9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4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490665"/>
            <a:ext cx="9144000" cy="468351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INTERFACE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23928" y="4581128"/>
            <a:ext cx="4896544" cy="5847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A BARRA DE FORMULAS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2195736" y="2780928"/>
            <a:ext cx="6948264" cy="36004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Conector de seta reta 5"/>
          <p:cNvCxnSpPr/>
          <p:nvPr/>
        </p:nvCxnSpPr>
        <p:spPr bwMode="auto">
          <a:xfrm flipH="1" flipV="1">
            <a:off x="5076056" y="3212976"/>
            <a:ext cx="936104" cy="136815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490665"/>
            <a:ext cx="9144000" cy="468351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INTERFACE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23928" y="4581128"/>
            <a:ext cx="3870057" cy="5847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Assistente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de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funções</a:t>
            </a:r>
            <a:endParaRPr lang="en-US" altLang="pt-BR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475656" y="2815242"/>
            <a:ext cx="792088" cy="36004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Conector de seta reta 5"/>
          <p:cNvCxnSpPr/>
          <p:nvPr/>
        </p:nvCxnSpPr>
        <p:spPr bwMode="auto">
          <a:xfrm flipH="1" flipV="1">
            <a:off x="2123728" y="3175282"/>
            <a:ext cx="3888432" cy="140584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6182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490665"/>
            <a:ext cx="9144000" cy="468351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INTERFACE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27784" y="4581128"/>
            <a:ext cx="6192688" cy="5847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Células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selecionadas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no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momento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38100" y="2837691"/>
            <a:ext cx="1221532" cy="36004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Conector de seta reta 5"/>
          <p:cNvCxnSpPr/>
          <p:nvPr/>
        </p:nvCxnSpPr>
        <p:spPr bwMode="auto">
          <a:xfrm flipH="1" flipV="1">
            <a:off x="1259632" y="3197731"/>
            <a:ext cx="4752528" cy="138339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5842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490665"/>
            <a:ext cx="9144000" cy="468351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INTERFACE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627784" y="3540033"/>
            <a:ext cx="4320480" cy="58477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Pastas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dentro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do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arquivo</a:t>
            </a:r>
            <a:endParaRPr lang="en-US" altLang="pt-BR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395536" y="5589240"/>
            <a:ext cx="1221532" cy="36004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1259632" y="4124808"/>
            <a:ext cx="3528392" cy="146443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2156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O menu </a:t>
            </a:r>
            <a:r>
              <a:rPr lang="en-US" altLang="pt-BR" dirty="0" err="1" smtClean="0"/>
              <a:t>Arquivo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772816"/>
            <a:ext cx="9144000" cy="4683512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 bwMode="auto">
          <a:xfrm flipH="1" flipV="1">
            <a:off x="685800" y="2276872"/>
            <a:ext cx="8458200" cy="458112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53058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O menu </a:t>
            </a:r>
            <a:r>
              <a:rPr lang="en-US" altLang="pt-BR" dirty="0" err="1" smtClean="0"/>
              <a:t>Arquivo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46" y="1916832"/>
            <a:ext cx="8697171" cy="4419600"/>
          </a:xfrm>
          <a:prstGeom prst="rect">
            <a:avLst/>
          </a:prstGeom>
          <a:ln w="6350">
            <a:solidFill>
              <a:srgbClr val="C00000"/>
            </a:solidFill>
          </a:ln>
        </p:spPr>
      </p:pic>
      <p:sp>
        <p:nvSpPr>
          <p:cNvPr id="2" name="Retângulo 1"/>
          <p:cNvSpPr/>
          <p:nvPr/>
        </p:nvSpPr>
        <p:spPr bwMode="auto">
          <a:xfrm>
            <a:off x="340146" y="1916832"/>
            <a:ext cx="1063502" cy="4419600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</a:t>
            </a:r>
            <a:r>
              <a:rPr lang="en-US" altLang="pt-BR" dirty="0" err="1" smtClean="0"/>
              <a:t>guia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Página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Inicial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80" y="1916832"/>
            <a:ext cx="9008320" cy="4614017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35680" y="2420888"/>
            <a:ext cx="8910740" cy="792088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tângulo 4"/>
          <p:cNvSpPr/>
          <p:nvPr/>
        </p:nvSpPr>
        <p:spPr bwMode="auto">
          <a:xfrm>
            <a:off x="685800" y="2132856"/>
            <a:ext cx="1005880" cy="283095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4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2060848"/>
            <a:ext cx="9144000" cy="468351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</a:t>
            </a:r>
            <a:r>
              <a:rPr lang="en-US" altLang="pt-BR" dirty="0" err="1" smtClean="0"/>
              <a:t>guia</a:t>
            </a:r>
            <a:r>
              <a:rPr lang="en-US" altLang="pt-BR" dirty="0" smtClean="0"/>
              <a:t> INSERIR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116630" y="2514822"/>
            <a:ext cx="8910740" cy="792088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tângulo 4"/>
          <p:cNvSpPr/>
          <p:nvPr/>
        </p:nvSpPr>
        <p:spPr bwMode="auto">
          <a:xfrm>
            <a:off x="1547664" y="2195165"/>
            <a:ext cx="792088" cy="309958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12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153" y="1628800"/>
            <a:ext cx="9144000" cy="4683512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 </a:t>
            </a:r>
            <a:r>
              <a:rPr lang="en-US" altLang="pt-BR" dirty="0" err="1" smtClean="0"/>
              <a:t>guia</a:t>
            </a:r>
            <a:r>
              <a:rPr lang="en-US" altLang="pt-BR" dirty="0" smtClean="0"/>
              <a:t> LAYOUT DA PÁGINA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0" y="2109079"/>
            <a:ext cx="8910740" cy="792088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tângulo 4"/>
          <p:cNvSpPr/>
          <p:nvPr/>
        </p:nvSpPr>
        <p:spPr bwMode="auto">
          <a:xfrm>
            <a:off x="2195736" y="1775679"/>
            <a:ext cx="1224136" cy="329056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03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formulas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2386"/>
            <a:ext cx="9144000" cy="4683512"/>
          </a:xfrm>
          <a:prstGeom prst="rect">
            <a:avLst/>
          </a:prstGeom>
        </p:spPr>
      </p:pic>
      <p:cxnSp>
        <p:nvCxnSpPr>
          <p:cNvPr id="4" name="Conector de seta reta 3"/>
          <p:cNvCxnSpPr/>
          <p:nvPr/>
        </p:nvCxnSpPr>
        <p:spPr bwMode="auto">
          <a:xfrm flipH="1" flipV="1">
            <a:off x="457200" y="2636912"/>
            <a:ext cx="8686800" cy="422108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37269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FUNÇÕES 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07" y="1340768"/>
            <a:ext cx="8875198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0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PROCURANDO OUTRAS FUNÇÕES</a:t>
            </a:r>
            <a:endParaRPr lang="pt-BR" sz="36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66" y="1535151"/>
            <a:ext cx="875288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68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FINANCEIRAS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96" y="1340768"/>
            <a:ext cx="8696820" cy="5256584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6012160" y="2924944"/>
            <a:ext cx="3131840" cy="3933056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4016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COM DATAS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75" y="1700808"/>
            <a:ext cx="8437969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17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MATEMÁTICA E TRIGONOMÉTRICA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151" y="1772816"/>
            <a:ext cx="8355062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32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DE ESTATÍSTICA 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62100"/>
            <a:ext cx="8680406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22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FUNÇÕES LÓGICAS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11" y="1196752"/>
            <a:ext cx="9319877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15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28588"/>
            <a:ext cx="8433693" cy="1433512"/>
          </a:xfrm>
        </p:spPr>
        <p:txBody>
          <a:bodyPr/>
          <a:lstStyle/>
          <a:p>
            <a:r>
              <a:rPr lang="pt-BR" dirty="0" smtClean="0"/>
              <a:t>DIVERSAS OUTRAS FUNÇÕES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2647"/>
            <a:ext cx="9144000" cy="555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816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dados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88840"/>
            <a:ext cx="9144000" cy="468351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-34255" y="2492896"/>
            <a:ext cx="8910740" cy="864096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4211960" y="2204864"/>
            <a:ext cx="576064" cy="288032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738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Revisão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2100"/>
            <a:ext cx="9144000" cy="4683512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 bwMode="auto">
          <a:xfrm>
            <a:off x="0" y="2116138"/>
            <a:ext cx="8910740" cy="864096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tângulo 5"/>
          <p:cNvSpPr/>
          <p:nvPr/>
        </p:nvSpPr>
        <p:spPr bwMode="auto">
          <a:xfrm>
            <a:off x="4788024" y="1772816"/>
            <a:ext cx="720080" cy="343322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276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Exibição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144000" cy="468351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 bwMode="auto">
          <a:xfrm>
            <a:off x="0" y="2367119"/>
            <a:ext cx="8910740" cy="864096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tângulo 4"/>
          <p:cNvSpPr/>
          <p:nvPr/>
        </p:nvSpPr>
        <p:spPr bwMode="auto">
          <a:xfrm>
            <a:off x="5508104" y="2132856"/>
            <a:ext cx="720080" cy="288032"/>
          </a:xfrm>
          <a:prstGeom prst="rect">
            <a:avLst/>
          </a:pr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69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As </a:t>
            </a:r>
            <a:r>
              <a:rPr lang="en-US" altLang="pt-BR" dirty="0" err="1" smtClean="0"/>
              <a:t>linhas</a:t>
            </a:r>
            <a:r>
              <a:rPr lang="en-US" altLang="pt-BR" dirty="0" smtClean="0"/>
              <a:t>…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51520" y="1403575"/>
            <a:ext cx="805428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Tem 1.048.576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linhas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" y="2060848"/>
            <a:ext cx="9138158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4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As </a:t>
            </a:r>
            <a:r>
              <a:rPr lang="en-US" altLang="pt-BR" dirty="0" err="1" smtClean="0"/>
              <a:t>linhas</a:t>
            </a:r>
            <a:r>
              <a:rPr lang="en-US" altLang="pt-BR" dirty="0" smtClean="0"/>
              <a:t>…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51520" y="1403575"/>
            <a:ext cx="805428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Tem 1.048.576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linhas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1" y="2060848"/>
            <a:ext cx="9138158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7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As </a:t>
            </a:r>
            <a:r>
              <a:rPr lang="en-US" altLang="pt-BR" dirty="0" err="1" smtClean="0"/>
              <a:t>colunas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15516" y="1402434"/>
            <a:ext cx="871296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Identificadas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por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letras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vai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até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a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coluna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altLang="pt-BR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xfd</a:t>
            </a: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6483"/>
            <a:ext cx="9144000" cy="46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152400"/>
            <a:ext cx="8278688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FORMATAÇÃO DAS CELULAS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417899"/>
            <a:ext cx="9144000" cy="544010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 bwMode="auto">
          <a:xfrm>
            <a:off x="5796136" y="4149080"/>
            <a:ext cx="1872208" cy="21602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30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350696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FORMATAÇÃO DAS CÉLULAS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2142013"/>
            <a:ext cx="9144000" cy="4682649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33400" y="1402434"/>
            <a:ext cx="5550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</a:rPr>
              <a:t>FORMATAÇÃO DAS BORDAS</a:t>
            </a:r>
            <a:endParaRPr lang="pt-B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6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350696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FORMATAÇÃO DAS CÉLULAS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33400" y="1402434"/>
            <a:ext cx="60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</a:rPr>
              <a:t>FORMATAÇÃO DO PLANO DE FUNDO</a:t>
            </a:r>
            <a:endParaRPr lang="pt-BR" sz="2400" b="1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79690"/>
            <a:ext cx="9074596" cy="476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0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350696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FORMATAÇÃO DAS CÉLULAS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533400" y="1402434"/>
            <a:ext cx="60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</a:rPr>
              <a:t>FORMATAÇÃO DOS NÚMEROS</a:t>
            </a:r>
            <a:endParaRPr lang="pt-BR" sz="2400" b="1" dirty="0">
              <a:solidFill>
                <a:schemeClr val="tx1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864099"/>
            <a:ext cx="9144000" cy="481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7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INSERINDO FUNÇÕES NA PLANILHA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968" y="1844824"/>
            <a:ext cx="9144000" cy="4669277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 bwMode="auto">
          <a:xfrm flipH="1">
            <a:off x="457200" y="45366"/>
            <a:ext cx="8666832" cy="259154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312687"/>
            <a:ext cx="41529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6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sz="2400" dirty="0" smtClean="0"/>
              <a:t>INFORMANDO PARÂMETROS NAS FORMULAS</a:t>
            </a:r>
            <a:endParaRPr lang="pt-BR" altLang="pt-BR" sz="2400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79" y="1988840"/>
            <a:ext cx="544830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02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Assim ficou a formula na planilha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5" y="2060848"/>
            <a:ext cx="9144000" cy="4683512"/>
          </a:xfrm>
          <a:prstGeom prst="rect">
            <a:avLst/>
          </a:prstGeom>
        </p:spPr>
      </p:pic>
      <p:cxnSp>
        <p:nvCxnSpPr>
          <p:cNvPr id="4" name="Conector de seta reta 3"/>
          <p:cNvCxnSpPr/>
          <p:nvPr/>
        </p:nvCxnSpPr>
        <p:spPr bwMode="auto">
          <a:xfrm flipH="1">
            <a:off x="3203848" y="45366"/>
            <a:ext cx="5920184" cy="3383634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" name="Conector de seta reta 5"/>
          <p:cNvCxnSpPr/>
          <p:nvPr/>
        </p:nvCxnSpPr>
        <p:spPr bwMode="auto">
          <a:xfrm flipH="1">
            <a:off x="5148064" y="45366"/>
            <a:ext cx="3975968" cy="435723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58433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INSERINDO FORMULAS NA PLANILHA (SOMA) </a:t>
            </a:r>
            <a:endParaRPr lang="pt-BR" altLang="pt-BR" dirty="0" smtClean="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916832"/>
            <a:ext cx="9144000" cy="468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4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85" y="45366"/>
            <a:ext cx="1252435" cy="1227585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52400"/>
            <a:ext cx="8350696" cy="1143000"/>
          </a:xfrm>
        </p:spPr>
        <p:txBody>
          <a:bodyPr/>
          <a:lstStyle/>
          <a:p>
            <a:pPr algn="l" eaLnBrk="1" hangingPunct="1"/>
            <a:r>
              <a:rPr lang="en-US" altLang="pt-BR" dirty="0" smtClean="0"/>
              <a:t>FORMULAS DE CONDICIONAL</a:t>
            </a:r>
            <a:endParaRPr lang="pt-BR" altLang="pt-BR" dirty="0" smtClean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37840" y="1628800"/>
            <a:ext cx="77724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…..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pt-BR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pt-BR" altLang="pt-BR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3400" y="1295400"/>
            <a:ext cx="8153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40" y="2415951"/>
            <a:ext cx="9144000" cy="4683512"/>
          </a:xfrm>
          <a:prstGeom prst="rect">
            <a:avLst/>
          </a:prstGeom>
        </p:spPr>
      </p:pic>
      <p:sp>
        <p:nvSpPr>
          <p:cNvPr id="3" name="Chave esquerda 2"/>
          <p:cNvSpPr/>
          <p:nvPr/>
        </p:nvSpPr>
        <p:spPr bwMode="auto">
          <a:xfrm rot="5400000">
            <a:off x="6580547" y="2907737"/>
            <a:ext cx="522784" cy="3699940"/>
          </a:xfrm>
          <a:prstGeom prst="leftBrace">
            <a:avLst/>
          </a:prstGeom>
          <a:noFill/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06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ARRASTANDO A FORMULA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08"/>
            <a:ext cx="9144000" cy="469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884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SELECIONANDO DADOS EM LOCAIS DIFERENTES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4488"/>
            <a:ext cx="9144000" cy="468351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51520" y="1562100"/>
            <a:ext cx="777686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SEGURE A TECLA CTRL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271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INSERINDO GRÁFICOS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6654"/>
            <a:ext cx="9144000" cy="469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266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smtClean="0"/>
              <a:t>GRÁFICO PRONTO	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99" y="1268760"/>
            <a:ext cx="9144000" cy="529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4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MENU DADOS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744"/>
            <a:ext cx="8361685" cy="558924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3275856" y="2276872"/>
            <a:ext cx="5868144" cy="4581128"/>
          </a:xfrm>
          <a:prstGeom prst="straightConnector1">
            <a:avLst/>
          </a:prstGeom>
          <a:solidFill>
            <a:srgbClr val="00B8FF"/>
          </a:solidFill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426476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CLASSIFICANDO OS DADOS</a:t>
            </a:r>
            <a:br>
              <a:rPr lang="pt-BR" dirty="0" smtClean="0"/>
            </a:br>
            <a:r>
              <a:rPr lang="pt-BR" dirty="0" smtClean="0"/>
              <a:t>(CRESCENTE)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558" y="1594433"/>
            <a:ext cx="6203032" cy="5270154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 flipV="1">
            <a:off x="827584" y="2636912"/>
            <a:ext cx="1584176" cy="396044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6796278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943" y="1916832"/>
            <a:ext cx="6298481" cy="48477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CLASSIFICANDO OS DADOS</a:t>
            </a:r>
            <a:br>
              <a:rPr lang="pt-BR" dirty="0" smtClean="0"/>
            </a:br>
            <a:r>
              <a:rPr lang="pt-BR" dirty="0" smtClean="0"/>
              <a:t>(DECRESCENTE)</a:t>
            </a: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 bwMode="auto">
          <a:xfrm flipV="1">
            <a:off x="18728" y="3429000"/>
            <a:ext cx="4121224" cy="34290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071687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3" y="22992"/>
            <a:ext cx="9129627" cy="6211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052736"/>
            <a:ext cx="8748464" cy="481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5655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FORMULAS  CONDICIONAIS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4546"/>
            <a:ext cx="9144000" cy="492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28588"/>
            <a:ext cx="8505701" cy="1433512"/>
          </a:xfrm>
        </p:spPr>
        <p:txBody>
          <a:bodyPr/>
          <a:lstStyle/>
          <a:p>
            <a:r>
              <a:rPr lang="pt-BR" dirty="0" smtClean="0"/>
              <a:t>EXPLICANDO A FUNÇÃO =SE(</a:t>
            </a:r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0" y="1305342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rgbClr val="FF0000"/>
                </a:solidFill>
              </a:rPr>
              <a:t>=</a:t>
            </a:r>
            <a:r>
              <a:rPr lang="pt-BR" sz="2400" b="1" dirty="0">
                <a:solidFill>
                  <a:srgbClr val="FF0000"/>
                </a:solidFill>
              </a:rPr>
              <a:t>SE(B16="";"AGUARDANDO DATA NO CAMPO ACIMA</a:t>
            </a:r>
            <a:r>
              <a:rPr lang="pt-BR" sz="2400" b="1" dirty="0" smtClean="0">
                <a:solidFill>
                  <a:srgbClr val="FF0000"/>
                </a:solidFill>
              </a:rPr>
              <a:t>";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SE(DIA.DA.SEMANA(B16</a:t>
            </a:r>
            <a:r>
              <a:rPr lang="pt-BR" sz="2800" b="1" dirty="0">
                <a:solidFill>
                  <a:srgbClr val="FF0000"/>
                </a:solidFill>
              </a:rPr>
              <a:t>)=1;"DOMINGO</a:t>
            </a:r>
            <a:r>
              <a:rPr lang="pt-BR" sz="2800" b="1" dirty="0" smtClean="0">
                <a:solidFill>
                  <a:srgbClr val="FF0000"/>
                </a:solidFill>
              </a:rPr>
              <a:t>";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SE(DIA.DA.SEMANA(B16</a:t>
            </a:r>
            <a:r>
              <a:rPr lang="pt-BR" sz="2800" b="1" dirty="0">
                <a:solidFill>
                  <a:srgbClr val="FF0000"/>
                </a:solidFill>
              </a:rPr>
              <a:t>)=2;"</a:t>
            </a:r>
            <a:r>
              <a:rPr lang="pt-BR" sz="2800" b="1" dirty="0" smtClean="0">
                <a:solidFill>
                  <a:srgbClr val="FF0000"/>
                </a:solidFill>
              </a:rPr>
              <a:t>SEGUNDAFEIRA";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SE(DIA.DA.SEMANA(B16</a:t>
            </a:r>
            <a:r>
              <a:rPr lang="pt-BR" sz="2800" b="1" dirty="0">
                <a:solidFill>
                  <a:srgbClr val="FF0000"/>
                </a:solidFill>
              </a:rPr>
              <a:t>)=3;"</a:t>
            </a:r>
            <a:r>
              <a:rPr lang="pt-BR" sz="2800" b="1" dirty="0" smtClean="0">
                <a:solidFill>
                  <a:srgbClr val="FF0000"/>
                </a:solidFill>
              </a:rPr>
              <a:t>TERÇAFEIRA";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SE(DIA.DA.SEMANA(B16</a:t>
            </a:r>
            <a:r>
              <a:rPr lang="pt-BR" sz="2800" b="1" dirty="0">
                <a:solidFill>
                  <a:srgbClr val="FF0000"/>
                </a:solidFill>
              </a:rPr>
              <a:t>)=4;"</a:t>
            </a:r>
            <a:r>
              <a:rPr lang="pt-BR" sz="2800" b="1" dirty="0" smtClean="0">
                <a:solidFill>
                  <a:srgbClr val="FF0000"/>
                </a:solidFill>
              </a:rPr>
              <a:t>QUARTAFEIRA";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SE(DIA.DA.SEMANA(B16</a:t>
            </a:r>
            <a:r>
              <a:rPr lang="pt-BR" sz="2800" b="1" dirty="0">
                <a:solidFill>
                  <a:srgbClr val="FF0000"/>
                </a:solidFill>
              </a:rPr>
              <a:t>)=5;"</a:t>
            </a:r>
            <a:r>
              <a:rPr lang="pt-BR" sz="2800" b="1" dirty="0" smtClean="0">
                <a:solidFill>
                  <a:srgbClr val="FF0000"/>
                </a:solidFill>
              </a:rPr>
              <a:t>QUINTA-FEIRA"; SE(DIA.DA.SEMANA(B16</a:t>
            </a:r>
            <a:r>
              <a:rPr lang="pt-BR" sz="2800" b="1" dirty="0">
                <a:solidFill>
                  <a:srgbClr val="FF0000"/>
                </a:solidFill>
              </a:rPr>
              <a:t>)=6;"SEXTA-FEIRA</a:t>
            </a:r>
            <a:r>
              <a:rPr lang="pt-BR" sz="2800" b="1" dirty="0" smtClean="0">
                <a:solidFill>
                  <a:srgbClr val="FF0000"/>
                </a:solidFill>
              </a:rPr>
              <a:t>";</a:t>
            </a:r>
          </a:p>
          <a:p>
            <a:r>
              <a:rPr lang="pt-BR" sz="2800" b="1" dirty="0" smtClean="0">
                <a:solidFill>
                  <a:srgbClr val="FF0000"/>
                </a:solidFill>
              </a:rPr>
              <a:t>SE(DIA.DA.SEMANA(B16</a:t>
            </a:r>
            <a:r>
              <a:rPr lang="pt-BR" sz="2800" b="1" dirty="0">
                <a:solidFill>
                  <a:srgbClr val="FF0000"/>
                </a:solidFill>
              </a:rPr>
              <a:t>)=7;"</a:t>
            </a:r>
            <a:r>
              <a:rPr lang="pt-BR" sz="2800" b="1" dirty="0" smtClean="0">
                <a:solidFill>
                  <a:srgbClr val="FF0000"/>
                </a:solidFill>
              </a:rPr>
              <a:t>SÁBADO“; “”))))))))</a:t>
            </a:r>
            <a:endParaRPr lang="pt-B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1505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USANDO A FORMULA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67" y="1562100"/>
            <a:ext cx="8429914" cy="5107260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 bwMode="auto">
          <a:xfrm flipH="1" flipV="1">
            <a:off x="4283968" y="5013176"/>
            <a:ext cx="4860032" cy="1844824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Conector de seta reta 6"/>
          <p:cNvCxnSpPr/>
          <p:nvPr/>
        </p:nvCxnSpPr>
        <p:spPr bwMode="auto">
          <a:xfrm flipH="1" flipV="1">
            <a:off x="4675424" y="3717032"/>
            <a:ext cx="4468576" cy="3140968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643830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988840"/>
            <a:ext cx="8228013" cy="1433512"/>
          </a:xfrm>
        </p:spPr>
        <p:txBody>
          <a:bodyPr/>
          <a:lstStyle/>
          <a:p>
            <a:r>
              <a:rPr lang="pt-BR" dirty="0" smtClean="0"/>
              <a:t>ELABORE ESTA FORMULA DAS DATAS NO CALC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78466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502</Words>
  <Application>Microsoft Office PowerPoint</Application>
  <PresentationFormat>Apresentação na tela (4:3)</PresentationFormat>
  <Paragraphs>89</Paragraphs>
  <Slides>55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58" baseType="lpstr">
      <vt:lpstr>Arial</vt:lpstr>
      <vt:lpstr>Times New Roman</vt:lpstr>
      <vt:lpstr>Tema do Office</vt:lpstr>
      <vt:lpstr>Um pouco de Excel 2013 e mais sobre o brOffice Calc</vt:lpstr>
      <vt:lpstr>Sobre o Excel</vt:lpstr>
      <vt:lpstr>Abrindo o excel 2013</vt:lpstr>
      <vt:lpstr>Sobre o Excel</vt:lpstr>
      <vt:lpstr>Sobre o Excel</vt:lpstr>
      <vt:lpstr>UM POUCO DA HISTÓRIA DO EXCEL</vt:lpstr>
      <vt:lpstr>Apresentação do PowerPoint</vt:lpstr>
      <vt:lpstr>Apresentação do PowerPoint</vt:lpstr>
      <vt:lpstr>Apresentação do PowerPoint</vt:lpstr>
      <vt:lpstr>A INTERFACE</vt:lpstr>
      <vt:lpstr>A INTERFACE</vt:lpstr>
      <vt:lpstr>A INTERFACE</vt:lpstr>
      <vt:lpstr>A INTERFACE</vt:lpstr>
      <vt:lpstr>O menu Arquivo</vt:lpstr>
      <vt:lpstr>O menu Arquivo</vt:lpstr>
      <vt:lpstr>A guia Página Inicial</vt:lpstr>
      <vt:lpstr>A guia INSERIR</vt:lpstr>
      <vt:lpstr>A guia LAYOUT DA PÁGINA</vt:lpstr>
      <vt:lpstr>A guia formulas</vt:lpstr>
      <vt:lpstr>INSERINDO FUNÇÕES </vt:lpstr>
      <vt:lpstr>PROCURANDO OUTRAS FUNÇÕES</vt:lpstr>
      <vt:lpstr>FUNÇÕES FINANCEIRAS</vt:lpstr>
      <vt:lpstr>FUNÇÕES COM DATAS</vt:lpstr>
      <vt:lpstr>FUNÇÕES MATEMÁTICA E TRIGONOMÉTRICA</vt:lpstr>
      <vt:lpstr>FUNÇÕES DE ESTATÍSTICA </vt:lpstr>
      <vt:lpstr>FUNÇÕES LÓGICAS</vt:lpstr>
      <vt:lpstr>DIVERSAS OUTRAS FUNÇÕES</vt:lpstr>
      <vt:lpstr>A guia dados</vt:lpstr>
      <vt:lpstr>A guia Revisão</vt:lpstr>
      <vt:lpstr>A guia Exibição</vt:lpstr>
      <vt:lpstr>As linhas…</vt:lpstr>
      <vt:lpstr>As linhas…</vt:lpstr>
      <vt:lpstr>As colunas</vt:lpstr>
      <vt:lpstr>FORMATAÇÃO DAS CELULAS</vt:lpstr>
      <vt:lpstr>FORMATAÇÃO DAS CÉLULAS</vt:lpstr>
      <vt:lpstr>FORMATAÇÃO DAS CÉLULAS</vt:lpstr>
      <vt:lpstr>FORMATAÇÃO DAS CÉLULAS</vt:lpstr>
      <vt:lpstr>INSERINDO FUNÇÕES NA PLANILHA</vt:lpstr>
      <vt:lpstr>INFORMANDO PARÂMETROS NAS FORMULAS</vt:lpstr>
      <vt:lpstr>Assim ficou a formula na planilha</vt:lpstr>
      <vt:lpstr>INSERINDO FORMULAS NA PLANILHA (SOMA) </vt:lpstr>
      <vt:lpstr>FORMULAS DE CONDICIONAL</vt:lpstr>
      <vt:lpstr>ARRASTANDO A FORMULA</vt:lpstr>
      <vt:lpstr>SELECIONANDO DADOS EM LOCAIS DIFERENTES</vt:lpstr>
      <vt:lpstr>INSERINDO GRÁFICOS</vt:lpstr>
      <vt:lpstr>O GRÁFICO PRONTO </vt:lpstr>
      <vt:lpstr>O MENU DADOS</vt:lpstr>
      <vt:lpstr>CLASSIFICANDO OS DADOS (CRESCENTE)</vt:lpstr>
      <vt:lpstr>CLASSIFICANDO OS DADOS (DECRESCENTE)</vt:lpstr>
      <vt:lpstr>Apresentação do PowerPoint</vt:lpstr>
      <vt:lpstr>Apresentação do PowerPoint</vt:lpstr>
      <vt:lpstr>FORMULAS  CONDICIONAIS</vt:lpstr>
      <vt:lpstr>EXPLICANDO A FUNÇÃO =SE(</vt:lpstr>
      <vt:lpstr>USANDO A FORMULA</vt:lpstr>
      <vt:lpstr>ELABORE ESTA FORMULA DAS DATAS NO CALC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Usuário do Windows</cp:lastModifiedBy>
  <cp:revision>43</cp:revision>
  <dcterms:modified xsi:type="dcterms:W3CDTF">2017-10-23T19:41:45Z</dcterms:modified>
</cp:coreProperties>
</file>