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554" r:id="rId3"/>
    <p:sldId id="555" r:id="rId4"/>
    <p:sldId id="556" r:id="rId5"/>
    <p:sldId id="557" r:id="rId6"/>
    <p:sldId id="558" r:id="rId7"/>
    <p:sldId id="567" r:id="rId8"/>
    <p:sldId id="568" r:id="rId9"/>
    <p:sldId id="569" r:id="rId10"/>
    <p:sldId id="572" r:id="rId11"/>
    <p:sldId id="570" r:id="rId12"/>
    <p:sldId id="571" r:id="rId13"/>
    <p:sldId id="559" r:id="rId14"/>
    <p:sldId id="560" r:id="rId15"/>
    <p:sldId id="561" r:id="rId16"/>
    <p:sldId id="562" r:id="rId17"/>
    <p:sldId id="563" r:id="rId18"/>
    <p:sldId id="564" r:id="rId19"/>
    <p:sldId id="565" r:id="rId20"/>
    <p:sldId id="566" r:id="rId21"/>
    <p:sldId id="573" r:id="rId22"/>
    <p:sldId id="574" r:id="rId23"/>
    <p:sldId id="575" r:id="rId24"/>
    <p:sldId id="576" r:id="rId25"/>
    <p:sldId id="577" r:id="rId26"/>
    <p:sldId id="578" r:id="rId27"/>
    <p:sldId id="579" r:id="rId28"/>
    <p:sldId id="580" r:id="rId29"/>
    <p:sldId id="581" r:id="rId30"/>
    <p:sldId id="582" r:id="rId31"/>
    <p:sldId id="583" r:id="rId32"/>
    <p:sldId id="584" r:id="rId33"/>
    <p:sldId id="585" r:id="rId34"/>
    <p:sldId id="586" r:id="rId35"/>
    <p:sldId id="587" r:id="rId3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 autoAdjust="0"/>
    <p:restoredTop sz="94660"/>
  </p:normalViewPr>
  <p:slideViewPr>
    <p:cSldViewPr>
      <p:cViewPr varScale="1">
        <p:scale>
          <a:sx n="110" d="100"/>
          <a:sy n="110" d="100"/>
        </p:scale>
        <p:origin x="9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01/06/2017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6416" y="138315"/>
            <a:ext cx="572671" cy="7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01/06/2017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429" y="13619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Excel 2013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9672" y="6043538"/>
            <a:ext cx="5181600" cy="625624"/>
          </a:xfrm>
        </p:spPr>
        <p:txBody>
          <a:bodyPr>
            <a:normAutofit lnSpcReduction="1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http://www.oxnar.com.br/aulas</a:t>
            </a:r>
            <a:r>
              <a:rPr lang="pt-BR" sz="1600" dirty="0" smtClean="0">
                <a:solidFill>
                  <a:schemeClr val="tx1"/>
                </a:solidFill>
              </a:rPr>
              <a:t>    </a:t>
            </a:r>
          </a:p>
          <a:p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057" y="476672"/>
            <a:ext cx="9151532" cy="516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programa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Excel 2013 é um software (programa) capaz de elaborar planilhas de cálculos com fórmulas complexas, bem como representar as informações inseridas através de gráficos, proporcionando uma visão mais ampla dos valores contidos na planilha.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137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programa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/>
              <a:t>É muito utilizado nos dias atuais, pois é um aplicativo que pode ser utilizado por todos os funcionários de uma empresa, independente do setor de trabalho.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Um </a:t>
            </a:r>
            <a:r>
              <a:rPr lang="pt-BR" dirty="0"/>
              <a:t>funcionário do estoque de uma loja, por exemplo, pode perfeitamente utilizar o Excel para controlar a entrada e saída dos produtos de um estoque. 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430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iniciar o Excel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525963"/>
          </a:xfrm>
        </p:spPr>
        <p:txBody>
          <a:bodyPr/>
          <a:lstStyle/>
          <a:p>
            <a:r>
              <a:rPr lang="pt-BR" dirty="0" smtClean="0"/>
              <a:t>Clique </a:t>
            </a:r>
            <a:r>
              <a:rPr lang="pt-BR" dirty="0"/>
              <a:t>no Botão Iniciar, posicione o mouse ou clique sobre a opção Todos os Programas, clique em Microsoft Office 2013 e por fim selecione Excel 2013.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762" y="1600200"/>
            <a:ext cx="30384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7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Em alguns instantes, a janela do Excel 2013 será aberta.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56792"/>
            <a:ext cx="6480720" cy="467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66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Dê um clique em Pasta de trabalho em branco.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75221"/>
            <a:ext cx="6696744" cy="481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7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Tela também constituída de linhas e colunas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417638"/>
            <a:ext cx="7272808" cy="5356934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>
            <a:off x="7668344" y="3717032"/>
            <a:ext cx="0" cy="20882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1619672" y="6165304"/>
            <a:ext cx="1659686" cy="118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1763688" y="579597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Linhas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311025" y="33477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Colunas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063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tela também é composta por diversas “pastinhas”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28" y="1425684"/>
            <a:ext cx="6696744" cy="4932622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>
            <a:off x="2195736" y="4077072"/>
            <a:ext cx="1152128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2843808" y="4077072"/>
            <a:ext cx="504056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3347864" y="4077072"/>
            <a:ext cx="0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3347864" y="4077072"/>
            <a:ext cx="576064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>
            <a:off x="3347864" y="4077072"/>
            <a:ext cx="1008112" cy="1728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971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Área de </a:t>
            </a:r>
            <a:r>
              <a:rPr lang="pt-BR" dirty="0" smtClean="0"/>
              <a:t>Trabalho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 smtClean="0"/>
              <a:t>Através </a:t>
            </a:r>
            <a:r>
              <a:rPr lang="pt-BR" dirty="0"/>
              <a:t>desta área, podemos elaborar nossas planilhas de cálculo, inserir gráficos e figuras.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557338"/>
            <a:ext cx="5546204" cy="408516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555776" y="3789040"/>
            <a:ext cx="4968552" cy="25673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499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Barra de </a:t>
            </a:r>
            <a:r>
              <a:rPr lang="pt-BR" dirty="0" smtClean="0"/>
              <a:t>Fórmulas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 smtClean="0"/>
              <a:t>Nela </a:t>
            </a:r>
            <a:r>
              <a:rPr lang="pt-BR" dirty="0"/>
              <a:t>podemos inserir fórmulas para realização de cálculos.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891484"/>
            <a:ext cx="9254430" cy="1884831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 flipV="1">
            <a:off x="2195736" y="4581128"/>
            <a:ext cx="6264696" cy="1656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17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barra de formulas 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677" y="1600200"/>
            <a:ext cx="6144645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339752" y="2564904"/>
            <a:ext cx="5112568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865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Indicativo de células selecionadas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9677" y="1600200"/>
            <a:ext cx="6144645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cxnSp>
        <p:nvCxnSpPr>
          <p:cNvPr id="8" name="Conector de seta reta 7"/>
          <p:cNvCxnSpPr>
            <a:stCxn id="4" idx="2"/>
          </p:cNvCxnSpPr>
          <p:nvPr/>
        </p:nvCxnSpPr>
        <p:spPr>
          <a:xfrm flipH="1" flipV="1">
            <a:off x="1907704" y="2780928"/>
            <a:ext cx="2664296" cy="39405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551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/>
              <a:t>Vamos conhecer um pouco a área de trabalho do Excel e algumas funções de suas guias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9592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Botão de </a:t>
            </a:r>
            <a:r>
              <a:rPr lang="pt-BR" dirty="0" smtClean="0"/>
              <a:t>Arquivo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/>
          <a:lstStyle/>
          <a:p>
            <a:pPr algn="just"/>
            <a:r>
              <a:rPr lang="pt-BR" dirty="0" smtClean="0"/>
              <a:t>Através </a:t>
            </a:r>
            <a:r>
              <a:rPr lang="pt-BR" dirty="0"/>
              <a:t>do botão Arquivo é possível criar um novo documento, abrir, salvar, imprimir, compartilhar e ainda opções gerais de trabalho do Excel.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4" y="3690043"/>
            <a:ext cx="4464496" cy="316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06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Botão Arquivo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6016" y="1700808"/>
            <a:ext cx="3832263" cy="4525963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2307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Barra de ferramentas de acesso </a:t>
            </a:r>
            <a:r>
              <a:rPr lang="pt-BR" dirty="0" smtClean="0"/>
              <a:t>Rápido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9585" y="1556792"/>
            <a:ext cx="8229600" cy="1612776"/>
          </a:xfrm>
        </p:spPr>
        <p:txBody>
          <a:bodyPr/>
          <a:lstStyle/>
          <a:p>
            <a:pPr algn="just"/>
            <a:r>
              <a:rPr lang="pt-BR" dirty="0" smtClean="0"/>
              <a:t>Possui </a:t>
            </a:r>
            <a:r>
              <a:rPr lang="pt-BR" dirty="0"/>
              <a:t>por padrão alguns comandos executados com frequência, como Salvar, Desfazer e Refazer.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3645024"/>
            <a:ext cx="4865887" cy="256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56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232248"/>
          </a:xfrm>
        </p:spPr>
        <p:txBody>
          <a:bodyPr/>
          <a:lstStyle/>
          <a:p>
            <a:pPr algn="just"/>
            <a:r>
              <a:rPr lang="pt-BR" dirty="0"/>
              <a:t>Você pode adicionar ou retirar comandos se Barra de Ferramentas de Acesso Rápido, observe a imagem abaixo explicando como fazer.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376" y="2129421"/>
            <a:ext cx="5616624" cy="4806429"/>
          </a:xfrm>
          <a:prstGeom prst="rect">
            <a:avLst/>
          </a:prstGeom>
        </p:spPr>
      </p:pic>
      <p:cxnSp>
        <p:nvCxnSpPr>
          <p:cNvPr id="7" name="Conector de seta reta 6"/>
          <p:cNvCxnSpPr>
            <a:stCxn id="8" idx="3"/>
          </p:cNvCxnSpPr>
          <p:nvPr/>
        </p:nvCxnSpPr>
        <p:spPr>
          <a:xfrm flipV="1">
            <a:off x="2339752" y="3779689"/>
            <a:ext cx="2952328" cy="999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251520" y="3140968"/>
            <a:ext cx="2088232" cy="14773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Selecione os ícones que você desejar que apareçam na barra de acesso rápido.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9755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Barra de </a:t>
            </a:r>
            <a:r>
              <a:rPr lang="pt-BR" dirty="0" smtClean="0"/>
              <a:t>Fórmulas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 smtClean="0"/>
              <a:t>Nela </a:t>
            </a:r>
            <a:r>
              <a:rPr lang="pt-BR" dirty="0"/>
              <a:t>podemos inserir fórmulas para realização de cálculos.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891484"/>
            <a:ext cx="9254430" cy="1884831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 flipV="1">
            <a:off x="2195736" y="4581128"/>
            <a:ext cx="6264696" cy="1656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449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assistente de funções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89063"/>
            <a:ext cx="2447925" cy="2009775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555429" y="2852936"/>
            <a:ext cx="504056" cy="3308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251520" y="3284984"/>
            <a:ext cx="2376264" cy="30713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889250"/>
            <a:ext cx="41529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47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por categoria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2420888"/>
            <a:ext cx="41529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84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Barra de </a:t>
            </a:r>
            <a:r>
              <a:rPr lang="pt-BR" dirty="0" smtClean="0"/>
              <a:t>Zoom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5436" y="1628800"/>
            <a:ext cx="8229600" cy="2548880"/>
          </a:xfrm>
        </p:spPr>
        <p:txBody>
          <a:bodyPr/>
          <a:lstStyle/>
          <a:p>
            <a:pPr algn="just"/>
            <a:r>
              <a:rPr lang="pt-BR" dirty="0" smtClean="0"/>
              <a:t>Pode-se </a:t>
            </a:r>
            <a:r>
              <a:rPr lang="pt-BR" dirty="0"/>
              <a:t>arrastar o controle deslizante ou clicar nos botões Ampliar, para modo a ter uma melhor visualização, ou Reduzir o tamanho do conteúdo na folha de cálculo, de modo a visualizar mais conteúdo.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61" y="5394325"/>
            <a:ext cx="7219950" cy="96202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660232" y="6165304"/>
            <a:ext cx="1493507" cy="19104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>
            <a:off x="5220072" y="3789040"/>
            <a:ext cx="1800200" cy="237626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18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Elaborando a planilha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17638"/>
            <a:ext cx="7458000" cy="47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13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Selecione a célula A3. Com a célula selecionada, digite Renda Familiar e pressione ENTER.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92" y="1844824"/>
            <a:ext cx="4205808" cy="360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85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Digite os dados da coluna A, como mostra a imagem abaixo.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13" y="1432396"/>
            <a:ext cx="3888432" cy="51976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140968"/>
            <a:ext cx="326707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00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2232248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Quando uma nova planilha é iniciada no Excel todas as colunas possuem a mesma largura. Observe que o texto da célula A1 chega até a coluna B1.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016976"/>
            <a:ext cx="4542222" cy="27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46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1656184"/>
          </a:xfrm>
        </p:spPr>
        <p:txBody>
          <a:bodyPr/>
          <a:lstStyle/>
          <a:p>
            <a:pPr algn="just"/>
            <a:r>
              <a:rPr lang="pt-BR" dirty="0"/>
              <a:t>Posicione a seta do mouse entre as colunas A e B, Quando surgir duas setas, clique e segure o clique arrastando para o lado que desejar.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708920"/>
            <a:ext cx="5355450" cy="3357649"/>
          </a:xfrm>
          <a:prstGeom prst="rect">
            <a:avLst/>
          </a:prstGeom>
        </p:spPr>
      </p:pic>
      <p:cxnSp>
        <p:nvCxnSpPr>
          <p:cNvPr id="7" name="Conector de seta reta 6"/>
          <p:cNvCxnSpPr>
            <a:stCxn id="5" idx="3"/>
          </p:cNvCxnSpPr>
          <p:nvPr/>
        </p:nvCxnSpPr>
        <p:spPr>
          <a:xfrm flipH="1" flipV="1">
            <a:off x="5148064" y="4797152"/>
            <a:ext cx="3538736" cy="17417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610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Salvando o documento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60847"/>
            <a:ext cx="6624736" cy="415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53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4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Após </a:t>
            </a:r>
            <a:r>
              <a:rPr lang="pt-BR" dirty="0"/>
              <a:t>salvar a planilha, o Excel exibe na Barra de Título o nome da pasta de trabalho.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924945"/>
            <a:ext cx="8383091" cy="237549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635896" y="2924945"/>
            <a:ext cx="2232248" cy="2880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320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>Apenas na primeira vez que a pasta de trabalho está sendo salva é necessário esse procedimento, a partir de agora basta clicar em Salvar da Barra de Ferramentas de Acesso Rápido ou pressionando as teclas CTRL + B.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1563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304256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Vamos somar a Renda Familiar, e isso requer uma fórmula que utilize os valores do Salário, 13° Salário e Outro, conforme mostra figura abaixo.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2348880"/>
            <a:ext cx="5509253" cy="295232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29332" y="5589240"/>
            <a:ext cx="8003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Não podemos esquecer que toda e qualquer fórmula inserida no Excel deverá ser iniciada pelo sinal de igual "=". </a:t>
            </a:r>
          </a:p>
        </p:txBody>
      </p:sp>
    </p:spTree>
    <p:extLst>
      <p:ext uri="{BB962C8B-B14F-4D97-AF65-F5344CB8AC3E}">
        <p14:creationId xmlns:p14="http://schemas.microsoft.com/office/powerpoint/2010/main" val="370722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finalizar pressione ENTER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2492896"/>
            <a:ext cx="40957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949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Observe como irá ficar sua planilha após inserir a </a:t>
            </a:r>
            <a:r>
              <a:rPr lang="pt-BR" dirty="0" smtClean="0"/>
              <a:t>fórmula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16832"/>
            <a:ext cx="7272808" cy="39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91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Agora </a:t>
            </a:r>
            <a:r>
              <a:rPr lang="pt-BR" dirty="0"/>
              <a:t>teríamos que fazer o mesmo cálculo para os outros meses. Existe outra maneira de fazer isso que é copiando a fórmula para as outras células. É um processo mais rápido, além de evitaria o risco de digitação errada da </a:t>
            </a:r>
            <a:r>
              <a:rPr lang="pt-BR" dirty="0" smtClean="0"/>
              <a:t>fórmula.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2098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Ao </a:t>
            </a:r>
            <a:r>
              <a:rPr lang="pt-BR" dirty="0"/>
              <a:t>copiar as fórmulas, o próprio Excel faz o ajuste necessário das mesmas. Se estivermos copiando uma linha para baixo, todas as linhas que aparecem na fórmula também serão ajustadas, o mesmo ocorre para colunas.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3675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Células copiadas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84784"/>
            <a:ext cx="4810125" cy="20764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75" y="3914775"/>
            <a:ext cx="5229225" cy="2943225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>
            <a:off x="2771800" y="6237312"/>
            <a:ext cx="352839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070967" y="600432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Célula copiada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82961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13143</TotalTime>
  <Words>732</Words>
  <Application>Microsoft Office PowerPoint</Application>
  <PresentationFormat>Apresentação na tela (4:3)</PresentationFormat>
  <Paragraphs>95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8" baseType="lpstr">
      <vt:lpstr>Arial</vt:lpstr>
      <vt:lpstr>Calibri</vt:lpstr>
      <vt:lpstr>Tema do Office</vt:lpstr>
      <vt:lpstr>Excel 2013</vt:lpstr>
      <vt:lpstr>O programa</vt:lpstr>
      <vt:lpstr>O programa</vt:lpstr>
      <vt:lpstr>Para iniciar o Excel</vt:lpstr>
      <vt:lpstr>Em alguns instantes, a janela do Excel 2013 será aberta.</vt:lpstr>
      <vt:lpstr>Dê um clique em Pasta de trabalho em branco.</vt:lpstr>
      <vt:lpstr>Tela também constituída de linhas e colunas</vt:lpstr>
      <vt:lpstr>A tela também é composta por diversas “pastinhas”</vt:lpstr>
      <vt:lpstr>Área de Trabalho</vt:lpstr>
      <vt:lpstr>Barra de Fórmulas</vt:lpstr>
      <vt:lpstr>A barra de formulas </vt:lpstr>
      <vt:lpstr>Indicativo de células selecionadas</vt:lpstr>
      <vt:lpstr>Apresentação do PowerPoint</vt:lpstr>
      <vt:lpstr>Botão de Arquivo</vt:lpstr>
      <vt:lpstr>Botão Arquivo</vt:lpstr>
      <vt:lpstr>Barra de ferramentas de acesso Rápido</vt:lpstr>
      <vt:lpstr>Apresentação do PowerPoint</vt:lpstr>
      <vt:lpstr>Barra de Fórmulas</vt:lpstr>
      <vt:lpstr>O assistente de funções</vt:lpstr>
      <vt:lpstr>Funções por categoria</vt:lpstr>
      <vt:lpstr>Barra de Zoom</vt:lpstr>
      <vt:lpstr>Elaborando a planilha</vt:lpstr>
      <vt:lpstr>Selecione a célula A3. Com a célula selecionada, digite Renda Familiar e pressione ENTER. </vt:lpstr>
      <vt:lpstr>Digite os dados da coluna A, como mostra a imagem abaixo. </vt:lpstr>
      <vt:lpstr>Apresentação do PowerPoint</vt:lpstr>
      <vt:lpstr>Apresentação do PowerPoint</vt:lpstr>
      <vt:lpstr>Salvando o documento</vt:lpstr>
      <vt:lpstr>Apresentação do PowerPoint</vt:lpstr>
      <vt:lpstr>Apresentação do PowerPoint</vt:lpstr>
      <vt:lpstr>Apresentação do PowerPoint</vt:lpstr>
      <vt:lpstr>Para finalizar pressione ENTER</vt:lpstr>
      <vt:lpstr>Observe como irá ficar sua planilha após inserir a fórmula</vt:lpstr>
      <vt:lpstr>Apresentação do PowerPoint</vt:lpstr>
      <vt:lpstr>Apresentação do PowerPoint</vt:lpstr>
      <vt:lpstr>Células copiadas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302</cp:revision>
  <dcterms:created xsi:type="dcterms:W3CDTF">2015-09-21T11:15:04Z</dcterms:created>
  <dcterms:modified xsi:type="dcterms:W3CDTF">2017-06-01T21:01:16Z</dcterms:modified>
</cp:coreProperties>
</file>