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8" r:id="rId2"/>
    <p:sldId id="554" r:id="rId3"/>
    <p:sldId id="555" r:id="rId4"/>
    <p:sldId id="556" r:id="rId5"/>
    <p:sldId id="557" r:id="rId6"/>
    <p:sldId id="558" r:id="rId7"/>
    <p:sldId id="567" r:id="rId8"/>
    <p:sldId id="568" r:id="rId9"/>
    <p:sldId id="569" r:id="rId10"/>
    <p:sldId id="572" r:id="rId11"/>
    <p:sldId id="570" r:id="rId12"/>
    <p:sldId id="571" r:id="rId13"/>
    <p:sldId id="559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73" r:id="rId22"/>
    <p:sldId id="588" r:id="rId23"/>
    <p:sldId id="589" r:id="rId24"/>
    <p:sldId id="590" r:id="rId25"/>
    <p:sldId id="591" r:id="rId26"/>
    <p:sldId id="594" r:id="rId27"/>
    <p:sldId id="595" r:id="rId28"/>
    <p:sldId id="596" r:id="rId29"/>
    <p:sldId id="597" r:id="rId30"/>
    <p:sldId id="592" r:id="rId31"/>
    <p:sldId id="593" r:id="rId32"/>
    <p:sldId id="600" r:id="rId33"/>
    <p:sldId id="598" r:id="rId34"/>
    <p:sldId id="599" r:id="rId35"/>
    <p:sldId id="601" r:id="rId36"/>
    <p:sldId id="602" r:id="rId37"/>
    <p:sldId id="574" r:id="rId38"/>
    <p:sldId id="575" r:id="rId39"/>
    <p:sldId id="576" r:id="rId40"/>
    <p:sldId id="577" r:id="rId41"/>
    <p:sldId id="578" r:id="rId42"/>
    <p:sldId id="579" r:id="rId43"/>
    <p:sldId id="580" r:id="rId44"/>
    <p:sldId id="581" r:id="rId45"/>
    <p:sldId id="582" r:id="rId46"/>
    <p:sldId id="583" r:id="rId47"/>
    <p:sldId id="584" r:id="rId48"/>
    <p:sldId id="585" r:id="rId49"/>
    <p:sldId id="586" r:id="rId50"/>
    <p:sldId id="587" r:id="rId51"/>
    <p:sldId id="603" r:id="rId52"/>
    <p:sldId id="604" r:id="rId53"/>
    <p:sldId id="605" r:id="rId54"/>
    <p:sldId id="606" r:id="rId55"/>
    <p:sldId id="607" r:id="rId56"/>
    <p:sldId id="608" r:id="rId57"/>
    <p:sldId id="609" r:id="rId58"/>
    <p:sldId id="610" r:id="rId59"/>
    <p:sldId id="611" r:id="rId60"/>
    <p:sldId id="612" r:id="rId61"/>
    <p:sldId id="613" r:id="rId62"/>
    <p:sldId id="614" r:id="rId63"/>
    <p:sldId id="615" r:id="rId64"/>
    <p:sldId id="616" r:id="rId65"/>
    <p:sldId id="617" r:id="rId66"/>
    <p:sldId id="618" r:id="rId67"/>
    <p:sldId id="619" r:id="rId68"/>
    <p:sldId id="620" r:id="rId69"/>
    <p:sldId id="621" r:id="rId70"/>
    <p:sldId id="622" r:id="rId71"/>
    <p:sldId id="623" r:id="rId72"/>
    <p:sldId id="624" r:id="rId73"/>
    <p:sldId id="625" r:id="rId7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61" d="100"/>
          <a:sy n="61" d="100"/>
        </p:scale>
        <p:origin x="66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28/05/2018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6416" y="138315"/>
            <a:ext cx="572671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              ABNT NBR 14724 [2011] </a:t>
            </a:r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28/05/2018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intl/pt-BR/sheets/about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/>
              <a:t>Excel 2013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9672" y="6043538"/>
            <a:ext cx="5181600" cy="625624"/>
          </a:xfrm>
        </p:spPr>
        <p:txBody>
          <a:bodyPr>
            <a:normAutofit lnSpcReduction="10000"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 </a:t>
            </a:r>
          </a:p>
          <a:p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46" y="1110002"/>
            <a:ext cx="8677954" cy="490228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00CBC4A-65BE-465A-A6B2-9005197ED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646" y="-26504"/>
            <a:ext cx="714375" cy="689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programa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O Excel 2013 é um software (programa) capaz de elaborar planilhas de cálculos com fórmulas complexas, bem como representar as informações inseridas através de gráficos, proporcionando uma visão mais ampla dos valores contidos na planilha.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137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programa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/>
              <a:t>É muito utilizado nos dias atuais, pois é um aplicativo que pode ser utilizado por todos os funcionários de uma empresa, independente do setor de trabalho.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Um funcionário do estoque de uma loja, por exemplo, pode perfeitamente utilizar o Excel para controlar a entrada e saída dos produtos de um estoque. 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430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iniciar o Excel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/>
          <a:lstStyle/>
          <a:p>
            <a:r>
              <a:rPr lang="pt-BR" dirty="0"/>
              <a:t>Clique no Botão Iniciar, posicione o mouse ou clique sobre a opção Todos os Programas, clique em Microsoft Office 2013 e por fim selecione Excel 2013.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762" y="1600200"/>
            <a:ext cx="30384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7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Em alguns instantes, a janela do Excel 2013 será aberta.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56792"/>
            <a:ext cx="6480720" cy="467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66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Dê um clique em Pasta de trabalho em branco.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75221"/>
            <a:ext cx="6696744" cy="481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7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Tela também constituída de linhas e colunas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417638"/>
            <a:ext cx="7272808" cy="5356934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>
            <a:off x="7668344" y="3717032"/>
            <a:ext cx="0" cy="20882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1619672" y="6165304"/>
            <a:ext cx="1659686" cy="118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1763688" y="579597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Linhas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311025" y="33477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Colunas</a:t>
            </a:r>
          </a:p>
        </p:txBody>
      </p:sp>
    </p:spTree>
    <p:extLst>
      <p:ext uri="{BB962C8B-B14F-4D97-AF65-F5344CB8AC3E}">
        <p14:creationId xmlns:p14="http://schemas.microsoft.com/office/powerpoint/2010/main" val="64063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 tela também é composta por diversas “pastinhas”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1425684"/>
            <a:ext cx="6696744" cy="4932622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2195736" y="4077072"/>
            <a:ext cx="1152128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2843808" y="4077072"/>
            <a:ext cx="504056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3347864" y="4077072"/>
            <a:ext cx="0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3347864" y="4077072"/>
            <a:ext cx="576064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3347864" y="4077072"/>
            <a:ext cx="1008112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97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Área de Trabalho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/>
              <a:t>Através desta área, podemos elaborar nossas planilhas de cálculo, inserir gráficos e figuras.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557338"/>
            <a:ext cx="5546204" cy="408516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555776" y="3789040"/>
            <a:ext cx="4968552" cy="25673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49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Fórmulas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/>
              <a:t>Nela podemos inserir fórmulas para realização de cálculos.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891484"/>
            <a:ext cx="9254430" cy="1884831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 flipV="1">
            <a:off x="2195736" y="4581128"/>
            <a:ext cx="6264696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17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barra de formulas 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677" y="1600200"/>
            <a:ext cx="6144645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339752" y="2564904"/>
            <a:ext cx="5112568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86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Indicativo de células selecionadas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677" y="1600200"/>
            <a:ext cx="6144645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cxnSp>
        <p:nvCxnSpPr>
          <p:cNvPr id="8" name="Conector de seta reta 7"/>
          <p:cNvCxnSpPr>
            <a:stCxn id="4" idx="2"/>
          </p:cNvCxnSpPr>
          <p:nvPr/>
        </p:nvCxnSpPr>
        <p:spPr>
          <a:xfrm flipH="1" flipV="1">
            <a:off x="1907704" y="2780928"/>
            <a:ext cx="2664296" cy="39405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551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Vamos conhecer um pouco a área de trabalho do Excel e algumas funções de suas guias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959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Botão de Arquivo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/>
          <a:lstStyle/>
          <a:p>
            <a:pPr algn="just"/>
            <a:r>
              <a:rPr lang="pt-BR" dirty="0"/>
              <a:t>Através do botão Arquivo é possível criar um novo documento, abrir, salvar, imprimir, compartilhar e ainda opções gerais de trabalho do Excel.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4" y="3690043"/>
            <a:ext cx="4464496" cy="316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06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Botão Arquivo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1700808"/>
            <a:ext cx="3832263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2307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Barra de ferramentas de acesso Rápido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9585" y="1556792"/>
            <a:ext cx="8229600" cy="1612776"/>
          </a:xfrm>
        </p:spPr>
        <p:txBody>
          <a:bodyPr/>
          <a:lstStyle/>
          <a:p>
            <a:pPr algn="just"/>
            <a:r>
              <a:rPr lang="pt-BR" dirty="0"/>
              <a:t>Possui por padrão alguns comandos executados com frequência, como Salvar, Desfazer e Refazer.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3645024"/>
            <a:ext cx="4865887" cy="256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56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232248"/>
          </a:xfrm>
        </p:spPr>
        <p:txBody>
          <a:bodyPr/>
          <a:lstStyle/>
          <a:p>
            <a:pPr algn="just"/>
            <a:r>
              <a:rPr lang="pt-BR" dirty="0"/>
              <a:t>Você pode adicionar ou retirar comandos se Barra de Ferramentas de Acesso Rápido, observe a imagem abaixo explicando como fazer.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376" y="2129421"/>
            <a:ext cx="5616624" cy="4806429"/>
          </a:xfrm>
          <a:prstGeom prst="rect">
            <a:avLst/>
          </a:prstGeom>
        </p:spPr>
      </p:pic>
      <p:cxnSp>
        <p:nvCxnSpPr>
          <p:cNvPr id="7" name="Conector de seta reta 6"/>
          <p:cNvCxnSpPr>
            <a:stCxn id="8" idx="3"/>
          </p:cNvCxnSpPr>
          <p:nvPr/>
        </p:nvCxnSpPr>
        <p:spPr>
          <a:xfrm flipV="1">
            <a:off x="2339752" y="3779689"/>
            <a:ext cx="2952328" cy="999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251520" y="3140968"/>
            <a:ext cx="2088232" cy="14773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Selecione os ícones que você desejar que apareçam na barra de acesso rápido.</a:t>
            </a:r>
          </a:p>
        </p:txBody>
      </p:sp>
    </p:spTree>
    <p:extLst>
      <p:ext uri="{BB962C8B-B14F-4D97-AF65-F5344CB8AC3E}">
        <p14:creationId xmlns:p14="http://schemas.microsoft.com/office/powerpoint/2010/main" val="2709755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Fórmulas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/>
              <a:t>Nela podemos inserir fórmulas para realização de cálculos.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891484"/>
            <a:ext cx="9254430" cy="1884831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 flipV="1">
            <a:off x="2195736" y="4581128"/>
            <a:ext cx="6264696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449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assistente de funções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89063"/>
            <a:ext cx="2447925" cy="2009775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555429" y="2852936"/>
            <a:ext cx="504056" cy="3308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251520" y="3284984"/>
            <a:ext cx="2376264" cy="30713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889250"/>
            <a:ext cx="41529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47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Funções por categoria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420888"/>
            <a:ext cx="41529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84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Zoom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5436" y="1628800"/>
            <a:ext cx="8229600" cy="2548880"/>
          </a:xfrm>
        </p:spPr>
        <p:txBody>
          <a:bodyPr/>
          <a:lstStyle/>
          <a:p>
            <a:pPr algn="just"/>
            <a:r>
              <a:rPr lang="pt-BR" dirty="0"/>
              <a:t>Pode-se arrastar o controle deslizante ou clicar nos botões Ampliar, para modo a ter uma melhor visualização, ou Reduzir o tamanho do conteúdo na folha de cálculo, de modo a visualizar mais conteúdo.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61" y="5394325"/>
            <a:ext cx="7219950" cy="9620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660232" y="6165304"/>
            <a:ext cx="1493507" cy="1910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5220072" y="3789040"/>
            <a:ext cx="1800200" cy="237626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18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F7D4A-2032-496D-97ED-041DF1DD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FORMATANDO AS CELULAS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199E76C-4886-460A-8141-F6156952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C2BD98-3CD5-4D82-B63A-7E3375A0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F38145-015F-4DDE-95A7-5A2FD0D75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443" y="1100235"/>
            <a:ext cx="7042361" cy="573325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CA83584-06D7-4090-BA3D-0CC7B6C62CC3}"/>
              </a:ext>
            </a:extLst>
          </p:cNvPr>
          <p:cNvSpPr/>
          <p:nvPr/>
        </p:nvSpPr>
        <p:spPr>
          <a:xfrm>
            <a:off x="5868144" y="5445223"/>
            <a:ext cx="1872208" cy="261893"/>
          </a:xfrm>
          <a:prstGeom prst="rect">
            <a:avLst/>
          </a:prstGeom>
          <a:noFill/>
          <a:ln w="666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181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A1E02-833B-4EDB-A7BC-F2331365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FORTANDO COMO NÚMEROS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0989A7-42DE-4B61-9D61-2FD3A911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C52B902-18B2-4FA3-AA2C-02E66A3B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7EECCD6-F5DB-4BF6-AAEF-FA2C19A65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882928"/>
            <a:ext cx="528637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56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B3780-3CF9-448C-B8A4-68FAA1E0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ALTERANDO A QUANTIDADE DE CASAS DECIMAIS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B2C05E-AABB-492B-8B80-1813B244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90D06CE-26C0-4AD7-9E9B-67A723F9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CB8EFE3-5709-4013-9F08-A0D66D7D8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75" y="2428875"/>
            <a:ext cx="5305425" cy="4429125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C076C0F-9D70-4C73-B70C-FD3B37722207}"/>
              </a:ext>
            </a:extLst>
          </p:cNvPr>
          <p:cNvCxnSpPr/>
          <p:nvPr/>
        </p:nvCxnSpPr>
        <p:spPr>
          <a:xfrm>
            <a:off x="1619672" y="2060848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B30617A-2ECD-40DC-9CA9-0433A5812E78}"/>
              </a:ext>
            </a:extLst>
          </p:cNvPr>
          <p:cNvCxnSpPr>
            <a:cxnSpLocks/>
          </p:cNvCxnSpPr>
          <p:nvPr/>
        </p:nvCxnSpPr>
        <p:spPr>
          <a:xfrm>
            <a:off x="3419872" y="2356007"/>
            <a:ext cx="1889956" cy="155579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14E30EA9-43DF-415E-9AA6-4384C6663607}"/>
              </a:ext>
            </a:extLst>
          </p:cNvPr>
          <p:cNvCxnSpPr>
            <a:cxnSpLocks/>
          </p:cNvCxnSpPr>
          <p:nvPr/>
        </p:nvCxnSpPr>
        <p:spPr>
          <a:xfrm flipH="1">
            <a:off x="6512701" y="1525227"/>
            <a:ext cx="1198004" cy="2003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F5EA038B-9DE2-4AFE-86F1-CCE5FD8B2A98}"/>
              </a:ext>
            </a:extLst>
          </p:cNvPr>
          <p:cNvCxnSpPr>
            <a:cxnSpLocks/>
          </p:cNvCxnSpPr>
          <p:nvPr/>
        </p:nvCxnSpPr>
        <p:spPr>
          <a:xfrm flipV="1">
            <a:off x="3124200" y="4356178"/>
            <a:ext cx="3248000" cy="25746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592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B3780-3CF9-448C-B8A4-68FAA1E0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ALINHAMENTO DO TEXTO NAS CELULAS E MESCLA DE CELULAS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B2C05E-AABB-492B-8B80-1813B244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90D06CE-26C0-4AD7-9E9B-67A723F9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FA1151B-D2C3-481A-BEA5-B3AE2A6CC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510373"/>
            <a:ext cx="6624736" cy="5413536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9E78B3E0-A81C-459D-A8AE-CF2A883EFE22}"/>
              </a:ext>
            </a:extLst>
          </p:cNvPr>
          <p:cNvCxnSpPr>
            <a:cxnSpLocks/>
          </p:cNvCxnSpPr>
          <p:nvPr/>
        </p:nvCxnSpPr>
        <p:spPr>
          <a:xfrm>
            <a:off x="1619672" y="2060848"/>
            <a:ext cx="1800200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E2A03028-9451-4BFA-A47F-18A80322E71C}"/>
              </a:ext>
            </a:extLst>
          </p:cNvPr>
          <p:cNvCxnSpPr/>
          <p:nvPr/>
        </p:nvCxnSpPr>
        <p:spPr>
          <a:xfrm>
            <a:off x="431540" y="3605073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660B902F-62D9-4853-A109-D4193EA640B1}"/>
              </a:ext>
            </a:extLst>
          </p:cNvPr>
          <p:cNvCxnSpPr/>
          <p:nvPr/>
        </p:nvCxnSpPr>
        <p:spPr>
          <a:xfrm>
            <a:off x="3643536" y="2996952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892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F8077-FC1F-412B-8DE2-92756561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FORMATANDO A FONTE NAS CÉLULAS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9AD67D-E332-48BF-AB6A-CE25828F2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8BC8D2B-1081-496C-8019-FE3D017C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A9122DE-7661-46D2-A8C4-7783FF431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201919"/>
            <a:ext cx="6949345" cy="5656081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4AE365F-E6C9-4B48-A9C4-0A5559D6CE43}"/>
              </a:ext>
            </a:extLst>
          </p:cNvPr>
          <p:cNvCxnSpPr/>
          <p:nvPr/>
        </p:nvCxnSpPr>
        <p:spPr>
          <a:xfrm>
            <a:off x="475973" y="2323838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AF5EF76-3ADE-478A-90AD-6A039278564E}"/>
              </a:ext>
            </a:extLst>
          </p:cNvPr>
          <p:cNvCxnSpPr/>
          <p:nvPr/>
        </p:nvCxnSpPr>
        <p:spPr>
          <a:xfrm>
            <a:off x="2852237" y="3230038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C798124-822A-4DBA-A131-D28A5461B5F2}"/>
              </a:ext>
            </a:extLst>
          </p:cNvPr>
          <p:cNvCxnSpPr/>
          <p:nvPr/>
        </p:nvCxnSpPr>
        <p:spPr>
          <a:xfrm>
            <a:off x="2880396" y="2276281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8327E44C-7475-4815-BEA8-5D9D82F433A5}"/>
              </a:ext>
            </a:extLst>
          </p:cNvPr>
          <p:cNvCxnSpPr/>
          <p:nvPr/>
        </p:nvCxnSpPr>
        <p:spPr>
          <a:xfrm>
            <a:off x="475973" y="3570220"/>
            <a:ext cx="2376264" cy="12241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415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47B6D-67B1-458D-9C03-009B2818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FORMATANDO AS BORDAS DAS CÉLULAS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5C7C9F-9B68-4845-B0CF-CF892336B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C0663E-3DCE-4587-9023-B3EDEDD7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7896A5-8BBA-43C7-AECC-624D6DD6F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417637"/>
            <a:ext cx="6912768" cy="544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08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F2ED4-CA53-4500-BC52-CC52F49C4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FORMATANDO 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E5B84F2-8161-4C9C-96D1-97D0C8FCB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344C795-DE49-448A-8F93-4B097AA2D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5B354FE-4533-40A3-8785-172A52750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903" y="1179900"/>
            <a:ext cx="6908097" cy="56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65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68DAE-BE82-4BCB-9230-28DD1820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PROTEÇÃO DAS CELULAS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15C87C-0718-4457-8419-B9F1C4489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28FCCD1-4DC1-4EEB-9B8E-0A749571A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4D94ACC-A809-4FD1-A656-41F51684D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94157"/>
            <a:ext cx="6777384" cy="526384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021ECB6-E565-4D15-9867-AC813BF10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576862"/>
            <a:ext cx="6570293" cy="52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03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CB4D2-A9DB-46C1-8687-362B7210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550" y="2708920"/>
            <a:ext cx="8229600" cy="1143000"/>
          </a:xfrm>
        </p:spPr>
        <p:txBody>
          <a:bodyPr/>
          <a:lstStyle/>
          <a:p>
            <a:r>
              <a:rPr lang="pt-BR" dirty="0"/>
              <a:t>ALGUMAS FUNÇÕES E FORMULAS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80036D2-A8AA-41D5-BF1F-52A2BDE62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2C6D91-5068-4A6C-998F-90E3ED95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388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8370F-EE22-4CE8-8A6D-27786792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MÉDIA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C787F2-E992-4965-938E-C076A082D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CA99E5-2645-4010-9BDF-E55B685EB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66C514-19BB-4A55-932B-D0F053164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916832"/>
            <a:ext cx="8229601" cy="339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3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2FD01-E2BC-48A8-BF96-55C2A7CD6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EXECUTANDO A FUNÇÃO MÉDIA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FEAC89-AFAC-4472-8417-7B71744C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ACFA-47C6-4DEB-9C78-EB6343440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C7CABC-BC83-4061-9CBC-F3FAD5FD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49" y="1124744"/>
            <a:ext cx="9012751" cy="5675919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96AB657-CD40-443F-9109-A28CB793E153}"/>
              </a:ext>
            </a:extLst>
          </p:cNvPr>
          <p:cNvCxnSpPr/>
          <p:nvPr/>
        </p:nvCxnSpPr>
        <p:spPr>
          <a:xfrm flipV="1">
            <a:off x="1547664" y="3284984"/>
            <a:ext cx="2448272" cy="1800200"/>
          </a:xfrm>
          <a:prstGeom prst="straightConnector1">
            <a:avLst/>
          </a:prstGeom>
          <a:ln w="34925">
            <a:solidFill>
              <a:srgbClr val="C00000">
                <a:alpha val="9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9787D24-346A-4895-A17A-8CAB0A0B6597}"/>
              </a:ext>
            </a:extLst>
          </p:cNvPr>
          <p:cNvCxnSpPr>
            <a:cxnSpLocks/>
          </p:cNvCxnSpPr>
          <p:nvPr/>
        </p:nvCxnSpPr>
        <p:spPr>
          <a:xfrm flipV="1">
            <a:off x="3995936" y="5180231"/>
            <a:ext cx="1588489" cy="985073"/>
          </a:xfrm>
          <a:prstGeom prst="straightConnector1">
            <a:avLst/>
          </a:prstGeom>
          <a:ln w="34925">
            <a:solidFill>
              <a:srgbClr val="C00000">
                <a:alpha val="9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21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60F21-B55F-4C8F-BFC8-BFB323BEB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FORMULA MÁXIMO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4D0124-ECD1-4A55-BD4A-A50683219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94DF3CF-3C08-4719-81A9-417D1E41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78E33E8-246F-4F3F-909C-182E2CCA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2" y="1543050"/>
            <a:ext cx="9112241" cy="36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35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78308-5DA4-4D41-A934-40BA6DD23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EXECUTANDO A FORMULA MÁXIMO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8F68DCF-5B97-4CE5-8A20-4CDDF25B1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97EFFB8-9B38-4F72-A5BC-387F3215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3A196E1-000F-4EA3-B567-690850D0F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24744"/>
            <a:ext cx="8784976" cy="5586204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A45908D-5AC1-4E37-B061-750469ABC313}"/>
              </a:ext>
            </a:extLst>
          </p:cNvPr>
          <p:cNvCxnSpPr/>
          <p:nvPr/>
        </p:nvCxnSpPr>
        <p:spPr>
          <a:xfrm flipV="1">
            <a:off x="1547664" y="3284984"/>
            <a:ext cx="2448272" cy="1800200"/>
          </a:xfrm>
          <a:prstGeom prst="straightConnector1">
            <a:avLst/>
          </a:prstGeom>
          <a:ln w="34925">
            <a:solidFill>
              <a:srgbClr val="C00000">
                <a:alpha val="9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FF73BF7-D5C4-4ADE-A5FC-581231D6354B}"/>
              </a:ext>
            </a:extLst>
          </p:cNvPr>
          <p:cNvCxnSpPr>
            <a:cxnSpLocks/>
          </p:cNvCxnSpPr>
          <p:nvPr/>
        </p:nvCxnSpPr>
        <p:spPr>
          <a:xfrm flipV="1">
            <a:off x="1547664" y="5005300"/>
            <a:ext cx="4028628" cy="79884"/>
          </a:xfrm>
          <a:prstGeom prst="straightConnector1">
            <a:avLst/>
          </a:prstGeom>
          <a:ln w="34925">
            <a:solidFill>
              <a:srgbClr val="C00000">
                <a:alpha val="9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116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2FAD5-15B4-48FB-91F2-DD81C533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MAIOR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D32406-BA48-4828-833B-7FB6D23E3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A1B4941-0417-43EB-A42A-589AFD331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DD1AE54-9311-43C5-A45F-E7FFC328A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2348880"/>
            <a:ext cx="876581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75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60972D-57C8-406E-BA5E-640E006D6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EXECUTANDO A FUNÇÃO MAIOR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C41B35-9C78-402E-A3B3-539147712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C00B945-A76A-4F0A-BDCE-DE0513CD7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D9FEC9-516B-4C6A-861B-E90B72E6A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88856"/>
            <a:ext cx="7992888" cy="53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97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Elaborando a planilha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17638"/>
            <a:ext cx="7458000" cy="47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13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Selecione a célula A3. Com a célula selecionada, digite Renda Familiar e pressione ENTER.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92" y="1844824"/>
            <a:ext cx="4205808" cy="360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85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Digite os dados da coluna A, como mostra a imagem abaixo.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13" y="1432396"/>
            <a:ext cx="3888432" cy="51976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140968"/>
            <a:ext cx="32670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00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2232248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Quando uma nova planilha é iniciada no Excel todas as colunas possuem a mesma largura. Observe que o texto da célula A1 chega até a coluna B1.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016976"/>
            <a:ext cx="4542222" cy="27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465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1656184"/>
          </a:xfrm>
        </p:spPr>
        <p:txBody>
          <a:bodyPr/>
          <a:lstStyle/>
          <a:p>
            <a:pPr algn="just"/>
            <a:r>
              <a:rPr lang="pt-BR" dirty="0"/>
              <a:t>Posicione a seta do mouse entre as colunas A e B, Quando surgir duas setas, clique e segure o clique arrastando para o lado que desejar.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708920"/>
            <a:ext cx="5355450" cy="3357649"/>
          </a:xfrm>
          <a:prstGeom prst="rect">
            <a:avLst/>
          </a:prstGeom>
        </p:spPr>
      </p:pic>
      <p:cxnSp>
        <p:nvCxnSpPr>
          <p:cNvPr id="7" name="Conector de seta reta 6"/>
          <p:cNvCxnSpPr>
            <a:stCxn id="5" idx="3"/>
          </p:cNvCxnSpPr>
          <p:nvPr/>
        </p:nvCxnSpPr>
        <p:spPr>
          <a:xfrm flipH="1" flipV="1">
            <a:off x="5148064" y="4797152"/>
            <a:ext cx="3538736" cy="17417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610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Salvando o documento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60847"/>
            <a:ext cx="6624736" cy="415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530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Após salvar a planilha, o Excel exibe na Barra de Título o nome da pasta de trabalho.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924945"/>
            <a:ext cx="8383091" cy="237549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635896" y="2924945"/>
            <a:ext cx="2232248" cy="2880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320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Apenas na primeira vez que a pasta de trabalho está sendo salva é necessário esse procedimento, a partir de agora basta clicar em Salvar da Barra de Ferramentas de Acesso Rápido ou pressionando as teclas CTRL + B.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15635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304256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Vamos somar a Renda Familiar, e isso requer uma fórmula que utilize os valores do Salário, 13° Salário e Outro, conforme mostra figura abaixo.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348880"/>
            <a:ext cx="5509253" cy="295232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29332" y="5589240"/>
            <a:ext cx="8003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Não podemos esquecer que toda e qualquer fórmula inserida no Excel deverá ser iniciada pelo sinal de igual "=". </a:t>
            </a:r>
          </a:p>
        </p:txBody>
      </p:sp>
    </p:spTree>
    <p:extLst>
      <p:ext uri="{BB962C8B-B14F-4D97-AF65-F5344CB8AC3E}">
        <p14:creationId xmlns:p14="http://schemas.microsoft.com/office/powerpoint/2010/main" val="370722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finalizar pressione ENTER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2492896"/>
            <a:ext cx="40957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94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Observe como irá ficar sua planilha após inserir a fórmula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16832"/>
            <a:ext cx="7272808" cy="39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1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Agora teríamos que fazer o mesmo cálculo para os outros meses. Existe outra maneira de fazer isso que é copiando a fórmula para as outras células. É um processo mais rápido, além de evitaria o risco de digitação errada da fórmula.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20984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Ao copiar as fórmulas, o próprio Excel faz o ajuste necessário das mesmas. Se estivermos copiando uma linha para baixo, todas as linhas que aparecem na fórmula também serão ajustadas, o mesmo ocorre para colunas.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3675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Células copiadas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84784"/>
            <a:ext cx="4810125" cy="20764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75" y="3914775"/>
            <a:ext cx="5229225" cy="2943225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>
            <a:off x="2771800" y="6237312"/>
            <a:ext cx="352839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070967" y="600432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Célula copiada</a:t>
            </a:r>
          </a:p>
        </p:txBody>
      </p:sp>
    </p:spTree>
    <p:extLst>
      <p:ext uri="{BB962C8B-B14F-4D97-AF65-F5344CB8AC3E}">
        <p14:creationId xmlns:p14="http://schemas.microsoft.com/office/powerpoint/2010/main" val="18582961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F6ABC-F400-4848-9027-CFAAF132F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E6CCF6-A293-41AF-95DA-17827652C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6B5411-8657-45E5-8F32-7EEAEB21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DC7987F-7047-4A67-8D65-AD594F6A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38171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>
                <a:solidFill>
                  <a:schemeClr val="tx1"/>
                </a:solidFill>
              </a:rPr>
              <a:t>Disponível em: http://www.oxnar.com.br/aulas </a:t>
            </a:r>
          </a:p>
          <a:p>
            <a:r>
              <a:rPr lang="pt-BR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96234" y="262019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 PLANILHAS DO GOOGLE DOCS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924" y="4365104"/>
            <a:ext cx="2395597" cy="199633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4E20EC4-4217-44B6-8F2D-590D49018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646" y="-26504"/>
            <a:ext cx="714375" cy="689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251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2A213-3BD8-4E14-87E9-C6ED3768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 EDITOR DE PLANILHAS DO GOOGLE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611F8C-DC09-4428-832A-9821AB767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É visualmente semelhante a outros programas do gênero, e da mesma maneira possui recursos como: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CE91AD6-68AB-40E5-92AC-70A61912D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E59D67-75F2-4253-A990-07B3C640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744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2A213-3BD8-4E14-87E9-C6ED3768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 EDITOR DE PLANILHAS DO GOOGLE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611F8C-DC09-4428-832A-9821AB767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dirty="0"/>
              <a:t>• Escolher cor de fonte e de plano de fundo</a:t>
            </a:r>
          </a:p>
          <a:p>
            <a:pPr marL="0" indent="0" algn="just">
              <a:buNone/>
            </a:pPr>
            <a:r>
              <a:rPr lang="pt-BR" dirty="0"/>
              <a:t>• Inserir bordas  </a:t>
            </a:r>
          </a:p>
          <a:p>
            <a:pPr marL="0" indent="0" algn="just">
              <a:buNone/>
            </a:pPr>
            <a:r>
              <a:rPr lang="pt-BR" dirty="0"/>
              <a:t>• Formatar células </a:t>
            </a:r>
          </a:p>
          <a:p>
            <a:pPr marL="0" indent="0" algn="just">
              <a:buNone/>
            </a:pPr>
            <a:r>
              <a:rPr lang="pt-BR" dirty="0"/>
              <a:t>• Inserir imagens e desenhos </a:t>
            </a:r>
          </a:p>
          <a:p>
            <a:pPr marL="0" indent="0" algn="just">
              <a:buNone/>
            </a:pPr>
            <a:r>
              <a:rPr lang="pt-BR" dirty="0"/>
              <a:t>• Inserir comentários </a:t>
            </a:r>
          </a:p>
          <a:p>
            <a:pPr marL="0" indent="0" algn="just">
              <a:buNone/>
            </a:pPr>
            <a:r>
              <a:rPr lang="pt-BR" dirty="0"/>
              <a:t>• Inserir gráficos </a:t>
            </a:r>
          </a:p>
          <a:p>
            <a:pPr marL="0" indent="0" algn="just">
              <a:buNone/>
            </a:pPr>
            <a:r>
              <a:rPr lang="pt-BR" dirty="0"/>
              <a:t>• Inserir pequenos aplicativos chamados de gadgets </a:t>
            </a:r>
          </a:p>
          <a:p>
            <a:pPr marL="0" indent="0" algn="just">
              <a:buNone/>
            </a:pPr>
            <a:r>
              <a:rPr lang="pt-BR" dirty="0"/>
              <a:t>• Inserir fórmulas e funções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CE91AD6-68AB-40E5-92AC-70A61912D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E59D67-75F2-4253-A990-07B3C640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09411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PLANILHAS DO GOOGLE DOCS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ACESSE O SITE: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55</a:t>
            </a:fld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5491B22-28AA-49F4-9264-355F3014113C}"/>
              </a:ext>
            </a:extLst>
          </p:cNvPr>
          <p:cNvSpPr/>
          <p:nvPr/>
        </p:nvSpPr>
        <p:spPr>
          <a:xfrm>
            <a:off x="662880" y="3105835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hlinkClick r:id="rId2"/>
              </a:rPr>
              <a:t>https://www.google.com/intl/pt-BR/sheets/about/</a:t>
            </a:r>
            <a:r>
              <a:rPr lang="pt-B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83742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C07FF-7246-4361-A217-A75880BB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EXIBIDA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B50B93-02E5-441E-9467-9E491F72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7C05FB-CC60-4D3E-A033-359C5A178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56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576F43E-BB32-4C26-B954-0748D6C8A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594887"/>
            <a:ext cx="8014393" cy="427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807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3363A-3F2E-4B54-B0DF-DD1B2080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EFETUE LOGIN COM SUA CONTA DO GMAIL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52C7BB-6356-4BBB-BDF9-D9182D2A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CE07809-2DF4-4C20-B4C2-52E4DE0C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5254C33-A9F3-4518-BDCF-7C1FF54F7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98" y="1417638"/>
            <a:ext cx="4291625" cy="473263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F731147-AE55-4D40-AA9D-DD14BC1F3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612790"/>
            <a:ext cx="3758128" cy="414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963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AC79C-D680-43FF-B1CB-D383397A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exibida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22653F-BD6C-45E9-881C-D1FC3779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1D4114-2248-4B8C-A2CE-46B462E6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D2B309-3813-405B-BFB8-92495F9AE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65" y="1171784"/>
            <a:ext cx="4809599" cy="530383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D047CB4-D241-46D0-B084-0B0FFE5AB32B}"/>
              </a:ext>
            </a:extLst>
          </p:cNvPr>
          <p:cNvSpPr/>
          <p:nvPr/>
        </p:nvSpPr>
        <p:spPr>
          <a:xfrm>
            <a:off x="251520" y="2492896"/>
            <a:ext cx="5328592" cy="1440160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C0B136B-F2E5-4E30-9985-A5319DCF541F}"/>
              </a:ext>
            </a:extLst>
          </p:cNvPr>
          <p:cNvSpPr/>
          <p:nvPr/>
        </p:nvSpPr>
        <p:spPr>
          <a:xfrm>
            <a:off x="178194" y="5450828"/>
            <a:ext cx="5328592" cy="1024793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C0942D3-D188-4884-98D6-99C719636D67}"/>
              </a:ext>
            </a:extLst>
          </p:cNvPr>
          <p:cNvSpPr txBox="1"/>
          <p:nvPr/>
        </p:nvSpPr>
        <p:spPr>
          <a:xfrm>
            <a:off x="6553200" y="5686216"/>
            <a:ext cx="25908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PLANILHAS SALVAS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768D44-12BF-49F8-976E-4D3449A62EF3}"/>
              </a:ext>
            </a:extLst>
          </p:cNvPr>
          <p:cNvSpPr txBox="1"/>
          <p:nvPr/>
        </p:nvSpPr>
        <p:spPr>
          <a:xfrm>
            <a:off x="6553200" y="2843644"/>
            <a:ext cx="260560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MODELOS DE PLANILHAS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1A379D0-A51E-4EC5-BF45-BB6E3D22D0B8}"/>
              </a:ext>
            </a:extLst>
          </p:cNvPr>
          <p:cNvCxnSpPr>
            <a:stCxn id="7" idx="3"/>
            <a:endCxn id="10" idx="1"/>
          </p:cNvCxnSpPr>
          <p:nvPr/>
        </p:nvCxnSpPr>
        <p:spPr>
          <a:xfrm flipV="1">
            <a:off x="5580112" y="3028310"/>
            <a:ext cx="973088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48D768C0-C0FC-489B-80F3-A571F20C94C0}"/>
              </a:ext>
            </a:extLst>
          </p:cNvPr>
          <p:cNvCxnSpPr/>
          <p:nvPr/>
        </p:nvCxnSpPr>
        <p:spPr>
          <a:xfrm flipV="1">
            <a:off x="5501209" y="5878771"/>
            <a:ext cx="973088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1089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AC79C-D680-43FF-B1CB-D383397A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exibida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22653F-BD6C-45E9-881C-D1FC3779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1D4114-2248-4B8C-A2CE-46B462E6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D2B309-3813-405B-BFB8-92495F9AE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65" y="1171784"/>
            <a:ext cx="4809599" cy="530383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D047CB4-D241-46D0-B084-0B0FFE5AB32B}"/>
              </a:ext>
            </a:extLst>
          </p:cNvPr>
          <p:cNvSpPr/>
          <p:nvPr/>
        </p:nvSpPr>
        <p:spPr>
          <a:xfrm>
            <a:off x="251520" y="2492896"/>
            <a:ext cx="5328592" cy="1440160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C0B136B-F2E5-4E30-9985-A5319DCF541F}"/>
              </a:ext>
            </a:extLst>
          </p:cNvPr>
          <p:cNvSpPr/>
          <p:nvPr/>
        </p:nvSpPr>
        <p:spPr>
          <a:xfrm>
            <a:off x="178194" y="5450828"/>
            <a:ext cx="5328592" cy="1024793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C0942D3-D188-4884-98D6-99C719636D67}"/>
              </a:ext>
            </a:extLst>
          </p:cNvPr>
          <p:cNvSpPr txBox="1"/>
          <p:nvPr/>
        </p:nvSpPr>
        <p:spPr>
          <a:xfrm>
            <a:off x="6553200" y="5686216"/>
            <a:ext cx="25908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PLANILHAS SALVAS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768D44-12BF-49F8-976E-4D3449A62EF3}"/>
              </a:ext>
            </a:extLst>
          </p:cNvPr>
          <p:cNvSpPr txBox="1"/>
          <p:nvPr/>
        </p:nvSpPr>
        <p:spPr>
          <a:xfrm>
            <a:off x="6553200" y="2843644"/>
            <a:ext cx="260560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PLANILHA EM BRANCO E MODELOS DE PLANILHAS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1A379D0-A51E-4EC5-BF45-BB6E3D22D0B8}"/>
              </a:ext>
            </a:extLst>
          </p:cNvPr>
          <p:cNvCxnSpPr>
            <a:stCxn id="7" idx="3"/>
            <a:endCxn id="10" idx="1"/>
          </p:cNvCxnSpPr>
          <p:nvPr/>
        </p:nvCxnSpPr>
        <p:spPr>
          <a:xfrm flipV="1">
            <a:off x="5580112" y="3166810"/>
            <a:ext cx="973088" cy="461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48D768C0-C0FC-489B-80F3-A571F20C94C0}"/>
              </a:ext>
            </a:extLst>
          </p:cNvPr>
          <p:cNvCxnSpPr/>
          <p:nvPr/>
        </p:nvCxnSpPr>
        <p:spPr>
          <a:xfrm flipV="1">
            <a:off x="5501209" y="5878771"/>
            <a:ext cx="973088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4742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22BD8-5322-410B-A1C4-9780FFC5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SELECIONANDO A OPÇÃO PLANILHA EM BRANCO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9F0F265-BC22-4FC4-BA12-A8DC7CC55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93CD2F0-0FE9-4977-BC0C-A480C31B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4C66213-B47E-4828-990D-7DD958D4E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598" y="1417638"/>
            <a:ext cx="4933402" cy="544036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D5223E2-DCF1-460F-998A-C975BA64CAA6}"/>
              </a:ext>
            </a:extLst>
          </p:cNvPr>
          <p:cNvSpPr/>
          <p:nvPr/>
        </p:nvSpPr>
        <p:spPr>
          <a:xfrm>
            <a:off x="3779912" y="2780929"/>
            <a:ext cx="1800200" cy="1008112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539165F-7B1E-4ADC-A802-6C8DCEDD3E22}"/>
              </a:ext>
            </a:extLst>
          </p:cNvPr>
          <p:cNvCxnSpPr>
            <a:cxnSpLocks/>
          </p:cNvCxnSpPr>
          <p:nvPr/>
        </p:nvCxnSpPr>
        <p:spPr>
          <a:xfrm flipV="1">
            <a:off x="1763688" y="3429000"/>
            <a:ext cx="2016224" cy="13681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6575B4-435E-4603-9A66-B01750914CD1}"/>
              </a:ext>
            </a:extLst>
          </p:cNvPr>
          <p:cNvSpPr txBox="1"/>
          <p:nvPr/>
        </p:nvSpPr>
        <p:spPr>
          <a:xfrm>
            <a:off x="457200" y="4869160"/>
            <a:ext cx="2962672" cy="646331"/>
          </a:xfrm>
          <a:prstGeom prst="rect">
            <a:avLst/>
          </a:prstGeom>
          <a:solidFill>
            <a:schemeClr val="bg1">
              <a:alpha val="92000"/>
            </a:schemeClr>
          </a:solidFill>
          <a:ln w="50800"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COM O MOUSE SELECIONE ESTA OPÇÃO.</a:t>
            </a:r>
          </a:p>
        </p:txBody>
      </p:sp>
    </p:spTree>
    <p:extLst>
      <p:ext uri="{BB962C8B-B14F-4D97-AF65-F5344CB8AC3E}">
        <p14:creationId xmlns:p14="http://schemas.microsoft.com/office/powerpoint/2010/main" val="4924719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862F0-FBFB-463F-AAE7-23C21EB0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MOSTRADA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BBC0B5-6BD3-4562-A1BE-A52DD0DD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B9773E-9E6E-40A4-B0C6-EA99C5D3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61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142A554-77DF-4BF0-B5CA-CB5CED00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299" y="1175213"/>
            <a:ext cx="5129386" cy="565648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7A340B0-93FB-400C-BF9D-BE54F8601CF3}"/>
              </a:ext>
            </a:extLst>
          </p:cNvPr>
          <p:cNvSpPr txBox="1"/>
          <p:nvPr/>
        </p:nvSpPr>
        <p:spPr>
          <a:xfrm>
            <a:off x="395536" y="2708920"/>
            <a:ext cx="10801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LINHAS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A7209D-35B2-4183-9D81-500506F3981F}"/>
              </a:ext>
            </a:extLst>
          </p:cNvPr>
          <p:cNvSpPr txBox="1"/>
          <p:nvPr/>
        </p:nvSpPr>
        <p:spPr>
          <a:xfrm>
            <a:off x="576241" y="6398696"/>
            <a:ext cx="10801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LINHAS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55D0274-75D0-4AA1-A644-BF675260A247}"/>
              </a:ext>
            </a:extLst>
          </p:cNvPr>
          <p:cNvCxnSpPr>
            <a:cxnSpLocks/>
          </p:cNvCxnSpPr>
          <p:nvPr/>
        </p:nvCxnSpPr>
        <p:spPr>
          <a:xfrm>
            <a:off x="1475656" y="2852936"/>
            <a:ext cx="2511643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9719C74-82A6-42EA-BBAE-A2EF66A78E7B}"/>
              </a:ext>
            </a:extLst>
          </p:cNvPr>
          <p:cNvCxnSpPr>
            <a:cxnSpLocks/>
          </p:cNvCxnSpPr>
          <p:nvPr/>
        </p:nvCxnSpPr>
        <p:spPr>
          <a:xfrm flipV="1">
            <a:off x="1582688" y="6538912"/>
            <a:ext cx="2269232" cy="665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2550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2B50A0D-ED16-44BB-8FBF-BE798E59F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634" y="1124744"/>
            <a:ext cx="5190365" cy="572373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CF862F0-FBFB-463F-AAE7-23C21EB0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MOSTRADA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BBC0B5-6BD3-4562-A1BE-A52DD0DD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B9773E-9E6E-40A4-B0C6-EA99C5D3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62</a:t>
            </a:fld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A7209D-35B2-4183-9D81-500506F3981F}"/>
              </a:ext>
            </a:extLst>
          </p:cNvPr>
          <p:cNvSpPr txBox="1"/>
          <p:nvPr/>
        </p:nvSpPr>
        <p:spPr>
          <a:xfrm>
            <a:off x="502568" y="3804757"/>
            <a:ext cx="3451066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O ARQUIVO SÓ VEM COM 1000 LINHAS, MAS CASO NECESSÁRIO, VOCÊ PODE ADICIONAR MAIS LINHAS.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9719C74-82A6-42EA-BBAE-A2EF66A78E7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228101" y="5374417"/>
            <a:ext cx="2258933" cy="7706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0DD8D8D-F61F-4880-B740-CBCF05A3AB49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228101" y="5374417"/>
            <a:ext cx="2055867" cy="4807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7883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862F0-FBFB-463F-AAE7-23C21EB0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BBC0B5-6BD3-4562-A1BE-A52DD0DD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B9773E-9E6E-40A4-B0C6-EA99C5D3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142A554-77DF-4BF0-B5CA-CB5CED00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299" y="1175213"/>
            <a:ext cx="5129386" cy="565648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8A170D9-0997-4884-B6FD-A777836C039D}"/>
              </a:ext>
            </a:extLst>
          </p:cNvPr>
          <p:cNvSpPr txBox="1"/>
          <p:nvPr/>
        </p:nvSpPr>
        <p:spPr>
          <a:xfrm>
            <a:off x="251520" y="1916832"/>
            <a:ext cx="3735779" cy="23698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AS COLUNAS SÃO IDENTIFICA-DAS DA LETRAS A ATÉ A LETRA Z</a:t>
            </a:r>
            <a:r>
              <a:rPr lang="pt-BR" sz="4000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13D0AC7-27B3-42CC-8115-263A63004D03}"/>
              </a:ext>
            </a:extLst>
          </p:cNvPr>
          <p:cNvCxnSpPr/>
          <p:nvPr/>
        </p:nvCxnSpPr>
        <p:spPr>
          <a:xfrm>
            <a:off x="6197689" y="846138"/>
            <a:ext cx="72008" cy="208823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BE2063B-6DC5-44DC-A105-9D0BE824A463}"/>
              </a:ext>
            </a:extLst>
          </p:cNvPr>
          <p:cNvCxnSpPr/>
          <p:nvPr/>
        </p:nvCxnSpPr>
        <p:spPr>
          <a:xfrm>
            <a:off x="7762259" y="872716"/>
            <a:ext cx="72008" cy="208823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E0079617-85B0-4909-9C96-7FF0E1EE5F27}"/>
              </a:ext>
            </a:extLst>
          </p:cNvPr>
          <p:cNvCxnSpPr/>
          <p:nvPr/>
        </p:nvCxnSpPr>
        <p:spPr>
          <a:xfrm>
            <a:off x="6943970" y="846138"/>
            <a:ext cx="72008" cy="208823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28795B9-0D94-4705-B02E-787C4B593D09}"/>
              </a:ext>
            </a:extLst>
          </p:cNvPr>
          <p:cNvCxnSpPr/>
          <p:nvPr/>
        </p:nvCxnSpPr>
        <p:spPr>
          <a:xfrm>
            <a:off x="8722660" y="878193"/>
            <a:ext cx="72008" cy="208823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1300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862F0-FBFB-463F-AAE7-23C21EB0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BBC0B5-6BD3-4562-A1BE-A52DD0DD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B9773E-9E6E-40A4-B0C6-EA99C5D3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142A554-77DF-4BF0-B5CA-CB5CED00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299" y="1175213"/>
            <a:ext cx="5129386" cy="565648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7A340B0-93FB-400C-BF9D-BE54F8601CF3}"/>
              </a:ext>
            </a:extLst>
          </p:cNvPr>
          <p:cNvSpPr txBox="1"/>
          <p:nvPr/>
        </p:nvSpPr>
        <p:spPr>
          <a:xfrm>
            <a:off x="602070" y="3818789"/>
            <a:ext cx="10801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COLUNAS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A7209D-35B2-4183-9D81-500506F3981F}"/>
              </a:ext>
            </a:extLst>
          </p:cNvPr>
          <p:cNvSpPr txBox="1"/>
          <p:nvPr/>
        </p:nvSpPr>
        <p:spPr>
          <a:xfrm>
            <a:off x="576241" y="6398696"/>
            <a:ext cx="10801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COLUNAS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55D0274-75D0-4AA1-A644-BF675260A247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1682190" y="3212976"/>
            <a:ext cx="3105834" cy="7904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9719C74-82A6-42EA-BBAE-A2EF66A78E7B}"/>
              </a:ext>
            </a:extLst>
          </p:cNvPr>
          <p:cNvCxnSpPr>
            <a:cxnSpLocks/>
          </p:cNvCxnSpPr>
          <p:nvPr/>
        </p:nvCxnSpPr>
        <p:spPr>
          <a:xfrm flipV="1">
            <a:off x="1582688" y="3212976"/>
            <a:ext cx="6985071" cy="33924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0981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39F25-C780-4D1C-937B-15F2B038A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Congelando Células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E95A5C-6142-4C49-9DC1-57F23D7C0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63" y="2708920"/>
            <a:ext cx="8229600" cy="1828800"/>
          </a:xfrm>
        </p:spPr>
        <p:txBody>
          <a:bodyPr/>
          <a:lstStyle/>
          <a:p>
            <a:pPr algn="just"/>
            <a:r>
              <a:rPr lang="pt-BR" dirty="0"/>
              <a:t>Selecione as linhas/colunas que deseja congelar e acesse o menu Visualizar na opção congelar linhas e/ou congelar colunas.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1633270-F5CC-4277-8B41-B662A132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18EDFA1-ED22-4552-8A05-56D358C6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16578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E49EB-7D2B-4FD5-A802-1D0AAFFE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TELA COMPLETA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4FD500F-875A-48D6-93D8-AF0757B6E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A11711C-FD75-4194-A29B-6262E36D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652CCE7-1BBB-4E9D-9933-3A300D05D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1952471"/>
            <a:ext cx="8229600" cy="465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D2BAD-B4E0-4681-B772-417C657F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Gráficos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C75350-2BE1-43D0-A1CE-1698CE980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procedimento para construir gráficos a partir de uma tabela de folha de cálculo do Google </a:t>
            </a:r>
            <a:r>
              <a:rPr lang="pt-BR" dirty="0" err="1"/>
              <a:t>Docs</a:t>
            </a:r>
            <a:r>
              <a:rPr lang="pt-BR" dirty="0"/>
              <a:t> é o mesmo usado em qualquer outro editor de planilhas.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Ele oferece 8 diferentes tipos de gráficos e 28 subtipos.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AE25BE-CF24-47AC-BE91-9FD30754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673AAE4-F724-4387-8D4C-D47B1B7B4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3370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7DDED-90E4-4232-8B5E-CB2F20D4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Para criar gráficos acesse: </a:t>
            </a:r>
            <a:br>
              <a:rPr lang="pt-BR" dirty="0"/>
            </a:br>
            <a:r>
              <a:rPr lang="pt-BR" dirty="0"/>
              <a:t> menu 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/>
              <a:t>Inserir 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/>
              <a:t>gráficos.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817F2C-6597-4A7D-B4D3-4D7A441B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58EC5F1-30A9-4E8E-853C-A2E222AC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615237-1484-4BA6-A24A-127D27D22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11" y="2237214"/>
            <a:ext cx="8676190" cy="4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8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F7DDED-90E4-4232-8B5E-CB2F20D4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Escolha o tipo de gráfico nesta coluna da esquerda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817F2C-6597-4A7D-B4D3-4D7A441B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58EC5F1-30A9-4E8E-853C-A2E222AC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8615237-1484-4BA6-A24A-127D27D22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11" y="2237214"/>
            <a:ext cx="8676190" cy="463809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3A9016-0FEB-4F2E-91ED-4B760D6072A3}"/>
              </a:ext>
            </a:extLst>
          </p:cNvPr>
          <p:cNvSpPr/>
          <p:nvPr/>
        </p:nvSpPr>
        <p:spPr>
          <a:xfrm>
            <a:off x="2051720" y="4293096"/>
            <a:ext cx="2133600" cy="23042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5045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2E3ED-7B42-49BD-9CEA-A34BFFA2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FILTROS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C7B9C7-9246-45BC-943C-32F83A078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Ainda dentro das planilhas existe uma ferramenta chamada Filtro que possibilita ver e analisar facilmente os dados de uma planilha.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Os filtros permitem ocultar os dados desnecessários.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Ao desativar o filtro, você ainda poderá ver todos os dados.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9B9729-8429-467D-8109-8DFBAB10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9B2002-BDDE-428F-8C82-B2F03623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26804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00D13-15A8-4126-8074-4E89DA26B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Os filtros básicos podem ser úteis nos seguintes casos: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F86663-DE6B-4DFC-90E0-C56FAB818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Se você quiser que todos vejam um filtro específico ao abrir a planilha para visualização.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Se você quiser manter a classificação dos dados após usar o filtro.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58D164-32EC-47F6-B0E4-94377242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B2A2EFD-A1A2-4353-B4CB-C0124A58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453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582EF-9CB4-4694-901E-3FF7F4C4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Para acessar Filtros acesse o menu Dados.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98653F-28A8-43AA-AF7D-71FF6EB9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829ADB-2340-40B7-80A1-953604704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72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50BF90-8CE2-45AC-A254-B49B9068D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1633"/>
            <a:ext cx="9144000" cy="485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834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F2622-D198-4057-98DE-645F17D63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ALGUMAS FORMULAS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C1CD50-0132-4F61-8EFF-9D6D03E03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7C8850-981F-446C-A6BB-3D94905B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2B664A-0BBC-4F6F-8D21-06A65516D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30" y="2276872"/>
            <a:ext cx="8207658" cy="269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84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13254</TotalTime>
  <Words>1228</Words>
  <Application>Microsoft Office PowerPoint</Application>
  <PresentationFormat>Apresentação na tela (4:3)</PresentationFormat>
  <Paragraphs>210</Paragraphs>
  <Slides>73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73</vt:i4>
      </vt:variant>
    </vt:vector>
  </HeadingPairs>
  <TitlesOfParts>
    <vt:vector size="77" baseType="lpstr">
      <vt:lpstr>Arial</vt:lpstr>
      <vt:lpstr>Calibri</vt:lpstr>
      <vt:lpstr>Wingdings</vt:lpstr>
      <vt:lpstr>Tema do Office</vt:lpstr>
      <vt:lpstr>Excel 2013</vt:lpstr>
      <vt:lpstr>O programa</vt:lpstr>
      <vt:lpstr>O programa</vt:lpstr>
      <vt:lpstr>Para iniciar o Excel</vt:lpstr>
      <vt:lpstr>Em alguns instantes, a janela do Excel 2013 será aberta.</vt:lpstr>
      <vt:lpstr>Dê um clique em Pasta de trabalho em branco.</vt:lpstr>
      <vt:lpstr>Tela também constituída de linhas e colunas</vt:lpstr>
      <vt:lpstr>A tela também é composta por diversas “pastinhas”</vt:lpstr>
      <vt:lpstr>Área de Trabalho</vt:lpstr>
      <vt:lpstr>Barra de Fórmulas</vt:lpstr>
      <vt:lpstr>A barra de formulas </vt:lpstr>
      <vt:lpstr>Indicativo de células selecionadas</vt:lpstr>
      <vt:lpstr>Apresentação do PowerPoint</vt:lpstr>
      <vt:lpstr>Botão de Arquivo</vt:lpstr>
      <vt:lpstr>Botão Arquivo</vt:lpstr>
      <vt:lpstr>Barra de ferramentas de acesso Rápido</vt:lpstr>
      <vt:lpstr>Apresentação do PowerPoint</vt:lpstr>
      <vt:lpstr>Barra de Fórmulas</vt:lpstr>
      <vt:lpstr>O assistente de funções</vt:lpstr>
      <vt:lpstr>Funções por categoria</vt:lpstr>
      <vt:lpstr>Barra de Zoom</vt:lpstr>
      <vt:lpstr>FORMATANDO AS CELULAS </vt:lpstr>
      <vt:lpstr>FORTANDO COMO NÚMEROS</vt:lpstr>
      <vt:lpstr>ALTERANDO A QUANTIDADE DE CASAS DECIMAIS</vt:lpstr>
      <vt:lpstr>ALINHAMENTO DO TEXTO NAS CELULAS E MESCLA DE CELULAS </vt:lpstr>
      <vt:lpstr>FORMATANDO A FONTE NAS CÉLULAS</vt:lpstr>
      <vt:lpstr>FORMATANDO AS BORDAS DAS CÉLULAS</vt:lpstr>
      <vt:lpstr>FORMATANDO O PLANO DE FUNDO</vt:lpstr>
      <vt:lpstr>PROTEÇÃO DAS CELULAS</vt:lpstr>
      <vt:lpstr>ALGUMAS FUNÇÕES E FORMULAS</vt:lpstr>
      <vt:lpstr>FUNÇÃO MÉDIA</vt:lpstr>
      <vt:lpstr>EXECUTANDO A FUNÇÃO MÉDIA</vt:lpstr>
      <vt:lpstr>FORMULA MÁXIMO</vt:lpstr>
      <vt:lpstr>EXECUTANDO A FORMULA MÁXIMO</vt:lpstr>
      <vt:lpstr>FUNÇÃO MAIOR</vt:lpstr>
      <vt:lpstr>EXECUTANDO A FUNÇÃO MAIOR</vt:lpstr>
      <vt:lpstr>Elaborando a planilha</vt:lpstr>
      <vt:lpstr>Selecione a célula A3. Com a célula selecionada, digite Renda Familiar e pressione ENTER. </vt:lpstr>
      <vt:lpstr>Digite os dados da coluna A, como mostra a imagem abaixo. </vt:lpstr>
      <vt:lpstr>Apresentação do PowerPoint</vt:lpstr>
      <vt:lpstr>Apresentação do PowerPoint</vt:lpstr>
      <vt:lpstr>Salvando o documento</vt:lpstr>
      <vt:lpstr>Apresentação do PowerPoint</vt:lpstr>
      <vt:lpstr>Apresentação do PowerPoint</vt:lpstr>
      <vt:lpstr>Apresentação do PowerPoint</vt:lpstr>
      <vt:lpstr>Para finalizar pressione ENTER</vt:lpstr>
      <vt:lpstr>Observe como irá ficar sua planilha após inserir a fórmula</vt:lpstr>
      <vt:lpstr>Apresentação do PowerPoint</vt:lpstr>
      <vt:lpstr>Apresentação do PowerPoint</vt:lpstr>
      <vt:lpstr>Células copiadas </vt:lpstr>
      <vt:lpstr>Apresentação do PowerPoint</vt:lpstr>
      <vt:lpstr>Apresentação do PowerPoint</vt:lpstr>
      <vt:lpstr>O EDITOR DE PLANILHAS DO GOOGLE</vt:lpstr>
      <vt:lpstr>O EDITOR DE PLANILHAS DO GOOGLE</vt:lpstr>
      <vt:lpstr>PLANILHAS DO GOOGLE DOCS</vt:lpstr>
      <vt:lpstr>A SEGUINTE TELA SERÁ EXIBIDA</vt:lpstr>
      <vt:lpstr>EFETUE LOGIN COM SUA CONTA DO GMAIL</vt:lpstr>
      <vt:lpstr>A seguinte tela será exibida</vt:lpstr>
      <vt:lpstr>A seguinte tela será exibida</vt:lpstr>
      <vt:lpstr>SELECIONANDO A OPÇÃO PLANILHA EM BRANCO</vt:lpstr>
      <vt:lpstr>A SEGUINTE TELA SERÁ MOSTRADA</vt:lpstr>
      <vt:lpstr>A SEGUINTE TELA SERÁ MOSTRADA</vt:lpstr>
      <vt:lpstr>AS COLUNAS</vt:lpstr>
      <vt:lpstr>AS COLUNAS</vt:lpstr>
      <vt:lpstr>Congelando Células</vt:lpstr>
      <vt:lpstr>A TELA COMPLETA</vt:lpstr>
      <vt:lpstr>Gráficos</vt:lpstr>
      <vt:lpstr>Para criar gráficos acesse:   menu  Inserir  gráficos. </vt:lpstr>
      <vt:lpstr>Escolha o tipo de gráfico nesta coluna da esquerda</vt:lpstr>
      <vt:lpstr>FILTROS</vt:lpstr>
      <vt:lpstr>Os filtros básicos podem ser úteis nos seguintes casos:  </vt:lpstr>
      <vt:lpstr>Para acessar Filtros acesse o menu Dados. </vt:lpstr>
      <vt:lpstr>ALGUMAS FORMULAS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308</cp:revision>
  <dcterms:created xsi:type="dcterms:W3CDTF">2015-09-21T11:15:04Z</dcterms:created>
  <dcterms:modified xsi:type="dcterms:W3CDTF">2018-05-28T20:25:19Z</dcterms:modified>
</cp:coreProperties>
</file>