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61" r:id="rId5"/>
    <p:sldId id="262" r:id="rId6"/>
    <p:sldId id="260" r:id="rId7"/>
    <p:sldId id="259" r:id="rId8"/>
    <p:sldId id="274" r:id="rId9"/>
    <p:sldId id="264" r:id="rId10"/>
    <p:sldId id="273" r:id="rId11"/>
    <p:sldId id="263" r:id="rId12"/>
    <p:sldId id="275" r:id="rId13"/>
    <p:sldId id="265" r:id="rId14"/>
    <p:sldId id="266" r:id="rId15"/>
    <p:sldId id="276" r:id="rId16"/>
    <p:sldId id="277" r:id="rId17"/>
    <p:sldId id="278" r:id="rId18"/>
    <p:sldId id="279" r:id="rId19"/>
    <p:sldId id="280" r:id="rId20"/>
    <p:sldId id="268" r:id="rId21"/>
  </p:sldIdLst>
  <p:sldSz cx="9144000" cy="6858000" type="screen4x3"/>
  <p:notesSz cx="6858000" cy="9144000"/>
  <p:embeddedFontLst>
    <p:embeddedFont>
      <p:font typeface="ＭＳ Ｐゴシック" panose="020B0600070205080204" pitchFamily="34" charset="-128"/>
      <p:regular r:id="rId24"/>
    </p:embeddedFont>
    <p:embeddedFont>
      <p:font typeface="Arial Narrow" panose="020B0606020202030204" pitchFamily="34" charset="0"/>
      <p:regular r:id="rId25"/>
      <p:bold r:id="rId26"/>
      <p:italic r:id="rId27"/>
      <p:boldItalic r:id="rId28"/>
    </p:embeddedFont>
    <p:embeddedFont>
      <p:font typeface="Bauhaus 93" panose="04030905020B02020C02" pitchFamily="82" charset="0"/>
      <p:regular r:id="rId29"/>
    </p:embeddedFont>
    <p:embeddedFont>
      <p:font typeface="Bookman Old Style" panose="02050604050505020204" pitchFamily="18" charset="0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entury Schoolbook" panose="02040604050505020304" pitchFamily="18" charset="0"/>
      <p:regular r:id="rId38"/>
      <p:bold r:id="rId39"/>
      <p:italic r:id="rId40"/>
      <p:boldItalic r:id="rId41"/>
    </p:embeddedFont>
    <p:embeddedFont>
      <p:font typeface="Cooper Black" panose="0208090404030B020404" pitchFamily="18" charset="0"/>
      <p:regular r:id="rId42"/>
    </p:embeddedFont>
    <p:embeddedFont>
      <p:font typeface="Copperplate Gothic Bold" panose="020E0705020206020404" pitchFamily="34" charset="0"/>
      <p:regular r:id="rId43"/>
    </p:embeddedFont>
    <p:embeddedFont>
      <p:font typeface="Curlz MT" panose="04040404050702020202" pitchFamily="82" charset="0"/>
      <p:regular r:id="rId44"/>
    </p:embeddedFont>
    <p:embeddedFont>
      <p:font typeface="Edwardian Script ITC" panose="030303020407070D0804" pitchFamily="66" charset="0"/>
      <p:regular r:id="rId45"/>
    </p:embeddedFont>
    <p:embeddedFont>
      <p:font typeface="Impact" panose="020B0806030902050204" pitchFamily="34" charset="0"/>
      <p:regular r:id="rId46"/>
    </p:embeddedFont>
    <p:embeddedFont>
      <p:font typeface="Trebuchet MS" panose="020B060302020202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61" d="100"/>
          <a:sy n="61" d="100"/>
        </p:scale>
        <p:origin x="66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font" Target="fonts/font24.fntdata"/><Relationship Id="rId50" Type="http://schemas.openxmlformats.org/officeDocument/2006/relationships/font" Target="fonts/font2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font" Target="fonts/font2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font" Target="fonts/font18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font" Target="fonts/font2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font" Target="fonts/font25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637E80-B02C-4486-8E14-8FAED1D970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8A6985-1505-47D4-A2D9-EAE622AE63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2C63F871-019D-4CDD-8368-DB86A0727355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B88855-E6DD-4B17-A43D-ED9DDC545C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42F1B-7EAB-4C25-AAB5-53BB286390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1860D3EA-B55C-4387-8BB4-CFFEF985BEB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464DB5E-D2AD-4AD0-BEE3-7726D829FD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68821C-FE62-48E0-AEFE-71B68F54CC5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19EC71FA-7814-46B6-9A81-957DA2A4B151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E78D8DC-DBA0-4564-9ACA-C2EF26BBC8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pt-BR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24C4A98-3006-46EB-BE34-0DF3696C7A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t-BR" noProof="0"/>
              <a:t>Click to edit Master text styles</a:t>
            </a:r>
          </a:p>
          <a:p>
            <a:pPr lvl="1"/>
            <a:r>
              <a:rPr lang="pt-BR" noProof="0"/>
              <a:t>Second level</a:t>
            </a:r>
          </a:p>
          <a:p>
            <a:pPr lvl="2"/>
            <a:r>
              <a:rPr lang="pt-BR" noProof="0"/>
              <a:t>Third level</a:t>
            </a:r>
          </a:p>
          <a:p>
            <a:pPr lvl="3"/>
            <a:r>
              <a:rPr lang="pt-BR" noProof="0"/>
              <a:t>Fourth level</a:t>
            </a:r>
          </a:p>
          <a:p>
            <a:pPr lvl="4"/>
            <a:r>
              <a:rPr lang="pt-BR" noProof="0"/>
              <a:t>Fifth level</a:t>
            </a:r>
            <a:endParaRPr lang="en-US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B82A16-85FE-4AD5-ACCC-C3892761CF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585AED-6DE4-4314-9BF3-CEEBC64AE5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001FE9DB-A170-4F7C-9AC7-EA938885408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ＭＳ Ｐゴシック" pitchFamily="-109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C3E23-53B1-4119-9908-91378C536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D5B43-70CB-48DA-8518-FC4293761C5E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0B5DD-90B8-4186-90DA-539BF1645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D711-490B-47EE-98CB-8AE26F740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85E52-25CC-4050-893A-5ED0019EE0A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50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E59FB-2587-43D8-9368-84D5672C5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59697-1580-4E17-BF55-2FDE4D0FC7D4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26397-B51D-49E5-AE4A-213556278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06AEF-EAB3-41AF-92AD-98C06E9EF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284A8-8BB7-4C76-988C-4ECD51B074E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3711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5D4B3-1549-4B46-BBAA-7549ACE82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EF318-2BFE-4B05-ABE1-499F1125FA05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D32D4-6D01-4A2E-B8FC-67090057B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43FA3-2507-4127-9636-DFB49727D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283C4-7FF8-40D5-87AE-4EF7F7D3AD7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2455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9663B0C-2310-4BDE-944A-C3F56DAA8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59A9C-17AD-48ED-BE68-FEC5DB759491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417F15F-90F6-4326-91EF-0B4C9D11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C84227-E5DC-498D-B5F8-2E06BE06A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4A5F4-2846-4AC8-B5C1-F558D532F2B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1285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7BB97D7-D58B-4BA0-9570-AFCAC4FBA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B6A09-6285-430B-948D-19B109481E27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04597C2-6B3E-457E-AE29-F7EDE98EF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AAB1EEA-C367-4F97-B56D-C13F20640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1D4A7-E749-43F2-88A0-B02E9018FF2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4533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B855254-0C82-4345-A05F-5CC17FE26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33F26-6232-46EE-9DE1-F0229CE6563D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ABB9B2D-B84C-470F-8090-5FEA5A403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DCFC6B9-ED33-453E-ACBA-B43DC7ADD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CB3DA-BE90-411B-868A-4FFB34A4E3A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9449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57DDEA1-312B-49E8-A943-64790C423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9FAE8-EF7A-4990-BCA4-4DC98BC14787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4E33CB7-0B4E-45C4-906D-16AEAE677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C9AB78-8C1D-402D-93CD-1615B07E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4FECD-2D68-46BE-BFFE-C9ACEB352BA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91690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237D12-749F-4539-94DC-6D4E2F48D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10A77-688F-4355-BDC1-28D92DE62ADD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7A2C46-A6A6-486D-B0BD-42C1B9E4B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1D0EF18-BB05-4864-9674-D9E54926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82452-E603-40B2-9CB7-A535ADA51BB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0846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953CFB4-B422-44E7-A06A-89835AFA3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AD37B-068C-41BA-8FE5-880902B8A75E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244F8EC-0B3B-4C32-AB1D-E77167C88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9968182-1AEC-4847-8C30-25E5C000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A4E90-6712-4158-9C8C-012F105B4CC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7042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1E701-F639-4962-8FAB-B0E0BCB06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06636-938C-4663-887A-C4B62CA8CD7C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1AE53-108D-40AE-B851-3E2A06DCA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52FDE-7DF8-4738-94F5-8B4800976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EA916-75D4-41FA-ADC5-3A8EB381B96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6938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A07E8-3BF6-43EA-8E26-3978B52D8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7F345-7759-4E07-89A7-5DB768A05686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84C37-9BC9-40E7-9B3E-553733026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3819F-6CC2-47DB-B527-A07A27839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A4510-6EC0-45AB-A064-E54361EF04F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1531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79D1AC2-381F-4ABD-85E2-678A7BCD79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Click to edit Master title style</a:t>
            </a:r>
            <a:endParaRPr lang="en-US" altLang="pt-B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D8A289-F824-4CD6-B1E2-49D06834E0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Click to edit Master text styles</a:t>
            </a:r>
          </a:p>
          <a:p>
            <a:pPr lvl="1"/>
            <a:r>
              <a:rPr lang="pt-BR" altLang="pt-BR"/>
              <a:t>Second level</a:t>
            </a:r>
          </a:p>
          <a:p>
            <a:pPr lvl="2"/>
            <a:r>
              <a:rPr lang="pt-BR" altLang="pt-BR"/>
              <a:t>Third level</a:t>
            </a:r>
          </a:p>
          <a:p>
            <a:pPr lvl="3"/>
            <a:r>
              <a:rPr lang="pt-BR" altLang="pt-BR"/>
              <a:t>Fourth level</a:t>
            </a:r>
          </a:p>
          <a:p>
            <a:pPr lvl="4"/>
            <a:r>
              <a:rPr lang="pt-BR" altLang="pt-BR"/>
              <a:t>Fifth level</a:t>
            </a:r>
            <a:endParaRPr lang="en-US" alt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43322-268A-4C5C-BFD0-C4A7DB8D9A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-112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82BCC6B4-178F-4B65-99A0-42D737F04B7B}" type="datetime1">
              <a:rPr lang="en-US"/>
              <a:pPr>
                <a:defRPr/>
              </a:pPr>
              <a:t>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24596-EAB7-4FFC-B2D8-A4D9D7950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-112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A368D-108B-40F3-B92C-8EA0255C8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-112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fld id="{CD5547B3-F58F-4A98-8F60-7DD69FD7E10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9" charset="-128"/>
          <a:cs typeface="ＭＳ Ｐゴシック" pitchFamily="-109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9" charset="0"/>
          <a:ea typeface="ＭＳ Ｐゴシック" pitchFamily="-109" charset="-128"/>
          <a:cs typeface="ＭＳ Ｐゴシック" pitchFamily="-109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9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9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9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9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">
            <a:extLst>
              <a:ext uri="{FF2B5EF4-FFF2-40B4-BE49-F238E27FC236}">
                <a16:creationId xmlns:a16="http://schemas.microsoft.com/office/drawing/2014/main" id="{CCEB2CCF-6B52-4951-89FA-9367A6989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3124200"/>
            <a:ext cx="8628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4000">
                <a:solidFill>
                  <a:schemeClr val="bg1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 Formas de fazer sua apresentação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4DE057-7ECE-43BC-9C2C-3D90FBAE4A2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429000" y="3200400"/>
            <a:ext cx="1295400" cy="646113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46C5A5-F27A-4B19-A66C-3FB8B823C820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429000" y="3200400"/>
            <a:ext cx="1295400" cy="646113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7" name="TextBox 12">
            <a:extLst>
              <a:ext uri="{FF2B5EF4-FFF2-40B4-BE49-F238E27FC236}">
                <a16:creationId xmlns:a16="http://schemas.microsoft.com/office/drawing/2014/main" id="{A5863B8D-7007-431E-B83E-B27EECF545D1}"/>
              </a:ext>
            </a:extLst>
          </p:cNvPr>
          <p:cNvSpPr txBox="1">
            <a:spLocks noChangeArrowheads="1"/>
          </p:cNvSpPr>
          <p:nvPr/>
        </p:nvSpPr>
        <p:spPr bwMode="auto">
          <a:xfrm rot="-986663">
            <a:off x="2574925" y="1831975"/>
            <a:ext cx="24399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pt-BR" altLang="pt-BR" sz="7200">
                <a:solidFill>
                  <a:srgbClr val="FF0000"/>
                </a:solidFill>
                <a:latin typeface="Impact" panose="020B0806030902050204" pitchFamily="34" charset="0"/>
              </a:rPr>
              <a:t>matar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5">
            <a:extLst>
              <a:ext uri="{FF2B5EF4-FFF2-40B4-BE49-F238E27FC236}">
                <a16:creationId xmlns:a16="http://schemas.microsoft.com/office/drawing/2014/main" id="{C387ECE1-988C-4267-998E-AC522A48F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971800"/>
            <a:ext cx="1295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4000">
                <a:latin typeface="Trebuchet MS" panose="020B0603020202020204" pitchFamily="34" charset="0"/>
              </a:rPr>
              <a:t>ou</a:t>
            </a:r>
          </a:p>
        </p:txBody>
      </p:sp>
      <p:sp>
        <p:nvSpPr>
          <p:cNvPr id="5123" name="Rounded Rectangle 4">
            <a:extLst>
              <a:ext uri="{FF2B5EF4-FFF2-40B4-BE49-F238E27FC236}">
                <a16:creationId xmlns:a16="http://schemas.microsoft.com/office/drawing/2014/main" id="{9224D434-1BA4-41EF-8526-83FD25117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66700"/>
            <a:ext cx="3810000" cy="6324600"/>
          </a:xfrm>
          <a:prstGeom prst="roundRect">
            <a:avLst>
              <a:gd name="adj" fmla="val 11977"/>
            </a:avLst>
          </a:prstGeom>
          <a:solidFill>
            <a:schemeClr val="tx1">
              <a:alpha val="25098"/>
            </a:schemeClr>
          </a:solidFill>
          <a:ln>
            <a:noFill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marL="360363" indent="-3603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pt-BR" altLang="pt-BR" sz="4000">
              <a:solidFill>
                <a:srgbClr val="00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TextBox 7">
            <a:extLst>
              <a:ext uri="{FF2B5EF4-FFF2-40B4-BE49-F238E27FC236}">
                <a16:creationId xmlns:a16="http://schemas.microsoft.com/office/drawing/2014/main" id="{A12C6A27-E067-422B-A666-D2DD4DBEC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1000"/>
            <a:ext cx="35814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pt-BR" altLang="pt-BR" sz="4000">
                <a:solidFill>
                  <a:srgbClr val="0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2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pt-BR" altLang="pt-BR" sz="4000">
                <a:solidFill>
                  <a:srgbClr val="0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Usar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pt-BR" altLang="pt-BR" sz="3600" b="1">
                <a:solidFill>
                  <a:srgbClr val="E46C0A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Marcadores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pontos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pt-BR" altLang="pt-BR" sz="4000">
                <a:solidFill>
                  <a:srgbClr val="0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o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pt-BR" altLang="pt-BR" sz="4000">
                <a:solidFill>
                  <a:srgbClr val="0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tempo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pt-BR" altLang="pt-BR" sz="4000">
                <a:solidFill>
                  <a:srgbClr val="0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todo,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pt-BR" sz="4000">
                <a:solidFill>
                  <a:srgbClr val="0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p</a:t>
            </a:r>
            <a:r>
              <a:rPr lang="pt-BR" altLang="pt-BR" sz="4000">
                <a:solidFill>
                  <a:srgbClr val="0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erdendo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pt-BR" altLang="pt-BR" sz="4000">
                <a:solidFill>
                  <a:srgbClr val="000000"/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relevância</a:t>
            </a:r>
            <a:endParaRPr lang="pt-BR" altLang="pt-BR" sz="4000"/>
          </a:p>
        </p:txBody>
      </p:sp>
      <p:sp>
        <p:nvSpPr>
          <p:cNvPr id="5125" name="Rounded Rectangle 8">
            <a:extLst>
              <a:ext uri="{FF2B5EF4-FFF2-40B4-BE49-F238E27FC236}">
                <a16:creationId xmlns:a16="http://schemas.microsoft.com/office/drawing/2014/main" id="{9AFCEF4E-0220-48C5-864B-0E7E214F0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04800"/>
            <a:ext cx="3962400" cy="6324600"/>
          </a:xfrm>
          <a:prstGeom prst="roundRect">
            <a:avLst>
              <a:gd name="adj" fmla="val 11977"/>
            </a:avLst>
          </a:prstGeom>
          <a:solidFill>
            <a:schemeClr val="tx1">
              <a:alpha val="25098"/>
            </a:schemeClr>
          </a:solidFill>
          <a:ln>
            <a:noFill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marL="360363" indent="-360363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endParaRPr lang="pt-BR" altLang="pt-BR" sz="4000">
              <a:solidFill>
                <a:srgbClr val="000000"/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extBox 9">
            <a:extLst>
              <a:ext uri="{FF2B5EF4-FFF2-40B4-BE49-F238E27FC236}">
                <a16:creationId xmlns:a16="http://schemas.microsoft.com/office/drawing/2014/main" id="{618E270D-EA8D-4E71-8801-D7D621B9F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81000"/>
            <a:ext cx="3810000" cy="609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sz="1500" dirty="0">
                <a:latin typeface="Trebuchet MS" pitchFamily="34" charset="0"/>
              </a:rPr>
              <a:t>Não usar marcadores de jeito nenhum e, ao invés disso, escrever </a:t>
            </a:r>
            <a:r>
              <a:rPr lang="pt-BR" sz="1500" b="1" dirty="0">
                <a:solidFill>
                  <a:srgbClr val="E46C0A"/>
                </a:solidFill>
                <a:latin typeface="Trebuchet MS" pitchFamily="34" charset="0"/>
              </a:rPr>
              <a:t>textos longos </a:t>
            </a:r>
            <a:r>
              <a:rPr lang="pt-BR" sz="1500" dirty="0">
                <a:latin typeface="Trebuchet MS" pitchFamily="34" charset="0"/>
              </a:rPr>
              <a:t>e com </a:t>
            </a:r>
            <a:r>
              <a:rPr lang="pt-BR" sz="1500" b="1" dirty="0">
                <a:solidFill>
                  <a:srgbClr val="E46C0A"/>
                </a:solidFill>
                <a:latin typeface="Trebuchet MS" pitchFamily="34" charset="0"/>
              </a:rPr>
              <a:t>letras pequenas </a:t>
            </a:r>
            <a:r>
              <a:rPr lang="pt-BR" sz="1500" dirty="0">
                <a:latin typeface="Trebuchet MS" pitchFamily="34" charset="0"/>
              </a:rPr>
              <a:t>que jamais alguém conseguirá ler até o final. A necessidade de inserir a maior quantidade possível de informações revela a </a:t>
            </a:r>
            <a:r>
              <a:rPr lang="pt-BR" sz="1500" dirty="0">
                <a:solidFill>
                  <a:schemeClr val="accent6">
                    <a:lumMod val="75000"/>
                  </a:schemeClr>
                </a:solidFill>
                <a:latin typeface="Trebuchet MS" pitchFamily="34" charset="0"/>
              </a:rPr>
              <a:t>falta de domínio do conteúdo por parte do palestrante</a:t>
            </a:r>
            <a:r>
              <a:rPr lang="pt-BR" sz="1500" dirty="0">
                <a:latin typeface="Trebuchet MS" pitchFamily="34" charset="0"/>
              </a:rPr>
              <a:t>, que usa o slide como uma muleta para se apoiar e como fonte de consulta para não esquecer de dizer tudo o que deve ser dito. P</a:t>
            </a:r>
            <a:r>
              <a:rPr lang="en-US" sz="1500" dirty="0">
                <a:latin typeface="Trebuchet MS" pitchFamily="34" charset="0"/>
              </a:rPr>
              <a:t>a</a:t>
            </a:r>
            <a:r>
              <a:rPr lang="pt-BR" sz="1500" dirty="0" err="1">
                <a:latin typeface="Trebuchet MS" pitchFamily="34" charset="0"/>
              </a:rPr>
              <a:t>rágrafos</a:t>
            </a:r>
            <a:r>
              <a:rPr lang="pt-BR" sz="1500" dirty="0">
                <a:latin typeface="Trebuchet MS" pitchFamily="34" charset="0"/>
              </a:rPr>
              <a:t> imensos com explicações intermináveis que poderiam ser feitas oralmente pelo apresentador são uma ótima forma de fazer sua </a:t>
            </a:r>
            <a:r>
              <a:rPr lang="pt-BR" sz="1500" dirty="0" err="1">
                <a:latin typeface="Trebuchet MS" pitchFamily="34" charset="0"/>
              </a:rPr>
              <a:t>platéia</a:t>
            </a:r>
            <a:r>
              <a:rPr lang="pt-BR" sz="1500" dirty="0">
                <a:latin typeface="Trebuchet MS" pitchFamily="34" charset="0"/>
              </a:rPr>
              <a:t> cair no sono. Explicações técnicas e detalhadas acompanhadas de gráficos e tabelas enormes cheias de números minúsculos, também, são um prato cheio para slides horríveis. </a:t>
            </a:r>
            <a:r>
              <a:rPr lang="en-US" sz="1500" dirty="0">
                <a:latin typeface="Trebuchet MS" pitchFamily="34" charset="0"/>
              </a:rPr>
              <a:t>O a</a:t>
            </a:r>
            <a:r>
              <a:rPr lang="pt-BR" sz="1500" dirty="0" err="1">
                <a:latin typeface="Trebuchet MS" pitchFamily="34" charset="0"/>
              </a:rPr>
              <a:t>linhamento</a:t>
            </a:r>
            <a:r>
              <a:rPr lang="pt-BR" sz="1500" dirty="0">
                <a:latin typeface="Trebuchet MS" pitchFamily="34" charset="0"/>
              </a:rPr>
              <a:t> “justificado” ajuda, ainda mais, a tornar o exercício de ler esse texto uma verdadeira tortura. Bem, se você conseguiu chegar até aqui, deve estar se perguntando qual é o tamanho desta fonte que está exigindo tanto esforço na leitura, ela é a </a:t>
            </a:r>
            <a:r>
              <a:rPr lang="pt-BR" sz="1500" dirty="0" err="1">
                <a:latin typeface="Trebuchet MS" pitchFamily="34" charset="0"/>
              </a:rPr>
              <a:t>Trebuchet</a:t>
            </a:r>
            <a:r>
              <a:rPr lang="pt-BR" sz="1500" dirty="0">
                <a:latin typeface="Trebuchet MS" pitchFamily="34" charset="0"/>
              </a:rPr>
              <a:t> MS 15. 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5" descr="http://www.expertstraining.com.br/files/2014/04/publico-alvo.jpg">
            <a:extLst>
              <a:ext uri="{FF2B5EF4-FFF2-40B4-BE49-F238E27FC236}">
                <a16:creationId xmlns:a16="http://schemas.microsoft.com/office/drawing/2014/main" id="{4F8C7DA8-0268-45B5-A3F5-A764132EE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FC1A410-0287-4CE3-BB81-39611D6AEAF4}"/>
              </a:ext>
            </a:extLst>
          </p:cNvPr>
          <p:cNvSpPr/>
          <p:nvPr/>
        </p:nvSpPr>
        <p:spPr>
          <a:xfrm>
            <a:off x="1295400" y="4648200"/>
            <a:ext cx="6400800" cy="1462088"/>
          </a:xfrm>
          <a:prstGeom prst="roundRect">
            <a:avLst>
              <a:gd name="adj" fmla="val 11977"/>
            </a:avLst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>
              <a:solidFill>
                <a:srgbClr val="FFFFFF"/>
              </a:solidFill>
              <a:latin typeface="Trebuchet MS" pitchFamily="34" charset="0"/>
              <a:ea typeface="ＭＳ Ｐゴシック" pitchFamily="-112" charset="-128"/>
            </a:endParaRPr>
          </a:p>
        </p:txBody>
      </p:sp>
      <p:sp>
        <p:nvSpPr>
          <p:cNvPr id="6148" name="TextBox 15">
            <a:extLst>
              <a:ext uri="{FF2B5EF4-FFF2-40B4-BE49-F238E27FC236}">
                <a16:creationId xmlns:a16="http://schemas.microsoft.com/office/drawing/2014/main" id="{6987C480-A00F-49F1-8E27-43ACFA565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557713"/>
            <a:ext cx="6248400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4000">
                <a:latin typeface="Trebuchet MS" panose="020B0603020202020204" pitchFamily="34" charset="0"/>
              </a:rPr>
              <a:t>Não saber com </a:t>
            </a:r>
            <a:r>
              <a:rPr lang="pt-BR" altLang="pt-BR" sz="5400" b="1">
                <a:solidFill>
                  <a:srgbClr val="E46C0A"/>
                </a:solidFill>
                <a:latin typeface="Trebuchet MS" panose="020B0603020202020204" pitchFamily="34" charset="0"/>
              </a:rPr>
              <a:t>quem</a:t>
            </a:r>
            <a:endParaRPr lang="pt-BR" altLang="pt-BR" sz="2800" b="1">
              <a:solidFill>
                <a:srgbClr val="E46C0A"/>
              </a:solidFill>
              <a:latin typeface="Trebuchet MS" panose="020B0603020202020204" pitchFamily="34" charset="0"/>
            </a:endParaRPr>
          </a:p>
          <a:p>
            <a:pPr algn="ctr" eaLnBrk="1" hangingPunct="1"/>
            <a:r>
              <a:rPr lang="pt-BR" altLang="pt-BR" sz="4000">
                <a:latin typeface="Trebuchet MS" panose="020B0603020202020204" pitchFamily="34" charset="0"/>
              </a:rPr>
              <a:t>você está falando.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D85740-829A-4319-BBBA-43764C30AD42}"/>
              </a:ext>
            </a:extLst>
          </p:cNvPr>
          <p:cNvSpPr/>
          <p:nvPr/>
        </p:nvSpPr>
        <p:spPr>
          <a:xfrm>
            <a:off x="990600" y="836712"/>
            <a:ext cx="762000" cy="923330"/>
          </a:xfrm>
          <a:prstGeom prst="rect">
            <a:avLst/>
          </a:prstGeom>
          <a:solidFill>
            <a:schemeClr val="tx1"/>
          </a:solidFill>
          <a:effectLst>
            <a:glow rad="63500">
              <a:schemeClr val="tx1">
                <a:lumMod val="85000"/>
                <a:lumOff val="15000"/>
                <a:alpha val="85000"/>
              </a:schemeClr>
            </a:glow>
            <a:softEdge rad="38100"/>
          </a:effec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x-none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rebuchet MS"/>
                <a:ea typeface="ＭＳ Ｐゴシック" pitchFamily="-109" charset="-128"/>
                <a:cs typeface="Trebuchet MS"/>
              </a:rPr>
              <a:t>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BBD984-7C19-425D-AA18-9FECFFBB5F33}"/>
              </a:ext>
            </a:extLst>
          </p:cNvPr>
          <p:cNvSpPr/>
          <p:nvPr/>
        </p:nvSpPr>
        <p:spPr>
          <a:xfrm>
            <a:off x="2590800" y="977205"/>
            <a:ext cx="762000" cy="923330"/>
          </a:xfrm>
          <a:prstGeom prst="rect">
            <a:avLst/>
          </a:prstGeom>
          <a:solidFill>
            <a:schemeClr val="tx1"/>
          </a:solidFill>
          <a:effectLst>
            <a:glow rad="63500">
              <a:schemeClr val="tx1">
                <a:lumMod val="85000"/>
                <a:lumOff val="15000"/>
                <a:alpha val="85000"/>
              </a:schemeClr>
            </a:glow>
            <a:softEdge rad="38100"/>
          </a:effec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x-none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rebuchet MS"/>
                <a:ea typeface="ＭＳ Ｐゴシック" pitchFamily="-109" charset="-128"/>
                <a:cs typeface="Trebuchet MS"/>
              </a:rPr>
              <a:t>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93C3AD-5AEC-40D7-80F6-8FD852003EE7}"/>
              </a:ext>
            </a:extLst>
          </p:cNvPr>
          <p:cNvSpPr/>
          <p:nvPr/>
        </p:nvSpPr>
        <p:spPr>
          <a:xfrm>
            <a:off x="6858000" y="836712"/>
            <a:ext cx="762000" cy="923330"/>
          </a:xfrm>
          <a:prstGeom prst="rect">
            <a:avLst/>
          </a:prstGeom>
          <a:solidFill>
            <a:schemeClr val="tx1"/>
          </a:solidFill>
          <a:effectLst>
            <a:glow rad="63500">
              <a:schemeClr val="tx1">
                <a:lumMod val="85000"/>
                <a:lumOff val="15000"/>
                <a:alpha val="85000"/>
              </a:schemeClr>
            </a:glow>
            <a:softEdge rad="38100"/>
          </a:effec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x-none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rebuchet MS"/>
                <a:ea typeface="ＭＳ Ｐゴシック" pitchFamily="-109" charset="-128"/>
                <a:cs typeface="Trebuchet MS"/>
              </a:rPr>
              <a:t>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659947E-72F1-492E-BE0E-8DD3F174C5E9}"/>
              </a:ext>
            </a:extLst>
          </p:cNvPr>
          <p:cNvSpPr/>
          <p:nvPr/>
        </p:nvSpPr>
        <p:spPr>
          <a:xfrm>
            <a:off x="5638800" y="977205"/>
            <a:ext cx="762000" cy="923330"/>
          </a:xfrm>
          <a:prstGeom prst="rect">
            <a:avLst/>
          </a:prstGeom>
          <a:solidFill>
            <a:schemeClr val="tx1"/>
          </a:solidFill>
          <a:effectLst>
            <a:glow rad="63500">
              <a:schemeClr val="tx1">
                <a:lumMod val="85000"/>
                <a:lumOff val="15000"/>
                <a:alpha val="85000"/>
              </a:schemeClr>
            </a:glow>
            <a:softEdge rad="38100"/>
          </a:effec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x-none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rebuchet MS"/>
                <a:ea typeface="ＭＳ Ｐゴシック" pitchFamily="-109" charset="-128"/>
                <a:cs typeface="Trebuchet MS"/>
              </a:rPr>
              <a:t>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037970F-87E5-4285-BE1B-A241D31EB4F6}"/>
              </a:ext>
            </a:extLst>
          </p:cNvPr>
          <p:cNvSpPr/>
          <p:nvPr/>
        </p:nvSpPr>
        <p:spPr>
          <a:xfrm>
            <a:off x="3962400" y="977205"/>
            <a:ext cx="762000" cy="923330"/>
          </a:xfrm>
          <a:prstGeom prst="rect">
            <a:avLst/>
          </a:prstGeom>
          <a:solidFill>
            <a:schemeClr val="tx1"/>
          </a:solidFill>
          <a:effectLst>
            <a:glow rad="63500">
              <a:schemeClr val="tx1">
                <a:lumMod val="85000"/>
                <a:lumOff val="15000"/>
                <a:alpha val="85000"/>
              </a:schemeClr>
            </a:glow>
            <a:softEdge rad="38100"/>
          </a:effec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x-none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rebuchet MS"/>
                <a:ea typeface="ＭＳ Ｐゴシック" pitchFamily="-109" charset="-128"/>
                <a:cs typeface="Trebuchet MS"/>
              </a:rPr>
              <a:t>?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ounded Rectangle 6">
            <a:extLst>
              <a:ext uri="{FF2B5EF4-FFF2-40B4-BE49-F238E27FC236}">
                <a16:creationId xmlns:a16="http://schemas.microsoft.com/office/drawing/2014/main" id="{5B9CDCC9-5B75-4AD2-9C04-A294E2561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327400"/>
            <a:ext cx="7924800" cy="2559050"/>
          </a:xfrm>
          <a:prstGeom prst="roundRect">
            <a:avLst>
              <a:gd name="adj" fmla="val 11977"/>
            </a:avLst>
          </a:prstGeom>
          <a:solidFill>
            <a:schemeClr val="bg1">
              <a:alpha val="74901"/>
            </a:scheme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pt-BR" altLang="pt-BR" sz="400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EC70FA-829D-408B-A4AF-B97C7CA54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500438"/>
            <a:ext cx="79248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4000">
                <a:latin typeface="Trebuchet MS" panose="020B0603020202020204" pitchFamily="34" charset="0"/>
              </a:rPr>
              <a:t>Usar </a:t>
            </a:r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</a:rPr>
              <a:t>animações</a:t>
            </a:r>
            <a:r>
              <a:rPr lang="pt-BR" altLang="pt-BR" sz="4000" b="1">
                <a:solidFill>
                  <a:srgbClr val="E46C0A"/>
                </a:solidFill>
                <a:latin typeface="Trebuchet MS" panose="020B0603020202020204" pitchFamily="34" charset="0"/>
              </a:rPr>
              <a:t> </a:t>
            </a:r>
            <a:r>
              <a:rPr lang="pt-BR" altLang="pt-BR" sz="4000">
                <a:latin typeface="Trebuchet MS" panose="020B0603020202020204" pitchFamily="34" charset="0"/>
              </a:rPr>
              <a:t>demais!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E1A688-F26C-40FD-8110-C51506FDE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0" y="4221163"/>
            <a:ext cx="64135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4000">
                <a:latin typeface="Trebuchet MS" panose="020B0603020202020204" pitchFamily="34" charset="0"/>
              </a:rPr>
              <a:t>Efeitos de </a:t>
            </a:r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</a:rPr>
              <a:t>som</a:t>
            </a:r>
            <a:r>
              <a:rPr lang="pt-BR" altLang="pt-BR" sz="4000">
                <a:latin typeface="Trebuchet MS" panose="020B0603020202020204" pitchFamily="34" charset="0"/>
              </a:rPr>
              <a:t>, também!</a:t>
            </a:r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4EE58521-BA8D-4174-947D-8F889F4E5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5338" y="1600200"/>
            <a:ext cx="1341437" cy="1341438"/>
          </a:xfrm>
          <a:prstGeom prst="cube">
            <a:avLst>
              <a:gd name="adj" fmla="val 25000"/>
            </a:avLst>
          </a:prstGeom>
          <a:solidFill>
            <a:schemeClr val="tx2">
              <a:lumMod val="60000"/>
              <a:lumOff val="40000"/>
              <a:alpha val="80000"/>
            </a:schemeClr>
          </a:soli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pt-BR">
              <a:solidFill>
                <a:srgbClr val="FFFFFF"/>
              </a:solidFill>
              <a:latin typeface="Calibri" pitchFamily="-112" charset="0"/>
              <a:ea typeface="ＭＳ Ｐゴシック" pitchFamily="-112" charset="-128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9CAB7738-2ECC-46FE-9701-F1A316B2F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8" y="630238"/>
            <a:ext cx="81756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</a:rPr>
              <a:t>Itens que não ajudarão</a:t>
            </a:r>
            <a:endParaRPr lang="pt-BR" altLang="pt-BR" sz="4000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8" grpId="1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https://encrypted-tbn2.gstatic.com/images?q=tbn:ANd9GcSaqXl8HUzSGGsWFhTxNOWnsun5ZZSPLZSObZLghw1FmBJBvqF72w">
            <a:extLst>
              <a:ext uri="{FF2B5EF4-FFF2-40B4-BE49-F238E27FC236}">
                <a16:creationId xmlns:a16="http://schemas.microsoft.com/office/drawing/2014/main" id="{D17E4E79-F5F9-4EF4-98F2-CA403810B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Rounded Rectangle 5">
            <a:extLst>
              <a:ext uri="{FF2B5EF4-FFF2-40B4-BE49-F238E27FC236}">
                <a16:creationId xmlns:a16="http://schemas.microsoft.com/office/drawing/2014/main" id="{BC4AEE97-ED23-4B04-88EC-1B92F586C9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438400"/>
            <a:ext cx="7239000" cy="3006725"/>
          </a:xfrm>
          <a:prstGeom prst="roundRect">
            <a:avLst>
              <a:gd name="adj" fmla="val 11977"/>
            </a:avLst>
          </a:prstGeom>
          <a:solidFill>
            <a:schemeClr val="bg1">
              <a:alpha val="74901"/>
            </a:scheme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pt-BR" altLang="pt-B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8196" name="TextBox 4">
            <a:extLst>
              <a:ext uri="{FF2B5EF4-FFF2-40B4-BE49-F238E27FC236}">
                <a16:creationId xmlns:a16="http://schemas.microsoft.com/office/drawing/2014/main" id="{378E5093-23FF-4E4A-9B39-0F0A26762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2852738"/>
            <a:ext cx="7086600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4000">
                <a:latin typeface="Trebuchet MS" panose="020B0603020202020204" pitchFamily="34" charset="0"/>
              </a:rPr>
              <a:t>Utilizar fundos de tela (imagens ou cores)que </a:t>
            </a:r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</a:rPr>
              <a:t>dificultem</a:t>
            </a:r>
            <a:r>
              <a:rPr lang="pt-BR" altLang="pt-BR" sz="4000">
                <a:latin typeface="Trebuchet MS" panose="020B0603020202020204" pitchFamily="34" charset="0"/>
              </a:rPr>
              <a:t> a leitura.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A2921D-399C-447C-84D4-C7B3F481752E}"/>
              </a:ext>
            </a:extLst>
          </p:cNvPr>
          <p:cNvSpPr/>
          <p:nvPr/>
        </p:nvSpPr>
        <p:spPr>
          <a:xfrm>
            <a:off x="228600" y="4495800"/>
            <a:ext cx="86868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+mj-lt"/>
                <a:ea typeface="ＭＳ Ｐゴシック" pitchFamily="-109" charset="-128"/>
                <a:cs typeface="Times New Roman"/>
              </a:rPr>
              <a:t>do pequeno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CC4F59-BBB0-4AE0-9F94-CA4A375ADCDF}"/>
              </a:ext>
            </a:extLst>
          </p:cNvPr>
          <p:cNvSpPr/>
          <p:nvPr/>
        </p:nvSpPr>
        <p:spPr>
          <a:xfrm>
            <a:off x="152400" y="2035820"/>
            <a:ext cx="8839200" cy="24006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139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Impact"/>
                <a:ea typeface="ＭＳ Ｐゴシック" pitchFamily="-109" charset="-128"/>
                <a:cs typeface="Impact"/>
              </a:rPr>
              <a:t>DO </a:t>
            </a:r>
            <a:r>
              <a:rPr lang="pt-BR" sz="15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Impact"/>
                <a:ea typeface="ＭＳ Ｐゴシック" pitchFamily="-109" charset="-128"/>
                <a:cs typeface="Impact"/>
              </a:rPr>
              <a:t>GRANDE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59AD54-3374-4418-B28D-0DC312341A5D}"/>
              </a:ext>
            </a:extLst>
          </p:cNvPr>
          <p:cNvSpPr/>
          <p:nvPr/>
        </p:nvSpPr>
        <p:spPr>
          <a:xfrm>
            <a:off x="228600" y="5002649"/>
            <a:ext cx="8686800" cy="11695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7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urlz MT"/>
                <a:ea typeface="ＭＳ Ｐゴシック" pitchFamily="-109" charset="-128"/>
                <a:cs typeface="Curlz MT"/>
              </a:rPr>
              <a:t>e do diferente!</a:t>
            </a:r>
          </a:p>
        </p:txBody>
      </p:sp>
      <p:sp>
        <p:nvSpPr>
          <p:cNvPr id="9221" name="Rounded Rectangle 8">
            <a:extLst>
              <a:ext uri="{FF2B5EF4-FFF2-40B4-BE49-F238E27FC236}">
                <a16:creationId xmlns:a16="http://schemas.microsoft.com/office/drawing/2014/main" id="{A98E8D17-BFE6-4DAA-93E5-9928C6E22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57200"/>
            <a:ext cx="3581400" cy="1066800"/>
          </a:xfrm>
          <a:prstGeom prst="roundRect">
            <a:avLst>
              <a:gd name="adj" fmla="val 11977"/>
            </a:avLst>
          </a:prstGeom>
          <a:solidFill>
            <a:schemeClr val="bg1">
              <a:alpha val="74901"/>
            </a:scheme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pt-BR" altLang="pt-B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222" name="TextBox 9">
            <a:extLst>
              <a:ext uri="{FF2B5EF4-FFF2-40B4-BE49-F238E27FC236}">
                <a16:creationId xmlns:a16="http://schemas.microsoft.com/office/drawing/2014/main" id="{C1035DF6-6837-4A4D-88F1-4C0F72CC3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7200"/>
            <a:ext cx="8153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</a:rPr>
              <a:t>Abusar</a:t>
            </a:r>
            <a:endParaRPr lang="pt-BR" altLang="pt-BR" sz="4000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ounded Rectangle 5">
            <a:extLst>
              <a:ext uri="{FF2B5EF4-FFF2-40B4-BE49-F238E27FC236}">
                <a16:creationId xmlns:a16="http://schemas.microsoft.com/office/drawing/2014/main" id="{4E0C0B67-492E-4C2B-8B30-4704BA4C4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24000"/>
            <a:ext cx="7924800" cy="3886200"/>
          </a:xfrm>
          <a:prstGeom prst="roundRect">
            <a:avLst>
              <a:gd name="adj" fmla="val 11977"/>
            </a:avLst>
          </a:prstGeom>
          <a:solidFill>
            <a:schemeClr val="tx1">
              <a:alpha val="0"/>
            </a:schemeClr>
          </a:solidFill>
          <a:ln>
            <a:noFill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pt-BR" altLang="pt-B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1507" name="TextBox 4">
            <a:extLst>
              <a:ext uri="{FF2B5EF4-FFF2-40B4-BE49-F238E27FC236}">
                <a16:creationId xmlns:a16="http://schemas.microsoft.com/office/drawing/2014/main" id="{8BF8423A-EE99-4254-93A3-E6BDEA65F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828800"/>
            <a:ext cx="7058025" cy="32321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4800" dirty="0">
                <a:solidFill>
                  <a:srgbClr val="FF0000"/>
                </a:solidFill>
                <a:latin typeface="Times New Roman" pitchFamily="18" charset="0"/>
                <a:ea typeface="ＭＳ Ｐゴシック" pitchFamily="-112" charset="-128"/>
                <a:cs typeface="Times New Roman" pitchFamily="18" charset="0"/>
              </a:rPr>
              <a:t>Usar </a:t>
            </a:r>
            <a:r>
              <a:rPr lang="pt-BR" sz="4800" dirty="0">
                <a:solidFill>
                  <a:srgbClr val="800000"/>
                </a:solidFill>
                <a:latin typeface="Bookman Old Style" pitchFamily="18" charset="0"/>
                <a:ea typeface="ＭＳ Ｐゴシック" pitchFamily="-112" charset="-128"/>
                <a:cs typeface="Times New Roman" pitchFamily="18" charset="0"/>
              </a:rPr>
              <a:t>fontes</a:t>
            </a:r>
            <a:r>
              <a:rPr lang="pt-BR" sz="4800" dirty="0">
                <a:solidFill>
                  <a:srgbClr val="FF0000"/>
                </a:solidFill>
                <a:latin typeface="Times New Roman" pitchFamily="18" charset="0"/>
                <a:ea typeface="ＭＳ Ｐゴシック" pitchFamily="-112" charset="-128"/>
                <a:cs typeface="Times New Roman" pitchFamily="18" charset="0"/>
              </a:rPr>
              <a:t> </a:t>
            </a:r>
            <a:r>
              <a:rPr lang="pt-BR" sz="4800" dirty="0">
                <a:solidFill>
                  <a:srgbClr val="4A452A"/>
                </a:solidFill>
                <a:latin typeface="Arial Narrow" pitchFamily="34" charset="0"/>
                <a:ea typeface="ＭＳ Ｐゴシック" pitchFamily="-112" charset="-128"/>
                <a:cs typeface="Times New Roman" pitchFamily="18" charset="0"/>
              </a:rPr>
              <a:t>“diferentes”, </a:t>
            </a:r>
            <a:r>
              <a:rPr lang="pt-BR" sz="4800" dirty="0">
                <a:solidFill>
                  <a:srgbClr val="660066"/>
                </a:solidFill>
                <a:latin typeface="Impact" pitchFamily="34" charset="0"/>
                <a:ea typeface="ＭＳ Ｐゴシック" pitchFamily="-112" charset="-128"/>
                <a:cs typeface="Times New Roman" pitchFamily="18" charset="0"/>
              </a:rPr>
              <a:t>quanto </a:t>
            </a:r>
            <a:r>
              <a:rPr lang="pt-BR" sz="4800" dirty="0">
                <a:solidFill>
                  <a:srgbClr val="93CDDD"/>
                </a:solidFill>
                <a:latin typeface="Andale Mono" pitchFamily="-112" charset="0"/>
                <a:ea typeface="ＭＳ Ｐゴシック" pitchFamily="-112" charset="-128"/>
                <a:cs typeface="Times New Roman" pitchFamily="18" charset="0"/>
              </a:rPr>
              <a:t>mais,</a:t>
            </a:r>
            <a:r>
              <a:rPr lang="pt-BR" sz="4800" dirty="0">
                <a:solidFill>
                  <a:srgbClr val="93CDDD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pt-BR" sz="4800" dirty="0">
                <a:solidFill>
                  <a:srgbClr val="77933C"/>
                </a:solidFill>
                <a:latin typeface="Arial" charset="0"/>
                <a:ea typeface="Times New Roman" pitchFamily="18" charset="0"/>
                <a:cs typeface="Arial" charset="0"/>
              </a:rPr>
              <a:t>melhor</a:t>
            </a:r>
            <a:r>
              <a:rPr lang="pt-BR" sz="4800" dirty="0">
                <a:solidFill>
                  <a:schemeClr val="tx2"/>
                </a:solidFill>
                <a:latin typeface="Arial" charset="0"/>
                <a:ea typeface="Times New Roman" pitchFamily="18" charset="0"/>
                <a:cs typeface="Arial" charset="0"/>
              </a:rPr>
              <a:t>?</a:t>
            </a:r>
          </a:p>
          <a:p>
            <a:pPr algn="ctr" eaLnBrk="1" hangingPunct="1">
              <a:defRPr/>
            </a:pPr>
            <a:r>
              <a:rPr lang="pt-BR" sz="4800" dirty="0">
                <a:latin typeface="Copperplate Gothic Bold" pitchFamily="34" charset="0"/>
                <a:ea typeface="Times New Roman" pitchFamily="18" charset="0"/>
                <a:cs typeface="Arial" charset="0"/>
              </a:rPr>
              <a:t>Quanto </a:t>
            </a:r>
            <a:r>
              <a:rPr lang="pt-BR" sz="4800" dirty="0">
                <a:solidFill>
                  <a:srgbClr val="FFFF00"/>
                </a:solidFill>
                <a:latin typeface="Century Schoolbook" pitchFamily="18" charset="0"/>
                <a:ea typeface="Times New Roman" pitchFamily="18" charset="0"/>
                <a:cs typeface="Arial" charset="0"/>
              </a:rPr>
              <a:t>mais</a:t>
            </a:r>
            <a:r>
              <a:rPr lang="pt-BR" sz="4800" dirty="0">
                <a:solidFill>
                  <a:srgbClr val="FFFF00"/>
                </a:solidFill>
                <a:latin typeface="Big Caslon" pitchFamily="-112" charset="0"/>
                <a:ea typeface="Times New Roman" pitchFamily="18" charset="0"/>
                <a:cs typeface="Arial" charset="0"/>
              </a:rPr>
              <a:t> </a:t>
            </a:r>
            <a:r>
              <a:rPr lang="pt-BR" sz="4800" dirty="0">
                <a:solidFill>
                  <a:srgbClr val="3366FF"/>
                </a:solidFill>
                <a:latin typeface="Bauhaus 93" pitchFamily="-112" charset="0"/>
                <a:ea typeface="Times New Roman" pitchFamily="18" charset="0"/>
                <a:cs typeface="Arial" charset="0"/>
              </a:rPr>
              <a:t>colorido  </a:t>
            </a:r>
            <a:r>
              <a:rPr lang="pt-BR" sz="6000" dirty="0">
                <a:solidFill>
                  <a:srgbClr val="E46C0A"/>
                </a:solidFill>
                <a:latin typeface="Edwardian Script ITC" pitchFamily="66" charset="0"/>
                <a:ea typeface="Times New Roman" pitchFamily="18" charset="0"/>
                <a:cs typeface="Arial" charset="0"/>
              </a:rPr>
              <a:t>ficar</a:t>
            </a:r>
            <a:r>
              <a:rPr lang="pt-BR" sz="4800" dirty="0">
                <a:solidFill>
                  <a:srgbClr val="660066"/>
                </a:solidFill>
                <a:latin typeface="Arial" charset="0"/>
                <a:ea typeface="Times New Roman" pitchFamily="18" charset="0"/>
                <a:cs typeface="Arial" charset="0"/>
              </a:rPr>
              <a:t>,</a:t>
            </a:r>
            <a:r>
              <a:rPr lang="pt-BR" sz="4800" dirty="0">
                <a:solidFill>
                  <a:schemeClr val="bg1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pt-BR" sz="4800" dirty="0">
                <a:solidFill>
                  <a:srgbClr val="008000"/>
                </a:solidFill>
                <a:latin typeface="Cooper Black" pitchFamily="-112" charset="0"/>
                <a:ea typeface="Times New Roman" pitchFamily="18" charset="0"/>
                <a:cs typeface="Arial" charset="0"/>
              </a:rPr>
              <a:t>também</a:t>
            </a:r>
            <a:r>
              <a:rPr lang="pt-BR" sz="4800" dirty="0">
                <a:solidFill>
                  <a:srgbClr val="800000"/>
                </a:solidFill>
                <a:latin typeface="Arial" charset="0"/>
                <a:ea typeface="Times New Roman" pitchFamily="18" charset="0"/>
                <a:cs typeface="Arial" charset="0"/>
              </a:rPr>
              <a:t>!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ounded Rectangle 13">
            <a:extLst>
              <a:ext uri="{FF2B5EF4-FFF2-40B4-BE49-F238E27FC236}">
                <a16:creationId xmlns:a16="http://schemas.microsoft.com/office/drawing/2014/main" id="{9CA2A51C-D389-43C5-9558-84088988BC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81000"/>
            <a:ext cx="7993062" cy="1219200"/>
          </a:xfrm>
          <a:prstGeom prst="roundRect">
            <a:avLst>
              <a:gd name="adj" fmla="val 11977"/>
            </a:avLst>
          </a:prstGeom>
          <a:solidFill>
            <a:schemeClr val="bg1">
              <a:alpha val="74901"/>
            </a:scheme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pt-BR" altLang="pt-B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1267" name="TextBox 14">
            <a:extLst>
              <a:ext uri="{FF2B5EF4-FFF2-40B4-BE49-F238E27FC236}">
                <a16:creationId xmlns:a16="http://schemas.microsoft.com/office/drawing/2014/main" id="{1B9E6A25-9823-4341-A207-7354C16E9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93713"/>
            <a:ext cx="79930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pt-BR" sz="4000">
                <a:latin typeface="Trebuchet MS" panose="020B0603020202020204" pitchFamily="34" charset="0"/>
              </a:rPr>
              <a:t>Usar </a:t>
            </a:r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</a:rPr>
              <a:t>Clip Art em demasia </a:t>
            </a:r>
            <a:endParaRPr lang="pt-BR" altLang="pt-BR" sz="4000">
              <a:latin typeface="Trebuchet MS" panose="020B0603020202020204" pitchFamily="34" charset="0"/>
            </a:endParaRPr>
          </a:p>
        </p:txBody>
      </p:sp>
      <p:pic>
        <p:nvPicPr>
          <p:cNvPr id="11268" name="Picture 4" descr="20041019_smiley-lg-image.gif">
            <a:extLst>
              <a:ext uri="{FF2B5EF4-FFF2-40B4-BE49-F238E27FC236}">
                <a16:creationId xmlns:a16="http://schemas.microsoft.com/office/drawing/2014/main" id="{925882D0-5BD4-4A13-95A5-03EB8CBC9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445000"/>
            <a:ext cx="2917825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7" descr="C:\Program Files\Microsoft Office\MEDIA\CAGCAT10\j0149627.wmf">
            <a:extLst>
              <a:ext uri="{FF2B5EF4-FFF2-40B4-BE49-F238E27FC236}">
                <a16:creationId xmlns:a16="http://schemas.microsoft.com/office/drawing/2014/main" id="{A5001F39-49F5-4470-91A1-2548A6E79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597339"/>
            <a:ext cx="3024708" cy="13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754DBE49-196B-4CA6-A290-6B5AF4851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616" y="2132856"/>
            <a:ext cx="3846383" cy="472514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ounded Rectangle 11">
            <a:extLst>
              <a:ext uri="{FF2B5EF4-FFF2-40B4-BE49-F238E27FC236}">
                <a16:creationId xmlns:a16="http://schemas.microsoft.com/office/drawing/2014/main" id="{E3C9CE2C-D71B-4FA6-9A45-DDA7D203C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01750"/>
            <a:ext cx="3740150" cy="4260850"/>
          </a:xfrm>
          <a:prstGeom prst="roundRect">
            <a:avLst>
              <a:gd name="adj" fmla="val 11977"/>
            </a:avLst>
          </a:prstGeom>
          <a:solidFill>
            <a:schemeClr val="tx1">
              <a:alpha val="25098"/>
            </a:schemeClr>
          </a:solidFill>
          <a:ln>
            <a:noFill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pt-BR" altLang="pt-B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2291" name="TextBox 9">
            <a:extLst>
              <a:ext uri="{FF2B5EF4-FFF2-40B4-BE49-F238E27FC236}">
                <a16:creationId xmlns:a16="http://schemas.microsoft.com/office/drawing/2014/main" id="{D91805DD-6D6C-4FD7-B396-446DA0409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454150"/>
            <a:ext cx="374015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4000">
                <a:latin typeface="Trebuchet MS" panose="020B0603020202020204" pitchFamily="34" charset="0"/>
              </a:rPr>
              <a:t>Cometer </a:t>
            </a:r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</a:rPr>
              <a:t>erros</a:t>
            </a:r>
            <a:r>
              <a:rPr lang="pt-BR" altLang="pt-BR" sz="4000" b="1">
                <a:solidFill>
                  <a:srgbClr val="E46C0A"/>
                </a:solidFill>
                <a:latin typeface="Trebuchet MS" panose="020B0603020202020204" pitchFamily="34" charset="0"/>
              </a:rPr>
              <a:t> </a:t>
            </a:r>
            <a:r>
              <a:rPr lang="pt-BR" altLang="pt-BR" sz="4000">
                <a:latin typeface="Trebuchet MS" panose="020B0603020202020204" pitchFamily="34" charset="0"/>
              </a:rPr>
              <a:t>de ortografia, gramática, conceitos ou dados!</a:t>
            </a:r>
          </a:p>
        </p:txBody>
      </p:sp>
      <p:pic>
        <p:nvPicPr>
          <p:cNvPr id="12292" name="Picture 10" descr="pixel.gif">
            <a:extLst>
              <a:ext uri="{FF2B5EF4-FFF2-40B4-BE49-F238E27FC236}">
                <a16:creationId xmlns:a16="http://schemas.microsoft.com/office/drawing/2014/main" id="{9D866AF0-C259-4417-B43A-E185AB956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3475038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11" descr="pixel.gif">
            <a:extLst>
              <a:ext uri="{FF2B5EF4-FFF2-40B4-BE49-F238E27FC236}">
                <a16:creationId xmlns:a16="http://schemas.microsoft.com/office/drawing/2014/main" id="{3A3F636A-C758-4570-9369-F85EA1B18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3475038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9" descr="http://3.bp.blogspot.com/_brmL2mta9Mk/TDeOB60qy8I/AAAAAAAAAHU/K_l6g-pWz2c/s1600/FA941A84A735B25D65BDA6552693C.png">
            <a:extLst>
              <a:ext uri="{FF2B5EF4-FFF2-40B4-BE49-F238E27FC236}">
                <a16:creationId xmlns:a16="http://schemas.microsoft.com/office/drawing/2014/main" id="{AD0BB7A1-4F16-4BAF-B0A6-B869F5798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025" y="909638"/>
            <a:ext cx="4732338" cy="515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6">
            <a:extLst>
              <a:ext uri="{FF2B5EF4-FFF2-40B4-BE49-F238E27FC236}">
                <a16:creationId xmlns:a16="http://schemas.microsoft.com/office/drawing/2014/main" id="{D15D775D-51FF-42F0-84BF-74D7133D09BA}"/>
              </a:ext>
            </a:extLst>
          </p:cNvPr>
          <p:cNvSpPr/>
          <p:nvPr/>
        </p:nvSpPr>
        <p:spPr>
          <a:xfrm>
            <a:off x="6350" y="6054725"/>
            <a:ext cx="9144000" cy="523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8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...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ounded Rectangle 13">
            <a:extLst>
              <a:ext uri="{FF2B5EF4-FFF2-40B4-BE49-F238E27FC236}">
                <a16:creationId xmlns:a16="http://schemas.microsoft.com/office/drawing/2014/main" id="{1890E30B-B951-40F4-B203-1F1C13D6A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"/>
            <a:ext cx="7772400" cy="1143000"/>
          </a:xfrm>
          <a:prstGeom prst="roundRect">
            <a:avLst>
              <a:gd name="adj" fmla="val 11977"/>
            </a:avLst>
          </a:prstGeom>
          <a:solidFill>
            <a:schemeClr val="bg1">
              <a:alpha val="74901"/>
            </a:scheme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pt-BR" altLang="pt-B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3315" name="TextBox 14">
            <a:extLst>
              <a:ext uri="{FF2B5EF4-FFF2-40B4-BE49-F238E27FC236}">
                <a16:creationId xmlns:a16="http://schemas.microsoft.com/office/drawing/2014/main" id="{51BA783D-1176-458F-80C4-86DE0CEAB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57213"/>
            <a:ext cx="75438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</a:rPr>
              <a:t>Ler</a:t>
            </a:r>
            <a:r>
              <a:rPr lang="pt-BR" altLang="pt-BR" sz="4000" b="1">
                <a:solidFill>
                  <a:srgbClr val="E46C0A"/>
                </a:solidFill>
                <a:latin typeface="Trebuchet MS" panose="020B0603020202020204" pitchFamily="34" charset="0"/>
              </a:rPr>
              <a:t> </a:t>
            </a:r>
            <a:r>
              <a:rPr lang="pt-BR" altLang="pt-BR" sz="4000">
                <a:latin typeface="Trebuchet MS" panose="020B0603020202020204" pitchFamily="34" charset="0"/>
              </a:rPr>
              <a:t>os slides </a:t>
            </a:r>
            <a:r>
              <a:rPr lang="en-US" altLang="pt-BR" sz="4000">
                <a:latin typeface="Trebuchet MS" panose="020B0603020202020204" pitchFamily="34" charset="0"/>
              </a:rPr>
              <a:t>p</a:t>
            </a:r>
            <a:r>
              <a:rPr lang="pt-BR" altLang="pt-BR" sz="4000">
                <a:latin typeface="Trebuchet MS" panose="020B0603020202020204" pitchFamily="34" charset="0"/>
              </a:rPr>
              <a:t>ara a platéia</a:t>
            </a:r>
          </a:p>
        </p:txBody>
      </p:sp>
      <p:pic>
        <p:nvPicPr>
          <p:cNvPr id="13316" name="Picture 9" descr="https://encrypted-tbn3.gstatic.com/images?q=tbn:ANd9GcSJnDhkz6QlVVulxMNWwWV1i8qcyyqNS4GJwrjFysNXJYLLzZgT4g">
            <a:extLst>
              <a:ext uri="{FF2B5EF4-FFF2-40B4-BE49-F238E27FC236}">
                <a16:creationId xmlns:a16="http://schemas.microsoft.com/office/drawing/2014/main" id="{0A2B1EAF-911A-40C6-ACE8-68DBE43B0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420938"/>
            <a:ext cx="3998912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10">
            <a:extLst>
              <a:ext uri="{FF2B5EF4-FFF2-40B4-BE49-F238E27FC236}">
                <a16:creationId xmlns:a16="http://schemas.microsoft.com/office/drawing/2014/main" id="{EC6CA641-685E-4E55-A8B2-4E8C1AC66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060575"/>
            <a:ext cx="1163638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11">
            <a:extLst>
              <a:ext uri="{FF2B5EF4-FFF2-40B4-BE49-F238E27FC236}">
                <a16:creationId xmlns:a16="http://schemas.microsoft.com/office/drawing/2014/main" id="{C1BBFE61-7E28-459D-8198-E53E87464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3068638"/>
            <a:ext cx="1271588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2">
            <a:extLst>
              <a:ext uri="{FF2B5EF4-FFF2-40B4-BE49-F238E27FC236}">
                <a16:creationId xmlns:a16="http://schemas.microsoft.com/office/drawing/2014/main" id="{064F4752-5A8D-408A-A7B1-ED5793A3E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4286250"/>
            <a:ext cx="1163638" cy="151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6">
            <a:extLst>
              <a:ext uri="{FF2B5EF4-FFF2-40B4-BE49-F238E27FC236}">
                <a16:creationId xmlns:a16="http://schemas.microsoft.com/office/drawing/2014/main" id="{88C58E66-23F5-48D2-B37C-2CA038C214D0}"/>
              </a:ext>
            </a:extLst>
          </p:cNvPr>
          <p:cNvSpPr/>
          <p:nvPr/>
        </p:nvSpPr>
        <p:spPr>
          <a:xfrm>
            <a:off x="0" y="5922963"/>
            <a:ext cx="9144000" cy="523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8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Isto torna a apresentação chata e entediante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ounded Rectangle 22">
            <a:extLst>
              <a:ext uri="{FF2B5EF4-FFF2-40B4-BE49-F238E27FC236}">
                <a16:creationId xmlns:a16="http://schemas.microsoft.com/office/drawing/2014/main" id="{AEF83863-9F6A-4B36-92AF-179E6B86E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33400"/>
            <a:ext cx="8458200" cy="1219200"/>
          </a:xfrm>
          <a:prstGeom prst="roundRect">
            <a:avLst>
              <a:gd name="adj" fmla="val 11977"/>
            </a:avLst>
          </a:prstGeom>
          <a:solidFill>
            <a:schemeClr val="tx1">
              <a:alpha val="25098"/>
            </a:scheme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pt-BR" altLang="pt-B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E030CC-4B3F-4BDF-B8B3-8B020D431AD1}"/>
              </a:ext>
            </a:extLst>
          </p:cNvPr>
          <p:cNvSpPr/>
          <p:nvPr/>
        </p:nvSpPr>
        <p:spPr>
          <a:xfrm>
            <a:off x="2051050" y="1619250"/>
            <a:ext cx="5181600" cy="3786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  <a:defRPr/>
            </a:pPr>
            <a:r>
              <a:rPr lang="pt-BR" sz="60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Sexo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pt-BR" sz="60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Religião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pt-BR" sz="60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Política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pt-BR" sz="60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Futebol</a:t>
            </a:r>
          </a:p>
        </p:txBody>
      </p:sp>
      <p:sp>
        <p:nvSpPr>
          <p:cNvPr id="14340" name="TextBox 18">
            <a:extLst>
              <a:ext uri="{FF2B5EF4-FFF2-40B4-BE49-F238E27FC236}">
                <a16:creationId xmlns:a16="http://schemas.microsoft.com/office/drawing/2014/main" id="{8879666F-B1B6-43F1-9368-398132360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65163"/>
            <a:ext cx="84582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4000">
                <a:latin typeface="Trebuchet MS" panose="020B0603020202020204" pitchFamily="34" charset="0"/>
              </a:rPr>
              <a:t>Abordar temas </a:t>
            </a:r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</a:rPr>
              <a:t>polêmicos</a:t>
            </a:r>
            <a:r>
              <a:rPr lang="pt-BR" altLang="pt-BR" sz="4000">
                <a:latin typeface="Trebuchet MS" panose="020B0603020202020204" pitchFamily="34" charset="0"/>
              </a:rPr>
              <a:t>!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35D0ADDA-0671-4DEC-B05C-DEA5E09E7A1C}"/>
              </a:ext>
            </a:extLst>
          </p:cNvPr>
          <p:cNvSpPr/>
          <p:nvPr/>
        </p:nvSpPr>
        <p:spPr>
          <a:xfrm>
            <a:off x="0" y="5922963"/>
            <a:ext cx="9144000" cy="4921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6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A menos que a apresentação seja sobre um destes temas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ounded Rectangle 22">
            <a:extLst>
              <a:ext uri="{FF2B5EF4-FFF2-40B4-BE49-F238E27FC236}">
                <a16:creationId xmlns:a16="http://schemas.microsoft.com/office/drawing/2014/main" id="{9870C753-1C9C-4071-B214-DBF94FF6D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33400"/>
            <a:ext cx="8458200" cy="1219200"/>
          </a:xfrm>
          <a:prstGeom prst="roundRect">
            <a:avLst>
              <a:gd name="adj" fmla="val 11977"/>
            </a:avLst>
          </a:prstGeom>
          <a:solidFill>
            <a:schemeClr val="tx1">
              <a:alpha val="25098"/>
            </a:scheme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pt-BR" altLang="pt-B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1FF4EA-D385-42BA-BC07-4C1D04CB02BB}"/>
              </a:ext>
            </a:extLst>
          </p:cNvPr>
          <p:cNvSpPr/>
          <p:nvPr/>
        </p:nvSpPr>
        <p:spPr>
          <a:xfrm>
            <a:off x="684213" y="1916113"/>
            <a:ext cx="7920037" cy="23098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t-BR" sz="48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     Não coloque só pontos positivos ou só negativos sobre o tema.</a:t>
            </a:r>
          </a:p>
        </p:txBody>
      </p:sp>
      <p:sp>
        <p:nvSpPr>
          <p:cNvPr id="15364" name="TextBox 18">
            <a:extLst>
              <a:ext uri="{FF2B5EF4-FFF2-40B4-BE49-F238E27FC236}">
                <a16:creationId xmlns:a16="http://schemas.microsoft.com/office/drawing/2014/main" id="{53F1EC95-5618-42EA-A401-E86E4421E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65163"/>
            <a:ext cx="84582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4000">
                <a:latin typeface="Trebuchet MS" panose="020B0603020202020204" pitchFamily="34" charset="0"/>
              </a:rPr>
              <a:t>Ser </a:t>
            </a:r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</a:rPr>
              <a:t>parcial </a:t>
            </a:r>
            <a:r>
              <a:rPr lang="pt-BR" altLang="pt-BR" sz="4000">
                <a:latin typeface="Trebuchet MS" panose="020B0603020202020204" pitchFamily="34" charset="0"/>
              </a:rPr>
              <a:t>demais!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A5323315-451A-41CE-A8D9-1C2527958270}"/>
              </a:ext>
            </a:extLst>
          </p:cNvPr>
          <p:cNvSpPr/>
          <p:nvPr/>
        </p:nvSpPr>
        <p:spPr>
          <a:xfrm>
            <a:off x="0" y="5922963"/>
            <a:ext cx="9144000" cy="4619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4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Mostrar pontos positivos e negativos sobre o tema pode ajudar</a:t>
            </a:r>
          </a:p>
        </p:txBody>
      </p:sp>
      <p:pic>
        <p:nvPicPr>
          <p:cNvPr id="15366" name="Picture 2" descr="http://rleite.files.wordpress.com/2007/06/justica.jpg">
            <a:extLst>
              <a:ext uri="{FF2B5EF4-FFF2-40B4-BE49-F238E27FC236}">
                <a16:creationId xmlns:a16="http://schemas.microsoft.com/office/drawing/2014/main" id="{DE77C525-0293-479E-8327-61FBCA2DC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716338"/>
            <a:ext cx="20161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ounded Rectangle 13">
            <a:extLst>
              <a:ext uri="{FF2B5EF4-FFF2-40B4-BE49-F238E27FC236}">
                <a16:creationId xmlns:a16="http://schemas.microsoft.com/office/drawing/2014/main" id="{81A980A8-13D9-4E2B-B13C-B32A39AF1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4581525"/>
            <a:ext cx="7288212" cy="1752600"/>
          </a:xfrm>
          <a:prstGeom prst="roundRect">
            <a:avLst>
              <a:gd name="adj" fmla="val 11977"/>
            </a:avLst>
          </a:prstGeom>
          <a:solidFill>
            <a:schemeClr val="bg1">
              <a:alpha val="74901"/>
            </a:scheme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pt-BR" altLang="pt-B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6387" name="TextBox 14">
            <a:extLst>
              <a:ext uri="{FF2B5EF4-FFF2-40B4-BE49-F238E27FC236}">
                <a16:creationId xmlns:a16="http://schemas.microsoft.com/office/drawing/2014/main" id="{A342C2A1-50DA-418B-8DBE-D68458AD4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013325"/>
            <a:ext cx="70564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4000">
                <a:latin typeface="Trebuchet MS" panose="020B0603020202020204" pitchFamily="34" charset="0"/>
              </a:rPr>
              <a:t>Tentar ser </a:t>
            </a:r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</a:rPr>
              <a:t>engraçado</a:t>
            </a:r>
            <a:endParaRPr lang="pt-BR" altLang="pt-BR" sz="5600">
              <a:latin typeface="Trebuchet MS" panose="020B0603020202020204" pitchFamily="34" charset="0"/>
            </a:endParaRPr>
          </a:p>
        </p:txBody>
      </p:sp>
      <p:pic>
        <p:nvPicPr>
          <p:cNvPr id="16388" name="Picture 9" descr="http://www.ofingidor.blogger.com.br/bozo.jpg">
            <a:extLst>
              <a:ext uri="{FF2B5EF4-FFF2-40B4-BE49-F238E27FC236}">
                <a16:creationId xmlns:a16="http://schemas.microsoft.com/office/drawing/2014/main" id="{7BB17F65-0A21-4E84-B007-D6EC11D6E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989138"/>
            <a:ext cx="230505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ounded Rectangle 22">
            <a:extLst>
              <a:ext uri="{FF2B5EF4-FFF2-40B4-BE49-F238E27FC236}">
                <a16:creationId xmlns:a16="http://schemas.microsoft.com/office/drawing/2014/main" id="{E261357A-C532-4A88-826C-C4E317AE9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905000"/>
            <a:ext cx="4419600" cy="2938463"/>
          </a:xfrm>
          <a:prstGeom prst="roundRect">
            <a:avLst>
              <a:gd name="adj" fmla="val 11977"/>
            </a:avLst>
          </a:prstGeom>
          <a:solidFill>
            <a:schemeClr val="tx1">
              <a:alpha val="25098"/>
            </a:schemeClr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pt-BR" altLang="pt-B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7411" name="TextBox 18">
            <a:extLst>
              <a:ext uri="{FF2B5EF4-FFF2-40B4-BE49-F238E27FC236}">
                <a16:creationId xmlns:a16="http://schemas.microsoft.com/office/drawing/2014/main" id="{25C5BB16-D9BC-4183-B3DD-8AD13B163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981200"/>
            <a:ext cx="44196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4000">
                <a:latin typeface="Trebuchet MS" panose="020B0603020202020204" pitchFamily="34" charset="0"/>
              </a:rPr>
              <a:t>Pensar muito no conteúdo, </a:t>
            </a:r>
            <a:r>
              <a:rPr lang="pt-BR" altLang="pt-BR" sz="5600" b="1">
                <a:solidFill>
                  <a:srgbClr val="E46C0A"/>
                </a:solidFill>
                <a:latin typeface="Trebuchet MS" panose="020B0603020202020204" pitchFamily="34" charset="0"/>
              </a:rPr>
              <a:t>durante</a:t>
            </a:r>
            <a:r>
              <a:rPr lang="pt-BR" altLang="pt-BR" sz="5600">
                <a:latin typeface="Trebuchet MS" panose="020B0603020202020204" pitchFamily="34" charset="0"/>
              </a:rPr>
              <a:t> </a:t>
            </a:r>
            <a:r>
              <a:rPr lang="pt-BR" altLang="pt-BR" sz="4000">
                <a:latin typeface="Trebuchet MS" panose="020B0603020202020204" pitchFamily="34" charset="0"/>
              </a:rPr>
              <a:t>a apresentação.</a:t>
            </a:r>
          </a:p>
        </p:txBody>
      </p:sp>
      <p:pic>
        <p:nvPicPr>
          <p:cNvPr id="10" name="Picture 9" descr="j0178856.jpg">
            <a:extLst>
              <a:ext uri="{FF2B5EF4-FFF2-40B4-BE49-F238E27FC236}">
                <a16:creationId xmlns:a16="http://schemas.microsoft.com/office/drawing/2014/main" id="{BB930CCD-214C-4E52-B787-BB1BE21928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67" r="20833"/>
          <a:stretch>
            <a:fillRect/>
          </a:stretch>
        </p:blipFill>
        <p:spPr>
          <a:xfrm>
            <a:off x="304800" y="1371600"/>
            <a:ext cx="3720623" cy="4114800"/>
          </a:xfrm>
          <a:prstGeom prst="rect">
            <a:avLst/>
          </a:prstGeom>
          <a:effectLst>
            <a:reflection stA="40000" endPos="20000" dist="50800" dir="5400000" sy="-100000" algn="bl" rotWithShape="0"/>
          </a:effec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64CFC-1834-43CF-B58B-3B7B952D3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Itens que devem ser vistos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4716929-C9AF-41BB-AD4C-03A212C15496}"/>
              </a:ext>
            </a:extLst>
          </p:cNvPr>
          <p:cNvSpPr/>
          <p:nvPr/>
        </p:nvSpPr>
        <p:spPr>
          <a:xfrm>
            <a:off x="606813" y="1772816"/>
            <a:ext cx="778161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0" i="0" dirty="0">
                <a:solidFill>
                  <a:schemeClr val="tx2">
                    <a:lumMod val="75000"/>
                  </a:schemeClr>
                </a:solidFill>
                <a:effectLst/>
                <a:latin typeface="Roboto"/>
              </a:rPr>
              <a:t>1 - Falta de roteiro;</a:t>
            </a:r>
          </a:p>
          <a:p>
            <a:endParaRPr lang="pt-BR" sz="3600" b="0" i="0" dirty="0">
              <a:solidFill>
                <a:schemeClr val="tx2">
                  <a:lumMod val="75000"/>
                </a:schemeClr>
              </a:solidFill>
              <a:effectLst/>
              <a:latin typeface="Roboto"/>
            </a:endParaRPr>
          </a:p>
          <a:p>
            <a:r>
              <a:rPr lang="pt-BR" sz="3600" b="1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 - Início “morno”;</a:t>
            </a:r>
          </a:p>
          <a:p>
            <a:endParaRPr lang="pt-BR" sz="3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3 - Ausência de imagens ou escolha sem critério</a:t>
            </a:r>
          </a:p>
          <a:p>
            <a:endParaRPr lang="pt-BR" sz="3600" b="0" i="0" dirty="0">
              <a:solidFill>
                <a:srgbClr val="1D6C88"/>
              </a:solidFill>
              <a:effectLst/>
              <a:latin typeface="Roboto"/>
            </a:endParaRPr>
          </a:p>
          <a:p>
            <a:endParaRPr lang="pt-BR" sz="3600" b="0" i="0" dirty="0">
              <a:solidFill>
                <a:srgbClr val="1D6C88"/>
              </a:solidFill>
              <a:effectLst/>
              <a:latin typeface="Roboto"/>
            </a:endParaRPr>
          </a:p>
          <a:p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54755077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64CFC-1834-43CF-B58B-3B7B952D3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Itens que devem ser vistos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4716929-C9AF-41BB-AD4C-03A212C15496}"/>
              </a:ext>
            </a:extLst>
          </p:cNvPr>
          <p:cNvSpPr/>
          <p:nvPr/>
        </p:nvSpPr>
        <p:spPr>
          <a:xfrm>
            <a:off x="606813" y="1772816"/>
            <a:ext cx="778161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4</a:t>
            </a:r>
            <a:r>
              <a:rPr lang="pt-BR" sz="3600" b="0" i="0" dirty="0">
                <a:solidFill>
                  <a:schemeClr val="tx2">
                    <a:lumMod val="75000"/>
                  </a:schemeClr>
                </a:solidFill>
                <a:effectLst/>
                <a:latin typeface="Roboto"/>
              </a:rPr>
              <a:t> - </a:t>
            </a:r>
            <a:r>
              <a:rPr lang="pt-BR" sz="3600" dirty="0"/>
              <a:t>Texto “bengala”</a:t>
            </a:r>
            <a:r>
              <a:rPr lang="pt-BR" sz="3600" b="0" i="0" dirty="0">
                <a:solidFill>
                  <a:schemeClr val="tx2">
                    <a:lumMod val="75000"/>
                  </a:schemeClr>
                </a:solidFill>
                <a:effectLst/>
                <a:latin typeface="Roboto"/>
              </a:rPr>
              <a:t>;</a:t>
            </a:r>
          </a:p>
          <a:p>
            <a:endParaRPr lang="pt-BR" sz="3600" b="0" i="0" dirty="0">
              <a:solidFill>
                <a:schemeClr val="tx2">
                  <a:lumMod val="75000"/>
                </a:schemeClr>
              </a:solidFill>
              <a:effectLst/>
              <a:latin typeface="Roboto"/>
            </a:endParaRPr>
          </a:p>
          <a:p>
            <a:r>
              <a:rPr lang="pt-BR" sz="3600" b="1" dirty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 - </a:t>
            </a:r>
            <a:r>
              <a:rPr lang="pt-BR" sz="3600" dirty="0"/>
              <a:t>Siglas ininteligíveis </a:t>
            </a:r>
          </a:p>
          <a:p>
            <a:endParaRPr lang="pt-BR" sz="3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6 - </a:t>
            </a:r>
            <a:r>
              <a:rPr lang="pt-BR" sz="3600" dirty="0"/>
              <a:t>Expressão oral comprometida</a:t>
            </a:r>
            <a:endParaRPr lang="pt-BR" sz="3600" b="0" i="0" dirty="0">
              <a:solidFill>
                <a:srgbClr val="1D6C88"/>
              </a:solidFill>
              <a:effectLst/>
              <a:latin typeface="Roboto"/>
            </a:endParaRPr>
          </a:p>
          <a:p>
            <a:endParaRPr lang="pt-BR" sz="3600" b="0" i="0" dirty="0">
              <a:solidFill>
                <a:srgbClr val="1D6C88"/>
              </a:solidFill>
              <a:effectLst/>
              <a:latin typeface="Roboto"/>
            </a:endParaRPr>
          </a:p>
          <a:p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08992719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64CFC-1834-43CF-B58B-3B7B952D3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Itens que devem ser vistos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4716929-C9AF-41BB-AD4C-03A212C15496}"/>
              </a:ext>
            </a:extLst>
          </p:cNvPr>
          <p:cNvSpPr/>
          <p:nvPr/>
        </p:nvSpPr>
        <p:spPr>
          <a:xfrm>
            <a:off x="606813" y="1772816"/>
            <a:ext cx="778161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tx2">
                    <a:lumMod val="75000"/>
                  </a:schemeClr>
                </a:solidFill>
                <a:latin typeface="Roboto"/>
              </a:rPr>
              <a:t>7</a:t>
            </a:r>
            <a:r>
              <a:rPr lang="pt-BR" sz="3600" b="0" i="0" dirty="0">
                <a:solidFill>
                  <a:schemeClr val="tx2">
                    <a:lumMod val="75000"/>
                  </a:schemeClr>
                </a:solidFill>
                <a:effectLst/>
                <a:latin typeface="Roboto"/>
              </a:rPr>
              <a:t> – </a:t>
            </a:r>
            <a:r>
              <a:rPr lang="pt-BR" sz="3600" dirty="0"/>
              <a:t>Tamanho / Tipo da fonte do texto</a:t>
            </a:r>
            <a:r>
              <a:rPr lang="pt-BR" sz="3600" b="0" i="0" dirty="0">
                <a:solidFill>
                  <a:schemeClr val="tx2">
                    <a:lumMod val="75000"/>
                  </a:schemeClr>
                </a:solidFill>
                <a:effectLst/>
                <a:latin typeface="Roboto"/>
              </a:rPr>
              <a:t>;</a:t>
            </a:r>
          </a:p>
          <a:p>
            <a:endParaRPr lang="pt-BR" sz="3600" b="0" i="0" dirty="0">
              <a:solidFill>
                <a:schemeClr val="tx2">
                  <a:lumMod val="75000"/>
                </a:schemeClr>
              </a:solidFill>
              <a:effectLst/>
              <a:latin typeface="Roboto"/>
            </a:endParaRPr>
          </a:p>
          <a:p>
            <a:r>
              <a:rPr lang="pt-BR" sz="3600" b="1" dirty="0">
                <a:solidFill>
                  <a:schemeClr val="tx2">
                    <a:lumMod val="75000"/>
                  </a:schemeClr>
                </a:solidFill>
              </a:rPr>
              <a:t>8</a:t>
            </a:r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 - </a:t>
            </a:r>
            <a:r>
              <a:rPr lang="pt-BR" sz="3600" dirty="0"/>
              <a:t>Não fazer nada para manter a atenção do público</a:t>
            </a:r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”;</a:t>
            </a:r>
          </a:p>
          <a:p>
            <a:endParaRPr lang="pt-BR" sz="3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9 - </a:t>
            </a:r>
            <a:r>
              <a:rPr lang="pt-BR" sz="3600" dirty="0"/>
              <a:t>Não aceitar ou não perceber a conexão com o público;</a:t>
            </a:r>
          </a:p>
        </p:txBody>
      </p:sp>
    </p:spTree>
    <p:extLst>
      <p:ext uri="{BB962C8B-B14F-4D97-AF65-F5344CB8AC3E}">
        <p14:creationId xmlns:p14="http://schemas.microsoft.com/office/powerpoint/2010/main" val="318816608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64CFC-1834-43CF-B58B-3B7B952D3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Itens que devem ser vistos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4716929-C9AF-41BB-AD4C-03A212C15496}"/>
              </a:ext>
            </a:extLst>
          </p:cNvPr>
          <p:cNvSpPr/>
          <p:nvPr/>
        </p:nvSpPr>
        <p:spPr>
          <a:xfrm>
            <a:off x="678821" y="1772816"/>
            <a:ext cx="778161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0" i="0" dirty="0">
                <a:solidFill>
                  <a:schemeClr val="tx2">
                    <a:lumMod val="75000"/>
                  </a:schemeClr>
                </a:solidFill>
                <a:effectLst/>
                <a:latin typeface="Roboto"/>
              </a:rPr>
              <a:t>10 - Contraste;</a:t>
            </a:r>
          </a:p>
          <a:p>
            <a:endParaRPr lang="pt-BR" sz="3600" b="0" i="0" dirty="0">
              <a:solidFill>
                <a:schemeClr val="tx2">
                  <a:lumMod val="75000"/>
                </a:schemeClr>
              </a:solidFill>
              <a:effectLst/>
              <a:latin typeface="Roboto"/>
            </a:endParaRPr>
          </a:p>
          <a:p>
            <a:r>
              <a:rPr lang="pt-BR" sz="3600" b="1" dirty="0">
                <a:solidFill>
                  <a:schemeClr val="tx2">
                    <a:lumMod val="75000"/>
                  </a:schemeClr>
                </a:solidFill>
              </a:rPr>
              <a:t>11</a:t>
            </a:r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 - </a:t>
            </a:r>
            <a:r>
              <a:rPr lang="pt-BR" sz="3600" dirty="0"/>
              <a:t>Não deixar espaço em branco</a:t>
            </a:r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endParaRPr lang="pt-BR" sz="3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pt-BR" sz="3600" dirty="0">
                <a:solidFill>
                  <a:schemeClr val="tx2">
                    <a:lumMod val="75000"/>
                  </a:schemeClr>
                </a:solidFill>
              </a:rPr>
              <a:t>12 - </a:t>
            </a:r>
            <a:r>
              <a:rPr lang="pt-BR" sz="3600" dirty="0"/>
              <a:t>Nenhuma ou pouca análise;</a:t>
            </a:r>
            <a:endParaRPr lang="pt-BR" sz="3600" dirty="0">
              <a:solidFill>
                <a:schemeClr val="tx2">
                  <a:lumMod val="75000"/>
                </a:schemeClr>
              </a:solidFill>
            </a:endParaRPr>
          </a:p>
          <a:p>
            <a:endParaRPr lang="pt-BR" sz="3600" b="0" i="0" dirty="0">
              <a:solidFill>
                <a:srgbClr val="1D6C88"/>
              </a:solidFill>
              <a:effectLst/>
              <a:latin typeface="Roboto"/>
            </a:endParaRPr>
          </a:p>
          <a:p>
            <a:endParaRPr lang="pt-BR" sz="3600" b="0" i="0" dirty="0">
              <a:solidFill>
                <a:srgbClr val="1D6C88"/>
              </a:solidFill>
              <a:effectLst/>
              <a:latin typeface="Roboto"/>
            </a:endParaRPr>
          </a:p>
          <a:p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98638133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EB076-2FC3-4CF2-9DFE-7E338E5D4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r>
              <a:rPr lang="pt-BR" dirty="0"/>
              <a:t>É necessário por referências ao final dos slides?</a:t>
            </a:r>
          </a:p>
        </p:txBody>
      </p:sp>
    </p:spTree>
    <p:extLst>
      <p:ext uri="{BB962C8B-B14F-4D97-AF65-F5344CB8AC3E}">
        <p14:creationId xmlns:p14="http://schemas.microsoft.com/office/powerpoint/2010/main" val="392451235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12119C6-E95F-437D-9032-FDD3255275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7163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pt-BR" sz="5400" b="1">
                <a:solidFill>
                  <a:srgbClr val="000000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rPr>
              <a:t>???</a:t>
            </a:r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CB788CA7-659F-44EA-92D8-D9FBE2E779C0}"/>
              </a:ext>
            </a:extLst>
          </p:cNvPr>
          <p:cNvSpPr/>
          <p:nvPr/>
        </p:nvSpPr>
        <p:spPr>
          <a:xfrm>
            <a:off x="0" y="5922963"/>
            <a:ext cx="9144000" cy="5238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8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 </a:t>
            </a:r>
            <a:r>
              <a:rPr lang="pt-BR" sz="28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  <a:hlinkClick r:id="rId2"/>
              </a:rPr>
              <a:t>http://www.oxnar.com.br</a:t>
            </a:r>
            <a:r>
              <a:rPr lang="pt-BR" sz="2800" b="1" dirty="0">
                <a:solidFill>
                  <a:schemeClr val="tx1"/>
                </a:solidFill>
                <a:latin typeface="Trebuchet MS" pitchFamily="34" charset="0"/>
                <a:ea typeface="ＭＳ Ｐゴシック" pitchFamily="-112" charset="-128"/>
              </a:rPr>
              <a:t>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</Words>
  <Application>Microsoft Office PowerPoint</Application>
  <PresentationFormat>Apresentação na tela (4:3)</PresentationFormat>
  <Paragraphs>75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39" baseType="lpstr">
      <vt:lpstr>Cooper Black</vt:lpstr>
      <vt:lpstr>Arial Narrow</vt:lpstr>
      <vt:lpstr>Big Caslon</vt:lpstr>
      <vt:lpstr>Trebuchet MS</vt:lpstr>
      <vt:lpstr>Century Schoolbook</vt:lpstr>
      <vt:lpstr>Andale Mono</vt:lpstr>
      <vt:lpstr>Bauhaus 93</vt:lpstr>
      <vt:lpstr>Calibri</vt:lpstr>
      <vt:lpstr>Roboto</vt:lpstr>
      <vt:lpstr>Wingdings</vt:lpstr>
      <vt:lpstr>Edwardian Script ITC</vt:lpstr>
      <vt:lpstr>Times New Roman</vt:lpstr>
      <vt:lpstr>Arial</vt:lpstr>
      <vt:lpstr>Impact</vt:lpstr>
      <vt:lpstr>Curlz MT</vt:lpstr>
      <vt:lpstr>Bookman Old Style</vt:lpstr>
      <vt:lpstr>Copperplate Gothic Bold</vt:lpstr>
      <vt:lpstr>ＭＳ Ｐゴシック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Itens que devem ser vistos</vt:lpstr>
      <vt:lpstr>Itens que devem ser vistos</vt:lpstr>
      <vt:lpstr>Itens que devem ser vistos</vt:lpstr>
      <vt:lpstr>Itens que devem ser vistos</vt:lpstr>
      <vt:lpstr>É necessário por referências ao final dos slides?</vt:lpstr>
      <vt:lpstr>???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/>
  <cp:revision>57</cp:revision>
  <dcterms:created xsi:type="dcterms:W3CDTF">2008-02-25T13:48:27Z</dcterms:created>
  <dcterms:modified xsi:type="dcterms:W3CDTF">2020-02-11T01:14:12Z</dcterms:modified>
</cp:coreProperties>
</file>