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sldIdLst>
    <p:sldId id="279" r:id="rId2"/>
    <p:sldId id="283" r:id="rId3"/>
    <p:sldId id="284" r:id="rId4"/>
    <p:sldId id="282" r:id="rId5"/>
    <p:sldId id="266" r:id="rId6"/>
    <p:sldId id="280" r:id="rId7"/>
    <p:sldId id="285" r:id="rId8"/>
    <p:sldId id="281" r:id="rId9"/>
    <p:sldId id="270" r:id="rId10"/>
    <p:sldId id="271" r:id="rId11"/>
    <p:sldId id="304" r:id="rId12"/>
    <p:sldId id="305" r:id="rId13"/>
    <p:sldId id="306" r:id="rId14"/>
    <p:sldId id="307" r:id="rId15"/>
    <p:sldId id="308" r:id="rId16"/>
    <p:sldId id="274" r:id="rId17"/>
    <p:sldId id="276" r:id="rId18"/>
    <p:sldId id="277" r:id="rId19"/>
    <p:sldId id="278" r:id="rId20"/>
    <p:sldId id="303" r:id="rId21"/>
    <p:sldId id="309" r:id="rId22"/>
    <p:sldId id="310" r:id="rId23"/>
    <p:sldId id="286" r:id="rId24"/>
    <p:sldId id="289" r:id="rId25"/>
    <p:sldId id="287" r:id="rId26"/>
    <p:sldId id="288" r:id="rId27"/>
    <p:sldId id="290" r:id="rId28"/>
    <p:sldId id="291" r:id="rId29"/>
    <p:sldId id="292" r:id="rId30"/>
    <p:sldId id="294" r:id="rId31"/>
    <p:sldId id="293" r:id="rId32"/>
    <p:sldId id="295" r:id="rId33"/>
    <p:sldId id="296" r:id="rId34"/>
    <p:sldId id="297" r:id="rId35"/>
    <p:sldId id="298" r:id="rId36"/>
    <p:sldId id="299" r:id="rId37"/>
    <p:sldId id="300" r:id="rId38"/>
    <p:sldId id="301" r:id="rId39"/>
    <p:sldId id="302" r:id="rId40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xnar" initials="O" lastIdx="1" clrIdx="0">
    <p:extLst>
      <p:ext uri="{19B8F6BF-5375-455C-9EA6-DF929625EA0E}">
        <p15:presenceInfo xmlns:p15="http://schemas.microsoft.com/office/powerpoint/2012/main" userId="Oxna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114" d="100"/>
          <a:sy n="114" d="100"/>
        </p:scale>
        <p:origin x="150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1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12-14T14:52:14.006" idx="1">
    <p:pos x="10" y="10"/>
    <p:text/>
    <p:extLst>
      <p:ext uri="{C676402C-5697-4E1C-873F-D02D1690AC5C}">
        <p15:threadingInfo xmlns:p15="http://schemas.microsoft.com/office/powerpoint/2012/main" timeZoneBias="12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Group 2"/>
          <p:cNvGrpSpPr>
            <a:grpSpLocks/>
          </p:cNvGrpSpPr>
          <p:nvPr/>
        </p:nvGrpSpPr>
        <p:grpSpPr bwMode="auto">
          <a:xfrm>
            <a:off x="0" y="68263"/>
            <a:ext cx="8678863" cy="6713537"/>
            <a:chOff x="0" y="43"/>
            <a:chExt cx="5467" cy="4229"/>
          </a:xfrm>
        </p:grpSpPr>
        <p:sp>
          <p:nvSpPr>
            <p:cNvPr id="34819" name="Rectangle 3"/>
            <p:cNvSpPr>
              <a:spLocks noChangeArrowheads="1"/>
            </p:cNvSpPr>
            <p:nvPr userDrawn="1"/>
          </p:nvSpPr>
          <p:spPr bwMode="auto">
            <a:xfrm>
              <a:off x="692" y="494"/>
              <a:ext cx="4775" cy="93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4820" name="Group 4"/>
            <p:cNvGrpSpPr>
              <a:grpSpLocks/>
            </p:cNvGrpSpPr>
            <p:nvPr userDrawn="1"/>
          </p:nvGrpSpPr>
          <p:grpSpPr bwMode="auto">
            <a:xfrm>
              <a:off x="0" y="43"/>
              <a:ext cx="624" cy="4229"/>
              <a:chOff x="0" y="43"/>
              <a:chExt cx="624" cy="4229"/>
            </a:xfrm>
          </p:grpSpPr>
          <p:sp>
            <p:nvSpPr>
              <p:cNvPr id="34821" name="Line 5"/>
              <p:cNvSpPr>
                <a:spLocks noChangeShapeType="1"/>
              </p:cNvSpPr>
              <p:nvPr userDrawn="1"/>
            </p:nvSpPr>
            <p:spPr bwMode="auto">
              <a:xfrm>
                <a:off x="0" y="4203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22" name="Line 6"/>
              <p:cNvSpPr>
                <a:spLocks noChangeShapeType="1"/>
              </p:cNvSpPr>
              <p:nvPr userDrawn="1"/>
            </p:nvSpPr>
            <p:spPr bwMode="auto">
              <a:xfrm>
                <a:off x="0" y="4239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23" name="Line 7"/>
              <p:cNvSpPr>
                <a:spLocks noChangeShapeType="1"/>
              </p:cNvSpPr>
              <p:nvPr userDrawn="1"/>
            </p:nvSpPr>
            <p:spPr bwMode="auto">
              <a:xfrm>
                <a:off x="0" y="4272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24" name="Line 8"/>
              <p:cNvSpPr>
                <a:spLocks noChangeShapeType="1"/>
              </p:cNvSpPr>
              <p:nvPr userDrawn="1"/>
            </p:nvSpPr>
            <p:spPr bwMode="auto">
              <a:xfrm>
                <a:off x="0" y="4113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25" name="Line 9"/>
              <p:cNvSpPr>
                <a:spLocks noChangeShapeType="1"/>
              </p:cNvSpPr>
              <p:nvPr userDrawn="1"/>
            </p:nvSpPr>
            <p:spPr bwMode="auto">
              <a:xfrm>
                <a:off x="0" y="4065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26" name="Line 10"/>
              <p:cNvSpPr>
                <a:spLocks noChangeShapeType="1"/>
              </p:cNvSpPr>
              <p:nvPr userDrawn="1"/>
            </p:nvSpPr>
            <p:spPr bwMode="auto">
              <a:xfrm>
                <a:off x="0" y="4158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27" name="Line 11"/>
              <p:cNvSpPr>
                <a:spLocks noChangeShapeType="1"/>
              </p:cNvSpPr>
              <p:nvPr userDrawn="1"/>
            </p:nvSpPr>
            <p:spPr bwMode="auto">
              <a:xfrm>
                <a:off x="0" y="3666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28" name="Line 12"/>
              <p:cNvSpPr>
                <a:spLocks noChangeShapeType="1"/>
              </p:cNvSpPr>
              <p:nvPr userDrawn="1"/>
            </p:nvSpPr>
            <p:spPr bwMode="auto">
              <a:xfrm>
                <a:off x="0" y="3639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29" name="Line 13"/>
              <p:cNvSpPr>
                <a:spLocks noChangeShapeType="1"/>
              </p:cNvSpPr>
              <p:nvPr userDrawn="1"/>
            </p:nvSpPr>
            <p:spPr bwMode="auto">
              <a:xfrm>
                <a:off x="0" y="4020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30" name="Line 14"/>
              <p:cNvSpPr>
                <a:spLocks noChangeShapeType="1"/>
              </p:cNvSpPr>
              <p:nvPr userDrawn="1"/>
            </p:nvSpPr>
            <p:spPr bwMode="auto">
              <a:xfrm>
                <a:off x="0" y="3894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31" name="Line 15"/>
              <p:cNvSpPr>
                <a:spLocks noChangeShapeType="1"/>
              </p:cNvSpPr>
              <p:nvPr userDrawn="1"/>
            </p:nvSpPr>
            <p:spPr bwMode="auto">
              <a:xfrm>
                <a:off x="0" y="3813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32" name="Line 16"/>
              <p:cNvSpPr>
                <a:spLocks noChangeShapeType="1"/>
              </p:cNvSpPr>
              <p:nvPr userDrawn="1"/>
            </p:nvSpPr>
            <p:spPr bwMode="auto">
              <a:xfrm>
                <a:off x="0" y="3999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33" name="Line 17"/>
              <p:cNvSpPr>
                <a:spLocks noChangeShapeType="1"/>
              </p:cNvSpPr>
              <p:nvPr userDrawn="1"/>
            </p:nvSpPr>
            <p:spPr bwMode="auto">
              <a:xfrm>
                <a:off x="0" y="3687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34" name="Line 18"/>
              <p:cNvSpPr>
                <a:spLocks noChangeShapeType="1"/>
              </p:cNvSpPr>
              <p:nvPr userDrawn="1"/>
            </p:nvSpPr>
            <p:spPr bwMode="auto">
              <a:xfrm>
                <a:off x="0" y="3741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35" name="Line 19"/>
              <p:cNvSpPr>
                <a:spLocks noChangeShapeType="1"/>
              </p:cNvSpPr>
              <p:nvPr userDrawn="1"/>
            </p:nvSpPr>
            <p:spPr bwMode="auto">
              <a:xfrm>
                <a:off x="0" y="393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36" name="Line 20"/>
              <p:cNvSpPr>
                <a:spLocks noChangeShapeType="1"/>
              </p:cNvSpPr>
              <p:nvPr userDrawn="1"/>
            </p:nvSpPr>
            <p:spPr bwMode="auto">
              <a:xfrm>
                <a:off x="0" y="3918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37" name="Line 21"/>
              <p:cNvSpPr>
                <a:spLocks noChangeShapeType="1"/>
              </p:cNvSpPr>
              <p:nvPr userDrawn="1"/>
            </p:nvSpPr>
            <p:spPr bwMode="auto">
              <a:xfrm>
                <a:off x="0" y="351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38" name="Line 22"/>
              <p:cNvSpPr>
                <a:spLocks noChangeShapeType="1"/>
              </p:cNvSpPr>
              <p:nvPr userDrawn="1"/>
            </p:nvSpPr>
            <p:spPr bwMode="auto">
              <a:xfrm>
                <a:off x="0" y="3546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39" name="Line 23"/>
              <p:cNvSpPr>
                <a:spLocks noChangeShapeType="1"/>
              </p:cNvSpPr>
              <p:nvPr userDrawn="1"/>
            </p:nvSpPr>
            <p:spPr bwMode="auto">
              <a:xfrm>
                <a:off x="0" y="357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40" name="Line 24"/>
              <p:cNvSpPr>
                <a:spLocks noChangeShapeType="1"/>
              </p:cNvSpPr>
              <p:nvPr userDrawn="1"/>
            </p:nvSpPr>
            <p:spPr bwMode="auto">
              <a:xfrm>
                <a:off x="0" y="3420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41" name="Line 25"/>
              <p:cNvSpPr>
                <a:spLocks noChangeShapeType="1"/>
              </p:cNvSpPr>
              <p:nvPr userDrawn="1"/>
            </p:nvSpPr>
            <p:spPr bwMode="auto">
              <a:xfrm>
                <a:off x="0" y="3372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42" name="Line 26"/>
              <p:cNvSpPr>
                <a:spLocks noChangeShapeType="1"/>
              </p:cNvSpPr>
              <p:nvPr userDrawn="1"/>
            </p:nvSpPr>
            <p:spPr bwMode="auto">
              <a:xfrm>
                <a:off x="0" y="3465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43" name="Line 27"/>
              <p:cNvSpPr>
                <a:spLocks noChangeShapeType="1"/>
              </p:cNvSpPr>
              <p:nvPr userDrawn="1"/>
            </p:nvSpPr>
            <p:spPr bwMode="auto">
              <a:xfrm>
                <a:off x="0" y="2973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44" name="Line 28"/>
              <p:cNvSpPr>
                <a:spLocks noChangeShapeType="1"/>
              </p:cNvSpPr>
              <p:nvPr userDrawn="1"/>
            </p:nvSpPr>
            <p:spPr bwMode="auto">
              <a:xfrm>
                <a:off x="0" y="2946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45" name="Line 29"/>
              <p:cNvSpPr>
                <a:spLocks noChangeShapeType="1"/>
              </p:cNvSpPr>
              <p:nvPr userDrawn="1"/>
            </p:nvSpPr>
            <p:spPr bwMode="auto">
              <a:xfrm>
                <a:off x="0" y="3327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46" name="Line 30"/>
              <p:cNvSpPr>
                <a:spLocks noChangeShapeType="1"/>
              </p:cNvSpPr>
              <p:nvPr userDrawn="1"/>
            </p:nvSpPr>
            <p:spPr bwMode="auto">
              <a:xfrm>
                <a:off x="0" y="3201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47" name="Line 31"/>
              <p:cNvSpPr>
                <a:spLocks noChangeShapeType="1"/>
              </p:cNvSpPr>
              <p:nvPr userDrawn="1"/>
            </p:nvSpPr>
            <p:spPr bwMode="auto">
              <a:xfrm>
                <a:off x="0" y="3120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48" name="Line 32"/>
              <p:cNvSpPr>
                <a:spLocks noChangeShapeType="1"/>
              </p:cNvSpPr>
              <p:nvPr userDrawn="1"/>
            </p:nvSpPr>
            <p:spPr bwMode="auto">
              <a:xfrm>
                <a:off x="0" y="3306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49" name="Line 33"/>
              <p:cNvSpPr>
                <a:spLocks noChangeShapeType="1"/>
              </p:cNvSpPr>
              <p:nvPr userDrawn="1"/>
            </p:nvSpPr>
            <p:spPr bwMode="auto">
              <a:xfrm>
                <a:off x="0" y="2994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50" name="Line 34"/>
              <p:cNvSpPr>
                <a:spLocks noChangeShapeType="1"/>
              </p:cNvSpPr>
              <p:nvPr userDrawn="1"/>
            </p:nvSpPr>
            <p:spPr bwMode="auto">
              <a:xfrm>
                <a:off x="0" y="3048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51" name="Line 35"/>
              <p:cNvSpPr>
                <a:spLocks noChangeShapeType="1"/>
              </p:cNvSpPr>
              <p:nvPr userDrawn="1"/>
            </p:nvSpPr>
            <p:spPr bwMode="auto">
              <a:xfrm>
                <a:off x="0" y="3246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52" name="Line 36"/>
              <p:cNvSpPr>
                <a:spLocks noChangeShapeType="1"/>
              </p:cNvSpPr>
              <p:nvPr userDrawn="1"/>
            </p:nvSpPr>
            <p:spPr bwMode="auto">
              <a:xfrm>
                <a:off x="0" y="3225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53" name="Line 37"/>
              <p:cNvSpPr>
                <a:spLocks noChangeShapeType="1"/>
              </p:cNvSpPr>
              <p:nvPr userDrawn="1"/>
            </p:nvSpPr>
            <p:spPr bwMode="auto">
              <a:xfrm>
                <a:off x="0" y="2831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54" name="Line 38"/>
              <p:cNvSpPr>
                <a:spLocks noChangeShapeType="1"/>
              </p:cNvSpPr>
              <p:nvPr userDrawn="1"/>
            </p:nvSpPr>
            <p:spPr bwMode="auto">
              <a:xfrm>
                <a:off x="0" y="2750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55" name="Line 39"/>
              <p:cNvSpPr>
                <a:spLocks noChangeShapeType="1"/>
              </p:cNvSpPr>
              <p:nvPr userDrawn="1"/>
            </p:nvSpPr>
            <p:spPr bwMode="auto">
              <a:xfrm>
                <a:off x="0" y="2678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56" name="Line 40"/>
              <p:cNvSpPr>
                <a:spLocks noChangeShapeType="1"/>
              </p:cNvSpPr>
              <p:nvPr userDrawn="1"/>
            </p:nvSpPr>
            <p:spPr bwMode="auto">
              <a:xfrm>
                <a:off x="0" y="2876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57" name="Line 41"/>
              <p:cNvSpPr>
                <a:spLocks noChangeShapeType="1"/>
              </p:cNvSpPr>
              <p:nvPr userDrawn="1"/>
            </p:nvSpPr>
            <p:spPr bwMode="auto">
              <a:xfrm>
                <a:off x="0" y="2855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58" name="Line 42"/>
              <p:cNvSpPr>
                <a:spLocks noChangeShapeType="1"/>
              </p:cNvSpPr>
              <p:nvPr userDrawn="1"/>
            </p:nvSpPr>
            <p:spPr bwMode="auto">
              <a:xfrm>
                <a:off x="0" y="2554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59" name="Line 43"/>
              <p:cNvSpPr>
                <a:spLocks noChangeShapeType="1"/>
              </p:cNvSpPr>
              <p:nvPr userDrawn="1"/>
            </p:nvSpPr>
            <p:spPr bwMode="auto">
              <a:xfrm>
                <a:off x="0" y="2590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60" name="Line 44"/>
              <p:cNvSpPr>
                <a:spLocks noChangeShapeType="1"/>
              </p:cNvSpPr>
              <p:nvPr userDrawn="1"/>
            </p:nvSpPr>
            <p:spPr bwMode="auto">
              <a:xfrm>
                <a:off x="0" y="2623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61" name="Line 45"/>
              <p:cNvSpPr>
                <a:spLocks noChangeShapeType="1"/>
              </p:cNvSpPr>
              <p:nvPr userDrawn="1"/>
            </p:nvSpPr>
            <p:spPr bwMode="auto">
              <a:xfrm>
                <a:off x="0" y="2464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62" name="Line 46"/>
              <p:cNvSpPr>
                <a:spLocks noChangeShapeType="1"/>
              </p:cNvSpPr>
              <p:nvPr userDrawn="1"/>
            </p:nvSpPr>
            <p:spPr bwMode="auto">
              <a:xfrm>
                <a:off x="0" y="2416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63" name="Line 47"/>
              <p:cNvSpPr>
                <a:spLocks noChangeShapeType="1"/>
              </p:cNvSpPr>
              <p:nvPr userDrawn="1"/>
            </p:nvSpPr>
            <p:spPr bwMode="auto">
              <a:xfrm>
                <a:off x="0" y="250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64" name="Line 48"/>
              <p:cNvSpPr>
                <a:spLocks noChangeShapeType="1"/>
              </p:cNvSpPr>
              <p:nvPr userDrawn="1"/>
            </p:nvSpPr>
            <p:spPr bwMode="auto">
              <a:xfrm>
                <a:off x="0" y="2371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65" name="Line 49"/>
              <p:cNvSpPr>
                <a:spLocks noChangeShapeType="1"/>
              </p:cNvSpPr>
              <p:nvPr userDrawn="1"/>
            </p:nvSpPr>
            <p:spPr bwMode="auto">
              <a:xfrm>
                <a:off x="0" y="2245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66" name="Line 50"/>
              <p:cNvSpPr>
                <a:spLocks noChangeShapeType="1"/>
              </p:cNvSpPr>
              <p:nvPr userDrawn="1"/>
            </p:nvSpPr>
            <p:spPr bwMode="auto">
              <a:xfrm>
                <a:off x="0" y="235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67" name="Line 51"/>
              <p:cNvSpPr>
                <a:spLocks noChangeShapeType="1"/>
              </p:cNvSpPr>
              <p:nvPr userDrawn="1"/>
            </p:nvSpPr>
            <p:spPr bwMode="auto">
              <a:xfrm>
                <a:off x="0" y="2290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68" name="Line 52"/>
              <p:cNvSpPr>
                <a:spLocks noChangeShapeType="1"/>
              </p:cNvSpPr>
              <p:nvPr userDrawn="1"/>
            </p:nvSpPr>
            <p:spPr bwMode="auto">
              <a:xfrm>
                <a:off x="0" y="2269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69" name="Line 53"/>
              <p:cNvSpPr>
                <a:spLocks noChangeShapeType="1"/>
              </p:cNvSpPr>
              <p:nvPr userDrawn="1"/>
            </p:nvSpPr>
            <p:spPr bwMode="auto">
              <a:xfrm>
                <a:off x="0" y="213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70" name="Line 54"/>
              <p:cNvSpPr>
                <a:spLocks noChangeShapeType="1"/>
              </p:cNvSpPr>
              <p:nvPr userDrawn="1"/>
            </p:nvSpPr>
            <p:spPr bwMode="auto">
              <a:xfrm>
                <a:off x="0" y="2166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71" name="Line 55"/>
              <p:cNvSpPr>
                <a:spLocks noChangeShapeType="1"/>
              </p:cNvSpPr>
              <p:nvPr userDrawn="1"/>
            </p:nvSpPr>
            <p:spPr bwMode="auto">
              <a:xfrm>
                <a:off x="0" y="219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72" name="Line 56"/>
              <p:cNvSpPr>
                <a:spLocks noChangeShapeType="1"/>
              </p:cNvSpPr>
              <p:nvPr userDrawn="1"/>
            </p:nvSpPr>
            <p:spPr bwMode="auto">
              <a:xfrm>
                <a:off x="0" y="2040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73" name="Line 57"/>
              <p:cNvSpPr>
                <a:spLocks noChangeShapeType="1"/>
              </p:cNvSpPr>
              <p:nvPr userDrawn="1"/>
            </p:nvSpPr>
            <p:spPr bwMode="auto">
              <a:xfrm>
                <a:off x="0" y="1992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74" name="Line 58"/>
              <p:cNvSpPr>
                <a:spLocks noChangeShapeType="1"/>
              </p:cNvSpPr>
              <p:nvPr userDrawn="1"/>
            </p:nvSpPr>
            <p:spPr bwMode="auto">
              <a:xfrm>
                <a:off x="0" y="2085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75" name="Line 59"/>
              <p:cNvSpPr>
                <a:spLocks noChangeShapeType="1"/>
              </p:cNvSpPr>
              <p:nvPr userDrawn="1"/>
            </p:nvSpPr>
            <p:spPr bwMode="auto">
              <a:xfrm>
                <a:off x="0" y="1593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76" name="Line 60"/>
              <p:cNvSpPr>
                <a:spLocks noChangeShapeType="1"/>
              </p:cNvSpPr>
              <p:nvPr userDrawn="1"/>
            </p:nvSpPr>
            <p:spPr bwMode="auto">
              <a:xfrm>
                <a:off x="0" y="1566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77" name="Line 61"/>
              <p:cNvSpPr>
                <a:spLocks noChangeShapeType="1"/>
              </p:cNvSpPr>
              <p:nvPr userDrawn="1"/>
            </p:nvSpPr>
            <p:spPr bwMode="auto">
              <a:xfrm>
                <a:off x="0" y="1947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78" name="Line 62"/>
              <p:cNvSpPr>
                <a:spLocks noChangeShapeType="1"/>
              </p:cNvSpPr>
              <p:nvPr userDrawn="1"/>
            </p:nvSpPr>
            <p:spPr bwMode="auto">
              <a:xfrm>
                <a:off x="0" y="1821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79" name="Line 63"/>
              <p:cNvSpPr>
                <a:spLocks noChangeShapeType="1"/>
              </p:cNvSpPr>
              <p:nvPr userDrawn="1"/>
            </p:nvSpPr>
            <p:spPr bwMode="auto">
              <a:xfrm>
                <a:off x="0" y="1740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80" name="Line 64"/>
              <p:cNvSpPr>
                <a:spLocks noChangeShapeType="1"/>
              </p:cNvSpPr>
              <p:nvPr userDrawn="1"/>
            </p:nvSpPr>
            <p:spPr bwMode="auto">
              <a:xfrm>
                <a:off x="0" y="1926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81" name="Line 65"/>
              <p:cNvSpPr>
                <a:spLocks noChangeShapeType="1"/>
              </p:cNvSpPr>
              <p:nvPr userDrawn="1"/>
            </p:nvSpPr>
            <p:spPr bwMode="auto">
              <a:xfrm>
                <a:off x="0" y="1614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82" name="Line 66"/>
              <p:cNvSpPr>
                <a:spLocks noChangeShapeType="1"/>
              </p:cNvSpPr>
              <p:nvPr userDrawn="1"/>
            </p:nvSpPr>
            <p:spPr bwMode="auto">
              <a:xfrm>
                <a:off x="0" y="1668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83" name="Line 67"/>
              <p:cNvSpPr>
                <a:spLocks noChangeShapeType="1"/>
              </p:cNvSpPr>
              <p:nvPr userDrawn="1"/>
            </p:nvSpPr>
            <p:spPr bwMode="auto">
              <a:xfrm>
                <a:off x="0" y="1866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84" name="Line 68"/>
              <p:cNvSpPr>
                <a:spLocks noChangeShapeType="1"/>
              </p:cNvSpPr>
              <p:nvPr userDrawn="1"/>
            </p:nvSpPr>
            <p:spPr bwMode="auto">
              <a:xfrm>
                <a:off x="0" y="1845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85" name="Line 69"/>
              <p:cNvSpPr>
                <a:spLocks noChangeShapeType="1"/>
              </p:cNvSpPr>
              <p:nvPr userDrawn="1"/>
            </p:nvSpPr>
            <p:spPr bwMode="auto">
              <a:xfrm>
                <a:off x="0" y="1437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86" name="Line 70"/>
              <p:cNvSpPr>
                <a:spLocks noChangeShapeType="1"/>
              </p:cNvSpPr>
              <p:nvPr userDrawn="1"/>
            </p:nvSpPr>
            <p:spPr bwMode="auto">
              <a:xfrm>
                <a:off x="0" y="1473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87" name="Line 71"/>
              <p:cNvSpPr>
                <a:spLocks noChangeShapeType="1"/>
              </p:cNvSpPr>
              <p:nvPr userDrawn="1"/>
            </p:nvSpPr>
            <p:spPr bwMode="auto">
              <a:xfrm>
                <a:off x="0" y="1506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88" name="Line 72"/>
              <p:cNvSpPr>
                <a:spLocks noChangeShapeType="1"/>
              </p:cNvSpPr>
              <p:nvPr userDrawn="1"/>
            </p:nvSpPr>
            <p:spPr bwMode="auto">
              <a:xfrm>
                <a:off x="0" y="1347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89" name="Line 73"/>
              <p:cNvSpPr>
                <a:spLocks noChangeShapeType="1"/>
              </p:cNvSpPr>
              <p:nvPr userDrawn="1"/>
            </p:nvSpPr>
            <p:spPr bwMode="auto">
              <a:xfrm>
                <a:off x="0" y="1392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90" name="Line 74"/>
              <p:cNvSpPr>
                <a:spLocks noChangeShapeType="1"/>
              </p:cNvSpPr>
              <p:nvPr userDrawn="1"/>
            </p:nvSpPr>
            <p:spPr bwMode="auto">
              <a:xfrm>
                <a:off x="0" y="1016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91" name="Line 75"/>
              <p:cNvSpPr>
                <a:spLocks noChangeShapeType="1"/>
              </p:cNvSpPr>
              <p:nvPr userDrawn="1"/>
            </p:nvSpPr>
            <p:spPr bwMode="auto">
              <a:xfrm>
                <a:off x="0" y="989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92" name="Line 76"/>
              <p:cNvSpPr>
                <a:spLocks noChangeShapeType="1"/>
              </p:cNvSpPr>
              <p:nvPr userDrawn="1"/>
            </p:nvSpPr>
            <p:spPr bwMode="auto">
              <a:xfrm>
                <a:off x="0" y="1244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93" name="Line 77"/>
              <p:cNvSpPr>
                <a:spLocks noChangeShapeType="1"/>
              </p:cNvSpPr>
              <p:nvPr userDrawn="1"/>
            </p:nvSpPr>
            <p:spPr bwMode="auto">
              <a:xfrm>
                <a:off x="0" y="1163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94" name="Line 78"/>
              <p:cNvSpPr>
                <a:spLocks noChangeShapeType="1"/>
              </p:cNvSpPr>
              <p:nvPr userDrawn="1"/>
            </p:nvSpPr>
            <p:spPr bwMode="auto">
              <a:xfrm>
                <a:off x="0" y="1037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95" name="Line 79"/>
              <p:cNvSpPr>
                <a:spLocks noChangeShapeType="1"/>
              </p:cNvSpPr>
              <p:nvPr userDrawn="1"/>
            </p:nvSpPr>
            <p:spPr bwMode="auto">
              <a:xfrm>
                <a:off x="0" y="1091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96" name="Line 80"/>
              <p:cNvSpPr>
                <a:spLocks noChangeShapeType="1"/>
              </p:cNvSpPr>
              <p:nvPr userDrawn="1"/>
            </p:nvSpPr>
            <p:spPr bwMode="auto">
              <a:xfrm>
                <a:off x="0" y="128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97" name="Line 81"/>
              <p:cNvSpPr>
                <a:spLocks noChangeShapeType="1"/>
              </p:cNvSpPr>
              <p:nvPr userDrawn="1"/>
            </p:nvSpPr>
            <p:spPr bwMode="auto">
              <a:xfrm>
                <a:off x="0" y="1268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98" name="Line 82"/>
              <p:cNvSpPr>
                <a:spLocks noChangeShapeType="1"/>
              </p:cNvSpPr>
              <p:nvPr userDrawn="1"/>
            </p:nvSpPr>
            <p:spPr bwMode="auto">
              <a:xfrm>
                <a:off x="0" y="86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99" name="Line 83"/>
              <p:cNvSpPr>
                <a:spLocks noChangeShapeType="1"/>
              </p:cNvSpPr>
              <p:nvPr userDrawn="1"/>
            </p:nvSpPr>
            <p:spPr bwMode="auto">
              <a:xfrm>
                <a:off x="0" y="896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00" name="Line 84"/>
              <p:cNvSpPr>
                <a:spLocks noChangeShapeType="1"/>
              </p:cNvSpPr>
              <p:nvPr userDrawn="1"/>
            </p:nvSpPr>
            <p:spPr bwMode="auto">
              <a:xfrm>
                <a:off x="0" y="92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01" name="Line 85"/>
              <p:cNvSpPr>
                <a:spLocks noChangeShapeType="1"/>
              </p:cNvSpPr>
              <p:nvPr userDrawn="1"/>
            </p:nvSpPr>
            <p:spPr bwMode="auto">
              <a:xfrm>
                <a:off x="0" y="770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02" name="Line 86"/>
              <p:cNvSpPr>
                <a:spLocks noChangeShapeType="1"/>
              </p:cNvSpPr>
              <p:nvPr userDrawn="1"/>
            </p:nvSpPr>
            <p:spPr bwMode="auto">
              <a:xfrm>
                <a:off x="0" y="815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03" name="Line 87"/>
              <p:cNvSpPr>
                <a:spLocks noChangeShapeType="1"/>
              </p:cNvSpPr>
              <p:nvPr userDrawn="1"/>
            </p:nvSpPr>
            <p:spPr bwMode="auto">
              <a:xfrm>
                <a:off x="0" y="718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04" name="Line 88"/>
              <p:cNvSpPr>
                <a:spLocks noChangeShapeType="1"/>
              </p:cNvSpPr>
              <p:nvPr userDrawn="1"/>
            </p:nvSpPr>
            <p:spPr bwMode="auto">
              <a:xfrm>
                <a:off x="0" y="646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05" name="Line 89"/>
              <p:cNvSpPr>
                <a:spLocks noChangeShapeType="1"/>
              </p:cNvSpPr>
              <p:nvPr userDrawn="1"/>
            </p:nvSpPr>
            <p:spPr bwMode="auto">
              <a:xfrm>
                <a:off x="0" y="522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06" name="Line 90"/>
              <p:cNvSpPr>
                <a:spLocks noChangeShapeType="1"/>
              </p:cNvSpPr>
              <p:nvPr userDrawn="1"/>
            </p:nvSpPr>
            <p:spPr bwMode="auto">
              <a:xfrm>
                <a:off x="0" y="558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07" name="Line 91"/>
              <p:cNvSpPr>
                <a:spLocks noChangeShapeType="1"/>
              </p:cNvSpPr>
              <p:nvPr userDrawn="1"/>
            </p:nvSpPr>
            <p:spPr bwMode="auto">
              <a:xfrm>
                <a:off x="0" y="591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08" name="Line 92"/>
              <p:cNvSpPr>
                <a:spLocks noChangeShapeType="1"/>
              </p:cNvSpPr>
              <p:nvPr userDrawn="1"/>
            </p:nvSpPr>
            <p:spPr bwMode="auto">
              <a:xfrm>
                <a:off x="0" y="432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09" name="Line 93"/>
              <p:cNvSpPr>
                <a:spLocks noChangeShapeType="1"/>
              </p:cNvSpPr>
              <p:nvPr userDrawn="1"/>
            </p:nvSpPr>
            <p:spPr bwMode="auto">
              <a:xfrm>
                <a:off x="0" y="384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10" name="Line 94"/>
              <p:cNvSpPr>
                <a:spLocks noChangeShapeType="1"/>
              </p:cNvSpPr>
              <p:nvPr userDrawn="1"/>
            </p:nvSpPr>
            <p:spPr bwMode="auto">
              <a:xfrm>
                <a:off x="0" y="477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11" name="Line 95"/>
              <p:cNvSpPr>
                <a:spLocks noChangeShapeType="1"/>
              </p:cNvSpPr>
              <p:nvPr userDrawn="1"/>
            </p:nvSpPr>
            <p:spPr bwMode="auto">
              <a:xfrm>
                <a:off x="0" y="33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12" name="Line 96"/>
              <p:cNvSpPr>
                <a:spLocks noChangeShapeType="1"/>
              </p:cNvSpPr>
              <p:nvPr userDrawn="1"/>
            </p:nvSpPr>
            <p:spPr bwMode="auto">
              <a:xfrm>
                <a:off x="0" y="318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13" name="Line 97"/>
              <p:cNvSpPr>
                <a:spLocks noChangeShapeType="1"/>
              </p:cNvSpPr>
              <p:nvPr userDrawn="1"/>
            </p:nvSpPr>
            <p:spPr bwMode="auto">
              <a:xfrm>
                <a:off x="0" y="258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14" name="Line 98"/>
              <p:cNvSpPr>
                <a:spLocks noChangeShapeType="1"/>
              </p:cNvSpPr>
              <p:nvPr userDrawn="1"/>
            </p:nvSpPr>
            <p:spPr bwMode="auto">
              <a:xfrm>
                <a:off x="0" y="7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15" name="Line 99"/>
              <p:cNvSpPr>
                <a:spLocks noChangeShapeType="1"/>
              </p:cNvSpPr>
              <p:nvPr userDrawn="1"/>
            </p:nvSpPr>
            <p:spPr bwMode="auto">
              <a:xfrm>
                <a:off x="0" y="43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16" name="Line 100"/>
              <p:cNvSpPr>
                <a:spLocks noChangeShapeType="1"/>
              </p:cNvSpPr>
              <p:nvPr userDrawn="1"/>
            </p:nvSpPr>
            <p:spPr bwMode="auto">
              <a:xfrm>
                <a:off x="0" y="91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17" name="Line 101"/>
              <p:cNvSpPr>
                <a:spLocks noChangeShapeType="1"/>
              </p:cNvSpPr>
              <p:nvPr userDrawn="1"/>
            </p:nvSpPr>
            <p:spPr bwMode="auto">
              <a:xfrm>
                <a:off x="0" y="145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18" name="Line 102"/>
              <p:cNvSpPr>
                <a:spLocks noChangeShapeType="1"/>
              </p:cNvSpPr>
              <p:nvPr userDrawn="1"/>
            </p:nvSpPr>
            <p:spPr bwMode="auto">
              <a:xfrm>
                <a:off x="0" y="202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34919" name="Rectangle 103"/>
          <p:cNvSpPr>
            <a:spLocks noGrp="1" noChangeArrowheads="1"/>
          </p:cNvSpPr>
          <p:nvPr>
            <p:ph type="dt" sz="half" idx="2"/>
          </p:nvPr>
        </p:nvSpPr>
        <p:spPr>
          <a:xfrm>
            <a:off x="1387475" y="6357938"/>
            <a:ext cx="1905000" cy="4572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34920" name="Rectangle 104"/>
          <p:cNvSpPr>
            <a:spLocks noGrp="1" noChangeArrowheads="1"/>
          </p:cNvSpPr>
          <p:nvPr>
            <p:ph type="ftr" sz="quarter" idx="3"/>
          </p:nvPr>
        </p:nvSpPr>
        <p:spPr>
          <a:xfrm>
            <a:off x="3722688" y="6357938"/>
            <a:ext cx="2271712" cy="457200"/>
          </a:xfrm>
        </p:spPr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34921" name="Rectangle 10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464300" y="6361113"/>
            <a:ext cx="1906588" cy="457200"/>
          </a:xfrm>
        </p:spPr>
        <p:txBody>
          <a:bodyPr/>
          <a:lstStyle>
            <a:lvl1pPr>
              <a:defRPr/>
            </a:lvl1pPr>
          </a:lstStyle>
          <a:p>
            <a:fld id="{82E0B286-4BC4-4D29-A416-586014EAAF07}" type="slidenum">
              <a:rPr lang="pt-BR" altLang="pt-BR"/>
              <a:pPr/>
              <a:t>‹nº›</a:t>
            </a:fld>
            <a:endParaRPr lang="pt-BR" altLang="pt-BR"/>
          </a:p>
        </p:txBody>
      </p:sp>
      <p:sp>
        <p:nvSpPr>
          <p:cNvPr id="34922" name="Rectangle 106"/>
          <p:cNvSpPr>
            <a:spLocks noGrp="1" noChangeArrowheads="1"/>
          </p:cNvSpPr>
          <p:nvPr>
            <p:ph type="ctrTitle"/>
          </p:nvPr>
        </p:nvSpPr>
        <p:spPr>
          <a:xfrm>
            <a:off x="1169988" y="1046163"/>
            <a:ext cx="7380287" cy="1012825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pt-BR" altLang="pt-BR" noProof="0"/>
              <a:t>Clique para editar o título mestre</a:t>
            </a:r>
          </a:p>
        </p:txBody>
      </p:sp>
      <p:sp>
        <p:nvSpPr>
          <p:cNvPr id="34923" name="Rectangle 107"/>
          <p:cNvSpPr>
            <a:spLocks noGrp="1" noChangeArrowheads="1"/>
          </p:cNvSpPr>
          <p:nvPr>
            <p:ph type="subTitle" idx="1"/>
          </p:nvPr>
        </p:nvSpPr>
        <p:spPr>
          <a:xfrm>
            <a:off x="1566863" y="2693988"/>
            <a:ext cx="6662737" cy="2994025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pt-BR" altLang="pt-BR" noProof="0"/>
              <a:t>Clique para editar o estilo do subtítulo mestre</a:t>
            </a:r>
          </a:p>
        </p:txBody>
      </p:sp>
      <p:sp>
        <p:nvSpPr>
          <p:cNvPr id="34924" name="Rectangle 108"/>
          <p:cNvSpPr>
            <a:spLocks noChangeArrowheads="1"/>
          </p:cNvSpPr>
          <p:nvPr/>
        </p:nvSpPr>
        <p:spPr bwMode="auto">
          <a:xfrm>
            <a:off x="3017838" y="2120900"/>
            <a:ext cx="5662612" cy="77788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pt-BR" altLang="pt-BR"/>
          </a:p>
        </p:txBody>
      </p:sp>
      <p:sp>
        <p:nvSpPr>
          <p:cNvPr id="34925" name="Rectangle 109"/>
          <p:cNvSpPr>
            <a:spLocks noChangeArrowheads="1"/>
          </p:cNvSpPr>
          <p:nvPr/>
        </p:nvSpPr>
        <p:spPr bwMode="auto">
          <a:xfrm>
            <a:off x="1098550" y="862013"/>
            <a:ext cx="5662613" cy="77787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pt-BR" alt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49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4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4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4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924" grpId="0" animBg="1" autoUpdateAnimBg="0"/>
      <p:bldP spid="34925" grpId="0" animBg="1" autoUpdateAnimBg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D9B26D-9F19-4FFE-BA8E-97D8508A96F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92717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7C2064-64E6-42E7-8DA2-B9CB021E26A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32607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09625" y="2214563"/>
            <a:ext cx="3902075" cy="3881437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864100" y="2214563"/>
            <a:ext cx="3903663" cy="3881437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535B53-BAE4-4D68-81DB-7F09D29C96F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87371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27A870-8DFD-4759-B26F-741C5331580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18011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223075-F463-4EC5-97F8-18E8E6A0A8B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79591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4FA4BB-7C89-4F90-B176-3D2B096759D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07859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7344A8-A2FF-464E-A81D-485FA9AC936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47871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822BF5-9A65-4C78-8845-86EDDE42242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35385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50380E-6DEE-4B99-A8AB-053E34CC790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27298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78625" y="609600"/>
            <a:ext cx="1989138" cy="5486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09625" y="609600"/>
            <a:ext cx="5816600" cy="54864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7EC97A-EB40-4E49-A106-6E812285075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33248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4" name="Group 2"/>
          <p:cNvGrpSpPr>
            <a:grpSpLocks/>
          </p:cNvGrpSpPr>
          <p:nvPr/>
        </p:nvGrpSpPr>
        <p:grpSpPr bwMode="auto">
          <a:xfrm>
            <a:off x="0" y="68263"/>
            <a:ext cx="8915400" cy="6713537"/>
            <a:chOff x="0" y="43"/>
            <a:chExt cx="5616" cy="4229"/>
          </a:xfrm>
        </p:grpSpPr>
        <p:grpSp>
          <p:nvGrpSpPr>
            <p:cNvPr id="33795" name="Group 3"/>
            <p:cNvGrpSpPr>
              <a:grpSpLocks/>
            </p:cNvGrpSpPr>
            <p:nvPr userDrawn="1"/>
          </p:nvGrpSpPr>
          <p:grpSpPr bwMode="auto">
            <a:xfrm>
              <a:off x="0" y="43"/>
              <a:ext cx="408" cy="4229"/>
              <a:chOff x="0" y="43"/>
              <a:chExt cx="5760" cy="4229"/>
            </a:xfrm>
          </p:grpSpPr>
          <p:sp>
            <p:nvSpPr>
              <p:cNvPr id="33796" name="Line 4"/>
              <p:cNvSpPr>
                <a:spLocks noChangeShapeType="1"/>
              </p:cNvSpPr>
              <p:nvPr userDrawn="1"/>
            </p:nvSpPr>
            <p:spPr bwMode="auto">
              <a:xfrm>
                <a:off x="0" y="4203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797" name="Line 5"/>
              <p:cNvSpPr>
                <a:spLocks noChangeShapeType="1"/>
              </p:cNvSpPr>
              <p:nvPr userDrawn="1"/>
            </p:nvSpPr>
            <p:spPr bwMode="auto">
              <a:xfrm>
                <a:off x="0" y="4239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798" name="Line 6"/>
              <p:cNvSpPr>
                <a:spLocks noChangeShapeType="1"/>
              </p:cNvSpPr>
              <p:nvPr userDrawn="1"/>
            </p:nvSpPr>
            <p:spPr bwMode="auto">
              <a:xfrm>
                <a:off x="0" y="4272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799" name="Line 7"/>
              <p:cNvSpPr>
                <a:spLocks noChangeShapeType="1"/>
              </p:cNvSpPr>
              <p:nvPr userDrawn="1"/>
            </p:nvSpPr>
            <p:spPr bwMode="auto">
              <a:xfrm>
                <a:off x="0" y="4113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00" name="Line 8"/>
              <p:cNvSpPr>
                <a:spLocks noChangeShapeType="1"/>
              </p:cNvSpPr>
              <p:nvPr userDrawn="1"/>
            </p:nvSpPr>
            <p:spPr bwMode="auto">
              <a:xfrm>
                <a:off x="0" y="4065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01" name="Line 9"/>
              <p:cNvSpPr>
                <a:spLocks noChangeShapeType="1"/>
              </p:cNvSpPr>
              <p:nvPr userDrawn="1"/>
            </p:nvSpPr>
            <p:spPr bwMode="auto">
              <a:xfrm>
                <a:off x="0" y="4158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02" name="Line 10"/>
              <p:cNvSpPr>
                <a:spLocks noChangeShapeType="1"/>
              </p:cNvSpPr>
              <p:nvPr userDrawn="1"/>
            </p:nvSpPr>
            <p:spPr bwMode="auto">
              <a:xfrm>
                <a:off x="0" y="3666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03" name="Line 11"/>
              <p:cNvSpPr>
                <a:spLocks noChangeShapeType="1"/>
              </p:cNvSpPr>
              <p:nvPr userDrawn="1"/>
            </p:nvSpPr>
            <p:spPr bwMode="auto">
              <a:xfrm>
                <a:off x="0" y="3639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04" name="Line 12"/>
              <p:cNvSpPr>
                <a:spLocks noChangeShapeType="1"/>
              </p:cNvSpPr>
              <p:nvPr userDrawn="1"/>
            </p:nvSpPr>
            <p:spPr bwMode="auto">
              <a:xfrm>
                <a:off x="0" y="4020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05" name="Line 13"/>
              <p:cNvSpPr>
                <a:spLocks noChangeShapeType="1"/>
              </p:cNvSpPr>
              <p:nvPr userDrawn="1"/>
            </p:nvSpPr>
            <p:spPr bwMode="auto">
              <a:xfrm>
                <a:off x="0" y="3894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06" name="Line 14"/>
              <p:cNvSpPr>
                <a:spLocks noChangeShapeType="1"/>
              </p:cNvSpPr>
              <p:nvPr userDrawn="1"/>
            </p:nvSpPr>
            <p:spPr bwMode="auto">
              <a:xfrm>
                <a:off x="0" y="3813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07" name="Line 15"/>
              <p:cNvSpPr>
                <a:spLocks noChangeShapeType="1"/>
              </p:cNvSpPr>
              <p:nvPr userDrawn="1"/>
            </p:nvSpPr>
            <p:spPr bwMode="auto">
              <a:xfrm>
                <a:off x="0" y="3999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08" name="Line 16"/>
              <p:cNvSpPr>
                <a:spLocks noChangeShapeType="1"/>
              </p:cNvSpPr>
              <p:nvPr userDrawn="1"/>
            </p:nvSpPr>
            <p:spPr bwMode="auto">
              <a:xfrm>
                <a:off x="0" y="3687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09" name="Line 17"/>
              <p:cNvSpPr>
                <a:spLocks noChangeShapeType="1"/>
              </p:cNvSpPr>
              <p:nvPr userDrawn="1"/>
            </p:nvSpPr>
            <p:spPr bwMode="auto">
              <a:xfrm>
                <a:off x="0" y="3741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10" name="Line 18"/>
              <p:cNvSpPr>
                <a:spLocks noChangeShapeType="1"/>
              </p:cNvSpPr>
              <p:nvPr userDrawn="1"/>
            </p:nvSpPr>
            <p:spPr bwMode="auto">
              <a:xfrm>
                <a:off x="0" y="393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11" name="Line 19"/>
              <p:cNvSpPr>
                <a:spLocks noChangeShapeType="1"/>
              </p:cNvSpPr>
              <p:nvPr userDrawn="1"/>
            </p:nvSpPr>
            <p:spPr bwMode="auto">
              <a:xfrm>
                <a:off x="0" y="3918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12" name="Line 20"/>
              <p:cNvSpPr>
                <a:spLocks noChangeShapeType="1"/>
              </p:cNvSpPr>
              <p:nvPr userDrawn="1"/>
            </p:nvSpPr>
            <p:spPr bwMode="auto">
              <a:xfrm>
                <a:off x="0" y="3510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13" name="Line 21"/>
              <p:cNvSpPr>
                <a:spLocks noChangeShapeType="1"/>
              </p:cNvSpPr>
              <p:nvPr userDrawn="1"/>
            </p:nvSpPr>
            <p:spPr bwMode="auto">
              <a:xfrm>
                <a:off x="0" y="3546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14" name="Line 22"/>
              <p:cNvSpPr>
                <a:spLocks noChangeShapeType="1"/>
              </p:cNvSpPr>
              <p:nvPr userDrawn="1"/>
            </p:nvSpPr>
            <p:spPr bwMode="auto">
              <a:xfrm>
                <a:off x="0" y="357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15" name="Line 23"/>
              <p:cNvSpPr>
                <a:spLocks noChangeShapeType="1"/>
              </p:cNvSpPr>
              <p:nvPr userDrawn="1"/>
            </p:nvSpPr>
            <p:spPr bwMode="auto">
              <a:xfrm>
                <a:off x="0" y="3420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16" name="Line 24"/>
              <p:cNvSpPr>
                <a:spLocks noChangeShapeType="1"/>
              </p:cNvSpPr>
              <p:nvPr userDrawn="1"/>
            </p:nvSpPr>
            <p:spPr bwMode="auto">
              <a:xfrm>
                <a:off x="0" y="3372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17" name="Line 25"/>
              <p:cNvSpPr>
                <a:spLocks noChangeShapeType="1"/>
              </p:cNvSpPr>
              <p:nvPr userDrawn="1"/>
            </p:nvSpPr>
            <p:spPr bwMode="auto">
              <a:xfrm>
                <a:off x="0" y="3465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18" name="Line 26"/>
              <p:cNvSpPr>
                <a:spLocks noChangeShapeType="1"/>
              </p:cNvSpPr>
              <p:nvPr userDrawn="1"/>
            </p:nvSpPr>
            <p:spPr bwMode="auto">
              <a:xfrm>
                <a:off x="0" y="2973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19" name="Line 27"/>
              <p:cNvSpPr>
                <a:spLocks noChangeShapeType="1"/>
              </p:cNvSpPr>
              <p:nvPr userDrawn="1"/>
            </p:nvSpPr>
            <p:spPr bwMode="auto">
              <a:xfrm>
                <a:off x="0" y="2946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20" name="Line 28"/>
              <p:cNvSpPr>
                <a:spLocks noChangeShapeType="1"/>
              </p:cNvSpPr>
              <p:nvPr userDrawn="1"/>
            </p:nvSpPr>
            <p:spPr bwMode="auto">
              <a:xfrm>
                <a:off x="0" y="3327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21" name="Line 29"/>
              <p:cNvSpPr>
                <a:spLocks noChangeShapeType="1"/>
              </p:cNvSpPr>
              <p:nvPr userDrawn="1"/>
            </p:nvSpPr>
            <p:spPr bwMode="auto">
              <a:xfrm>
                <a:off x="0" y="3201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22" name="Line 30"/>
              <p:cNvSpPr>
                <a:spLocks noChangeShapeType="1"/>
              </p:cNvSpPr>
              <p:nvPr userDrawn="1"/>
            </p:nvSpPr>
            <p:spPr bwMode="auto">
              <a:xfrm>
                <a:off x="0" y="3120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23" name="Line 31"/>
              <p:cNvSpPr>
                <a:spLocks noChangeShapeType="1"/>
              </p:cNvSpPr>
              <p:nvPr userDrawn="1"/>
            </p:nvSpPr>
            <p:spPr bwMode="auto">
              <a:xfrm>
                <a:off x="0" y="3306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24" name="Line 32"/>
              <p:cNvSpPr>
                <a:spLocks noChangeShapeType="1"/>
              </p:cNvSpPr>
              <p:nvPr userDrawn="1"/>
            </p:nvSpPr>
            <p:spPr bwMode="auto">
              <a:xfrm>
                <a:off x="0" y="2994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25" name="Line 33"/>
              <p:cNvSpPr>
                <a:spLocks noChangeShapeType="1"/>
              </p:cNvSpPr>
              <p:nvPr userDrawn="1"/>
            </p:nvSpPr>
            <p:spPr bwMode="auto">
              <a:xfrm>
                <a:off x="0" y="3048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26" name="Line 34"/>
              <p:cNvSpPr>
                <a:spLocks noChangeShapeType="1"/>
              </p:cNvSpPr>
              <p:nvPr userDrawn="1"/>
            </p:nvSpPr>
            <p:spPr bwMode="auto">
              <a:xfrm>
                <a:off x="0" y="3246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27" name="Line 35"/>
              <p:cNvSpPr>
                <a:spLocks noChangeShapeType="1"/>
              </p:cNvSpPr>
              <p:nvPr userDrawn="1"/>
            </p:nvSpPr>
            <p:spPr bwMode="auto">
              <a:xfrm>
                <a:off x="0" y="3225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28" name="Line 36"/>
              <p:cNvSpPr>
                <a:spLocks noChangeShapeType="1"/>
              </p:cNvSpPr>
              <p:nvPr userDrawn="1"/>
            </p:nvSpPr>
            <p:spPr bwMode="auto">
              <a:xfrm>
                <a:off x="0" y="2831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29" name="Line 37"/>
              <p:cNvSpPr>
                <a:spLocks noChangeShapeType="1"/>
              </p:cNvSpPr>
              <p:nvPr userDrawn="1"/>
            </p:nvSpPr>
            <p:spPr bwMode="auto">
              <a:xfrm>
                <a:off x="0" y="2750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30" name="Line 38"/>
              <p:cNvSpPr>
                <a:spLocks noChangeShapeType="1"/>
              </p:cNvSpPr>
              <p:nvPr userDrawn="1"/>
            </p:nvSpPr>
            <p:spPr bwMode="auto">
              <a:xfrm>
                <a:off x="0" y="2678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31" name="Line 39"/>
              <p:cNvSpPr>
                <a:spLocks noChangeShapeType="1"/>
              </p:cNvSpPr>
              <p:nvPr userDrawn="1"/>
            </p:nvSpPr>
            <p:spPr bwMode="auto">
              <a:xfrm>
                <a:off x="0" y="2876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32" name="Line 40"/>
              <p:cNvSpPr>
                <a:spLocks noChangeShapeType="1"/>
              </p:cNvSpPr>
              <p:nvPr userDrawn="1"/>
            </p:nvSpPr>
            <p:spPr bwMode="auto">
              <a:xfrm>
                <a:off x="0" y="2855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33" name="Line 41"/>
              <p:cNvSpPr>
                <a:spLocks noChangeShapeType="1"/>
              </p:cNvSpPr>
              <p:nvPr userDrawn="1"/>
            </p:nvSpPr>
            <p:spPr bwMode="auto">
              <a:xfrm>
                <a:off x="0" y="2554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34" name="Line 42"/>
              <p:cNvSpPr>
                <a:spLocks noChangeShapeType="1"/>
              </p:cNvSpPr>
              <p:nvPr userDrawn="1"/>
            </p:nvSpPr>
            <p:spPr bwMode="auto">
              <a:xfrm>
                <a:off x="0" y="2590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35" name="Line 43"/>
              <p:cNvSpPr>
                <a:spLocks noChangeShapeType="1"/>
              </p:cNvSpPr>
              <p:nvPr userDrawn="1"/>
            </p:nvSpPr>
            <p:spPr bwMode="auto">
              <a:xfrm>
                <a:off x="0" y="2623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36" name="Line 44"/>
              <p:cNvSpPr>
                <a:spLocks noChangeShapeType="1"/>
              </p:cNvSpPr>
              <p:nvPr userDrawn="1"/>
            </p:nvSpPr>
            <p:spPr bwMode="auto">
              <a:xfrm>
                <a:off x="0" y="2464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37" name="Line 45"/>
              <p:cNvSpPr>
                <a:spLocks noChangeShapeType="1"/>
              </p:cNvSpPr>
              <p:nvPr userDrawn="1"/>
            </p:nvSpPr>
            <p:spPr bwMode="auto">
              <a:xfrm>
                <a:off x="0" y="2416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38" name="Line 46"/>
              <p:cNvSpPr>
                <a:spLocks noChangeShapeType="1"/>
              </p:cNvSpPr>
              <p:nvPr userDrawn="1"/>
            </p:nvSpPr>
            <p:spPr bwMode="auto">
              <a:xfrm>
                <a:off x="0" y="250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39" name="Line 47"/>
              <p:cNvSpPr>
                <a:spLocks noChangeShapeType="1"/>
              </p:cNvSpPr>
              <p:nvPr userDrawn="1"/>
            </p:nvSpPr>
            <p:spPr bwMode="auto">
              <a:xfrm>
                <a:off x="0" y="2371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40" name="Line 48"/>
              <p:cNvSpPr>
                <a:spLocks noChangeShapeType="1"/>
              </p:cNvSpPr>
              <p:nvPr userDrawn="1"/>
            </p:nvSpPr>
            <p:spPr bwMode="auto">
              <a:xfrm>
                <a:off x="0" y="2245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41" name="Line 49"/>
              <p:cNvSpPr>
                <a:spLocks noChangeShapeType="1"/>
              </p:cNvSpPr>
              <p:nvPr userDrawn="1"/>
            </p:nvSpPr>
            <p:spPr bwMode="auto">
              <a:xfrm>
                <a:off x="0" y="2350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42" name="Line 50"/>
              <p:cNvSpPr>
                <a:spLocks noChangeShapeType="1"/>
              </p:cNvSpPr>
              <p:nvPr userDrawn="1"/>
            </p:nvSpPr>
            <p:spPr bwMode="auto">
              <a:xfrm>
                <a:off x="0" y="2290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43" name="Line 51"/>
              <p:cNvSpPr>
                <a:spLocks noChangeShapeType="1"/>
              </p:cNvSpPr>
              <p:nvPr userDrawn="1"/>
            </p:nvSpPr>
            <p:spPr bwMode="auto">
              <a:xfrm>
                <a:off x="0" y="2269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44" name="Line 52"/>
              <p:cNvSpPr>
                <a:spLocks noChangeShapeType="1"/>
              </p:cNvSpPr>
              <p:nvPr userDrawn="1"/>
            </p:nvSpPr>
            <p:spPr bwMode="auto">
              <a:xfrm>
                <a:off x="0" y="2130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45" name="Line 53"/>
              <p:cNvSpPr>
                <a:spLocks noChangeShapeType="1"/>
              </p:cNvSpPr>
              <p:nvPr userDrawn="1"/>
            </p:nvSpPr>
            <p:spPr bwMode="auto">
              <a:xfrm>
                <a:off x="0" y="2166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46" name="Line 54"/>
              <p:cNvSpPr>
                <a:spLocks noChangeShapeType="1"/>
              </p:cNvSpPr>
              <p:nvPr userDrawn="1"/>
            </p:nvSpPr>
            <p:spPr bwMode="auto">
              <a:xfrm>
                <a:off x="0" y="219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47" name="Line 55"/>
              <p:cNvSpPr>
                <a:spLocks noChangeShapeType="1"/>
              </p:cNvSpPr>
              <p:nvPr userDrawn="1"/>
            </p:nvSpPr>
            <p:spPr bwMode="auto">
              <a:xfrm>
                <a:off x="0" y="2040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48" name="Line 56"/>
              <p:cNvSpPr>
                <a:spLocks noChangeShapeType="1"/>
              </p:cNvSpPr>
              <p:nvPr userDrawn="1"/>
            </p:nvSpPr>
            <p:spPr bwMode="auto">
              <a:xfrm>
                <a:off x="0" y="1992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49" name="Line 57"/>
              <p:cNvSpPr>
                <a:spLocks noChangeShapeType="1"/>
              </p:cNvSpPr>
              <p:nvPr userDrawn="1"/>
            </p:nvSpPr>
            <p:spPr bwMode="auto">
              <a:xfrm>
                <a:off x="0" y="2085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50" name="Line 58"/>
              <p:cNvSpPr>
                <a:spLocks noChangeShapeType="1"/>
              </p:cNvSpPr>
              <p:nvPr userDrawn="1"/>
            </p:nvSpPr>
            <p:spPr bwMode="auto">
              <a:xfrm>
                <a:off x="0" y="1593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51" name="Line 59"/>
              <p:cNvSpPr>
                <a:spLocks noChangeShapeType="1"/>
              </p:cNvSpPr>
              <p:nvPr userDrawn="1"/>
            </p:nvSpPr>
            <p:spPr bwMode="auto">
              <a:xfrm>
                <a:off x="0" y="1566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52" name="Line 60"/>
              <p:cNvSpPr>
                <a:spLocks noChangeShapeType="1"/>
              </p:cNvSpPr>
              <p:nvPr userDrawn="1"/>
            </p:nvSpPr>
            <p:spPr bwMode="auto">
              <a:xfrm>
                <a:off x="0" y="1947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53" name="Line 61"/>
              <p:cNvSpPr>
                <a:spLocks noChangeShapeType="1"/>
              </p:cNvSpPr>
              <p:nvPr userDrawn="1"/>
            </p:nvSpPr>
            <p:spPr bwMode="auto">
              <a:xfrm>
                <a:off x="0" y="1821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54" name="Line 62"/>
              <p:cNvSpPr>
                <a:spLocks noChangeShapeType="1"/>
              </p:cNvSpPr>
              <p:nvPr userDrawn="1"/>
            </p:nvSpPr>
            <p:spPr bwMode="auto">
              <a:xfrm>
                <a:off x="0" y="1740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55" name="Line 63"/>
              <p:cNvSpPr>
                <a:spLocks noChangeShapeType="1"/>
              </p:cNvSpPr>
              <p:nvPr userDrawn="1"/>
            </p:nvSpPr>
            <p:spPr bwMode="auto">
              <a:xfrm>
                <a:off x="0" y="1926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56" name="Line 64"/>
              <p:cNvSpPr>
                <a:spLocks noChangeShapeType="1"/>
              </p:cNvSpPr>
              <p:nvPr userDrawn="1"/>
            </p:nvSpPr>
            <p:spPr bwMode="auto">
              <a:xfrm>
                <a:off x="0" y="1614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57" name="Line 65"/>
              <p:cNvSpPr>
                <a:spLocks noChangeShapeType="1"/>
              </p:cNvSpPr>
              <p:nvPr userDrawn="1"/>
            </p:nvSpPr>
            <p:spPr bwMode="auto">
              <a:xfrm>
                <a:off x="0" y="1668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58" name="Line 66"/>
              <p:cNvSpPr>
                <a:spLocks noChangeShapeType="1"/>
              </p:cNvSpPr>
              <p:nvPr userDrawn="1"/>
            </p:nvSpPr>
            <p:spPr bwMode="auto">
              <a:xfrm>
                <a:off x="0" y="1866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59" name="Line 67"/>
              <p:cNvSpPr>
                <a:spLocks noChangeShapeType="1"/>
              </p:cNvSpPr>
              <p:nvPr userDrawn="1"/>
            </p:nvSpPr>
            <p:spPr bwMode="auto">
              <a:xfrm>
                <a:off x="0" y="1845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60" name="Line 68"/>
              <p:cNvSpPr>
                <a:spLocks noChangeShapeType="1"/>
              </p:cNvSpPr>
              <p:nvPr userDrawn="1"/>
            </p:nvSpPr>
            <p:spPr bwMode="auto">
              <a:xfrm>
                <a:off x="0" y="1437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61" name="Line 69"/>
              <p:cNvSpPr>
                <a:spLocks noChangeShapeType="1"/>
              </p:cNvSpPr>
              <p:nvPr userDrawn="1"/>
            </p:nvSpPr>
            <p:spPr bwMode="auto">
              <a:xfrm>
                <a:off x="0" y="1473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62" name="Line 70"/>
              <p:cNvSpPr>
                <a:spLocks noChangeShapeType="1"/>
              </p:cNvSpPr>
              <p:nvPr userDrawn="1"/>
            </p:nvSpPr>
            <p:spPr bwMode="auto">
              <a:xfrm>
                <a:off x="0" y="1506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63" name="Line 71"/>
              <p:cNvSpPr>
                <a:spLocks noChangeShapeType="1"/>
              </p:cNvSpPr>
              <p:nvPr userDrawn="1"/>
            </p:nvSpPr>
            <p:spPr bwMode="auto">
              <a:xfrm>
                <a:off x="0" y="1347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64" name="Line 72"/>
              <p:cNvSpPr>
                <a:spLocks noChangeShapeType="1"/>
              </p:cNvSpPr>
              <p:nvPr userDrawn="1"/>
            </p:nvSpPr>
            <p:spPr bwMode="auto">
              <a:xfrm>
                <a:off x="0" y="1392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65" name="Line 73"/>
              <p:cNvSpPr>
                <a:spLocks noChangeShapeType="1"/>
              </p:cNvSpPr>
              <p:nvPr userDrawn="1"/>
            </p:nvSpPr>
            <p:spPr bwMode="auto">
              <a:xfrm>
                <a:off x="0" y="1016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66" name="Line 74"/>
              <p:cNvSpPr>
                <a:spLocks noChangeShapeType="1"/>
              </p:cNvSpPr>
              <p:nvPr userDrawn="1"/>
            </p:nvSpPr>
            <p:spPr bwMode="auto">
              <a:xfrm>
                <a:off x="0" y="989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67" name="Line 75"/>
              <p:cNvSpPr>
                <a:spLocks noChangeShapeType="1"/>
              </p:cNvSpPr>
              <p:nvPr userDrawn="1"/>
            </p:nvSpPr>
            <p:spPr bwMode="auto">
              <a:xfrm>
                <a:off x="0" y="1244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68" name="Line 76"/>
              <p:cNvSpPr>
                <a:spLocks noChangeShapeType="1"/>
              </p:cNvSpPr>
              <p:nvPr userDrawn="1"/>
            </p:nvSpPr>
            <p:spPr bwMode="auto">
              <a:xfrm>
                <a:off x="0" y="1163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69" name="Line 77"/>
              <p:cNvSpPr>
                <a:spLocks noChangeShapeType="1"/>
              </p:cNvSpPr>
              <p:nvPr userDrawn="1"/>
            </p:nvSpPr>
            <p:spPr bwMode="auto">
              <a:xfrm>
                <a:off x="0" y="1037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70" name="Line 78"/>
              <p:cNvSpPr>
                <a:spLocks noChangeShapeType="1"/>
              </p:cNvSpPr>
              <p:nvPr userDrawn="1"/>
            </p:nvSpPr>
            <p:spPr bwMode="auto">
              <a:xfrm>
                <a:off x="0" y="1091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71" name="Line 79"/>
              <p:cNvSpPr>
                <a:spLocks noChangeShapeType="1"/>
              </p:cNvSpPr>
              <p:nvPr userDrawn="1"/>
            </p:nvSpPr>
            <p:spPr bwMode="auto">
              <a:xfrm>
                <a:off x="0" y="128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72" name="Line 80"/>
              <p:cNvSpPr>
                <a:spLocks noChangeShapeType="1"/>
              </p:cNvSpPr>
              <p:nvPr userDrawn="1"/>
            </p:nvSpPr>
            <p:spPr bwMode="auto">
              <a:xfrm>
                <a:off x="0" y="1268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73" name="Line 81"/>
              <p:cNvSpPr>
                <a:spLocks noChangeShapeType="1"/>
              </p:cNvSpPr>
              <p:nvPr userDrawn="1"/>
            </p:nvSpPr>
            <p:spPr bwMode="auto">
              <a:xfrm>
                <a:off x="0" y="860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74" name="Line 82"/>
              <p:cNvSpPr>
                <a:spLocks noChangeShapeType="1"/>
              </p:cNvSpPr>
              <p:nvPr userDrawn="1"/>
            </p:nvSpPr>
            <p:spPr bwMode="auto">
              <a:xfrm>
                <a:off x="0" y="896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75" name="Line 83"/>
              <p:cNvSpPr>
                <a:spLocks noChangeShapeType="1"/>
              </p:cNvSpPr>
              <p:nvPr userDrawn="1"/>
            </p:nvSpPr>
            <p:spPr bwMode="auto">
              <a:xfrm>
                <a:off x="0" y="92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76" name="Line 84"/>
              <p:cNvSpPr>
                <a:spLocks noChangeShapeType="1"/>
              </p:cNvSpPr>
              <p:nvPr userDrawn="1"/>
            </p:nvSpPr>
            <p:spPr bwMode="auto">
              <a:xfrm>
                <a:off x="0" y="770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77" name="Line 85"/>
              <p:cNvSpPr>
                <a:spLocks noChangeShapeType="1"/>
              </p:cNvSpPr>
              <p:nvPr userDrawn="1"/>
            </p:nvSpPr>
            <p:spPr bwMode="auto">
              <a:xfrm>
                <a:off x="0" y="815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78" name="Line 86"/>
              <p:cNvSpPr>
                <a:spLocks noChangeShapeType="1"/>
              </p:cNvSpPr>
              <p:nvPr userDrawn="1"/>
            </p:nvSpPr>
            <p:spPr bwMode="auto">
              <a:xfrm>
                <a:off x="0" y="718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79" name="Line 87"/>
              <p:cNvSpPr>
                <a:spLocks noChangeShapeType="1"/>
              </p:cNvSpPr>
              <p:nvPr userDrawn="1"/>
            </p:nvSpPr>
            <p:spPr bwMode="auto">
              <a:xfrm>
                <a:off x="0" y="646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80" name="Line 88"/>
              <p:cNvSpPr>
                <a:spLocks noChangeShapeType="1"/>
              </p:cNvSpPr>
              <p:nvPr userDrawn="1"/>
            </p:nvSpPr>
            <p:spPr bwMode="auto">
              <a:xfrm>
                <a:off x="0" y="522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81" name="Line 89"/>
              <p:cNvSpPr>
                <a:spLocks noChangeShapeType="1"/>
              </p:cNvSpPr>
              <p:nvPr userDrawn="1"/>
            </p:nvSpPr>
            <p:spPr bwMode="auto">
              <a:xfrm>
                <a:off x="0" y="558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82" name="Line 90"/>
              <p:cNvSpPr>
                <a:spLocks noChangeShapeType="1"/>
              </p:cNvSpPr>
              <p:nvPr userDrawn="1"/>
            </p:nvSpPr>
            <p:spPr bwMode="auto">
              <a:xfrm>
                <a:off x="0" y="591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83" name="Line 91"/>
              <p:cNvSpPr>
                <a:spLocks noChangeShapeType="1"/>
              </p:cNvSpPr>
              <p:nvPr userDrawn="1"/>
            </p:nvSpPr>
            <p:spPr bwMode="auto">
              <a:xfrm>
                <a:off x="0" y="432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84" name="Line 92"/>
              <p:cNvSpPr>
                <a:spLocks noChangeShapeType="1"/>
              </p:cNvSpPr>
              <p:nvPr userDrawn="1"/>
            </p:nvSpPr>
            <p:spPr bwMode="auto">
              <a:xfrm>
                <a:off x="0" y="384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85" name="Line 93"/>
              <p:cNvSpPr>
                <a:spLocks noChangeShapeType="1"/>
              </p:cNvSpPr>
              <p:nvPr userDrawn="1"/>
            </p:nvSpPr>
            <p:spPr bwMode="auto">
              <a:xfrm>
                <a:off x="0" y="477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86" name="Line 94"/>
              <p:cNvSpPr>
                <a:spLocks noChangeShapeType="1"/>
              </p:cNvSpPr>
              <p:nvPr userDrawn="1"/>
            </p:nvSpPr>
            <p:spPr bwMode="auto">
              <a:xfrm>
                <a:off x="0" y="33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87" name="Line 95"/>
              <p:cNvSpPr>
                <a:spLocks noChangeShapeType="1"/>
              </p:cNvSpPr>
              <p:nvPr userDrawn="1"/>
            </p:nvSpPr>
            <p:spPr bwMode="auto">
              <a:xfrm>
                <a:off x="0" y="318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88" name="Line 96"/>
              <p:cNvSpPr>
                <a:spLocks noChangeShapeType="1"/>
              </p:cNvSpPr>
              <p:nvPr userDrawn="1"/>
            </p:nvSpPr>
            <p:spPr bwMode="auto">
              <a:xfrm>
                <a:off x="0" y="258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89" name="Line 97"/>
              <p:cNvSpPr>
                <a:spLocks noChangeShapeType="1"/>
              </p:cNvSpPr>
              <p:nvPr userDrawn="1"/>
            </p:nvSpPr>
            <p:spPr bwMode="auto">
              <a:xfrm>
                <a:off x="0" y="70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90" name="Line 98"/>
              <p:cNvSpPr>
                <a:spLocks noChangeShapeType="1"/>
              </p:cNvSpPr>
              <p:nvPr userDrawn="1"/>
            </p:nvSpPr>
            <p:spPr bwMode="auto">
              <a:xfrm>
                <a:off x="0" y="43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91" name="Line 99"/>
              <p:cNvSpPr>
                <a:spLocks noChangeShapeType="1"/>
              </p:cNvSpPr>
              <p:nvPr userDrawn="1"/>
            </p:nvSpPr>
            <p:spPr bwMode="auto">
              <a:xfrm>
                <a:off x="0" y="91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92" name="Line 100"/>
              <p:cNvSpPr>
                <a:spLocks noChangeShapeType="1"/>
              </p:cNvSpPr>
              <p:nvPr userDrawn="1"/>
            </p:nvSpPr>
            <p:spPr bwMode="auto">
              <a:xfrm>
                <a:off x="0" y="145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93" name="Line 101"/>
              <p:cNvSpPr>
                <a:spLocks noChangeShapeType="1"/>
              </p:cNvSpPr>
              <p:nvPr userDrawn="1"/>
            </p:nvSpPr>
            <p:spPr bwMode="auto">
              <a:xfrm>
                <a:off x="0" y="202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33894" name="Group 102"/>
            <p:cNvGrpSpPr>
              <a:grpSpLocks/>
            </p:cNvGrpSpPr>
            <p:nvPr userDrawn="1"/>
          </p:nvGrpSpPr>
          <p:grpSpPr bwMode="auto">
            <a:xfrm>
              <a:off x="400" y="205"/>
              <a:ext cx="5216" cy="1123"/>
              <a:chOff x="400" y="205"/>
              <a:chExt cx="5216" cy="1123"/>
            </a:xfrm>
          </p:grpSpPr>
          <p:sp>
            <p:nvSpPr>
              <p:cNvPr id="33895" name="Rectangle 103"/>
              <p:cNvSpPr>
                <a:spLocks noChangeArrowheads="1"/>
              </p:cNvSpPr>
              <p:nvPr userDrawn="1"/>
            </p:nvSpPr>
            <p:spPr bwMode="auto">
              <a:xfrm>
                <a:off x="557" y="205"/>
                <a:ext cx="313" cy="91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96" name="Rectangle 104"/>
              <p:cNvSpPr>
                <a:spLocks noChangeArrowheads="1"/>
              </p:cNvSpPr>
              <p:nvPr userDrawn="1"/>
            </p:nvSpPr>
            <p:spPr bwMode="auto">
              <a:xfrm>
                <a:off x="400" y="288"/>
                <a:ext cx="3567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97" name="Rectangle 105"/>
              <p:cNvSpPr>
                <a:spLocks noChangeArrowheads="1"/>
              </p:cNvSpPr>
              <p:nvPr userDrawn="1"/>
            </p:nvSpPr>
            <p:spPr bwMode="auto">
              <a:xfrm>
                <a:off x="4599" y="1115"/>
                <a:ext cx="929" cy="21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98" name="Rectangle 106"/>
              <p:cNvSpPr>
                <a:spLocks noChangeArrowheads="1"/>
              </p:cNvSpPr>
              <p:nvPr userDrawn="1"/>
            </p:nvSpPr>
            <p:spPr bwMode="auto">
              <a:xfrm>
                <a:off x="2049" y="1211"/>
                <a:ext cx="3567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33899" name="Rectangle 10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9625" y="2214563"/>
            <a:ext cx="7958138" cy="388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33900" name="Rectangle 10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9625" y="637381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folHlink"/>
                </a:solidFill>
              </a:defRPr>
            </a:lvl1pPr>
          </a:lstStyle>
          <a:p>
            <a:endParaRPr lang="pt-BR" altLang="pt-BR"/>
          </a:p>
        </p:txBody>
      </p:sp>
      <p:sp>
        <p:nvSpPr>
          <p:cNvPr id="33901" name="Rectangle 10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32138" y="6376988"/>
            <a:ext cx="3086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folHlink"/>
                </a:solidFill>
              </a:defRPr>
            </a:lvl1pPr>
          </a:lstStyle>
          <a:p>
            <a:endParaRPr lang="pt-BR" altLang="pt-BR"/>
          </a:p>
        </p:txBody>
      </p:sp>
      <p:sp>
        <p:nvSpPr>
          <p:cNvPr id="33902" name="Rectangle 1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89713" y="6376988"/>
            <a:ext cx="2193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folHlink"/>
                </a:solidFill>
              </a:defRPr>
            </a:lvl1pPr>
          </a:lstStyle>
          <a:p>
            <a:fld id="{7B24FCA0-126D-4331-8328-4AA2AFD1051B}" type="slidenum">
              <a:rPr lang="pt-BR" altLang="pt-BR"/>
              <a:pPr/>
              <a:t>‹nº›</a:t>
            </a:fld>
            <a:endParaRPr lang="pt-BR" altLang="pt-BR"/>
          </a:p>
        </p:txBody>
      </p:sp>
      <p:sp>
        <p:nvSpPr>
          <p:cNvPr id="33903" name="Rectangle 111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609600"/>
            <a:ext cx="73787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xStyles>
    <p:titleStyle>
      <a:lvl1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w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08585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anose="05000000000000000000" pitchFamily="2" charset="2"/>
        <a:buChar char="l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42875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Wingdings" panose="05000000000000000000" pitchFamily="2" charset="2"/>
        <a:buChar char="w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77165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xnar.com.br/2015/unitec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google.com.br/url?sa=i&amp;rct=j&amp;q=&amp;esrc=s&amp;source=images&amp;cd=&amp;cad=rja&amp;uact=8&amp;ved=0ahUKEwiiipiT5tvJAhXIF5AKHRrbBgYQjhwIBQ&amp;url=http://inicioadvpl.blogspot.com/2010/06/informacoes.html&amp;psig=AFQjCNHLj6U_trg7yHiA4mqe_2boXMJslg&amp;ust=1450197847740693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google.com.br/url?sa=i&amp;rct=j&amp;q=&amp;esrc=s&amp;source=images&amp;cd=&amp;cad=rja&amp;uact=8&amp;ved=0ahUKEwiiipiT5tvJAhXIF5AKHRrbBgYQjhwIBQ&amp;url=http://inicioadvpl.blogspot.com/2010/06/informacoes.html&amp;psig=AFQjCNHLj6U_trg7yHiA4mqe_2boXMJslg&amp;ust=1450197847740693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SISTEMAS E GESTÃO DE RECURSOS </a:t>
            </a:r>
          </a:p>
          <a:p>
            <a:pPr marL="0" indent="0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dirty="0"/>
              <a:t>ERP E CRM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2915816" y="5517232"/>
            <a:ext cx="540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Prof. André Aparecido da Silva </a:t>
            </a:r>
          </a:p>
          <a:p>
            <a:r>
              <a:rPr lang="pt-BR" sz="1600" dirty="0"/>
              <a:t>Disponível em: </a:t>
            </a:r>
            <a:r>
              <a:rPr lang="pt-BR" sz="1600" dirty="0">
                <a:hlinkClick r:id="rId2"/>
              </a:rPr>
              <a:t>http://www.oxnar.com.br/2015/unitec</a:t>
            </a:r>
            <a:r>
              <a:rPr lang="pt-BR" sz="1600" dirty="0"/>
              <a:t>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A7D20D6-D719-4681-905F-50AAD0E16B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38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637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Teoria geral do Sistemas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O Sistema é um conjunto de partes interagentes e interdependentes que, conjuntamente, formam um todo unitário com determinado objetivo e efetuam determinada função (OLIVEIRA, 2002, p. 35).</a:t>
            </a:r>
          </a:p>
          <a:p>
            <a:pPr marL="0" indent="0" algn="just">
              <a:buNone/>
            </a:pP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87780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Exemplos de sistemas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Sistema respiratório;</a:t>
            </a:r>
          </a:p>
          <a:p>
            <a:r>
              <a:rPr lang="pt-BR" dirty="0"/>
              <a:t>Sistema cerebral;</a:t>
            </a:r>
          </a:p>
          <a:p>
            <a:r>
              <a:rPr lang="pt-BR" dirty="0"/>
              <a:t>Sistema econômico;</a:t>
            </a:r>
          </a:p>
          <a:p>
            <a:r>
              <a:rPr lang="pt-BR" dirty="0"/>
              <a:t>Sistema administrativo;</a:t>
            </a:r>
          </a:p>
          <a:p>
            <a:r>
              <a:rPr lang="pt-BR" dirty="0"/>
              <a:t>SISTEMAS COMPUTACIONAIS; </a:t>
            </a:r>
          </a:p>
        </p:txBody>
      </p:sp>
    </p:spTree>
    <p:extLst>
      <p:ext uri="{BB962C8B-B14F-4D97-AF65-F5344CB8AC3E}">
        <p14:creationId xmlns:p14="http://schemas.microsoft.com/office/powerpoint/2010/main" val="4158806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que é um ERP?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dirty="0"/>
              <a:t>SISTEMA DE PLANEJAMENTO DE RECURSOS EMPRESARIAIS</a:t>
            </a:r>
          </a:p>
        </p:txBody>
      </p:sp>
    </p:spTree>
    <p:extLst>
      <p:ext uri="{BB962C8B-B14F-4D97-AF65-F5344CB8AC3E}">
        <p14:creationId xmlns:p14="http://schemas.microsoft.com/office/powerpoint/2010/main" val="1752729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9625" y="2133600"/>
            <a:ext cx="7958138" cy="3962400"/>
          </a:xfrm>
        </p:spPr>
        <p:txBody>
          <a:bodyPr/>
          <a:lstStyle/>
          <a:p>
            <a:pPr marL="0" indent="0">
              <a:lnSpc>
                <a:spcPct val="90000"/>
              </a:lnSpc>
              <a:buClr>
                <a:schemeClr val="tx1"/>
              </a:buClr>
              <a:buNone/>
            </a:pPr>
            <a:endParaRPr lang="pt-BR" altLang="pt-BR" sz="2000" b="1" dirty="0">
              <a:cs typeface="Courier New" panose="02070309020205020404" pitchFamily="49" charset="0"/>
            </a:endParaRPr>
          </a:p>
          <a:p>
            <a:pPr marL="0" indent="0">
              <a:lnSpc>
                <a:spcPct val="90000"/>
              </a:lnSpc>
              <a:buClr>
                <a:schemeClr val="tx1"/>
              </a:buClr>
              <a:buNone/>
            </a:pPr>
            <a:endParaRPr lang="pt-BR" altLang="pt-BR" sz="2000" b="1" dirty="0">
              <a:cs typeface="Courier New" panose="02070309020205020404" pitchFamily="49" charset="0"/>
            </a:endParaRPr>
          </a:p>
          <a:p>
            <a:pPr marL="0" indent="0" algn="just">
              <a:lnSpc>
                <a:spcPct val="90000"/>
              </a:lnSpc>
              <a:buClr>
                <a:schemeClr val="tx1"/>
              </a:buClr>
              <a:buNone/>
            </a:pPr>
            <a:r>
              <a:rPr lang="pt-BR" sz="4000" dirty="0"/>
              <a:t>ERP é uma sigla derivada do nome Enterprise </a:t>
            </a:r>
            <a:r>
              <a:rPr lang="pt-BR" sz="4000" dirty="0" err="1"/>
              <a:t>Resource</a:t>
            </a:r>
            <a:r>
              <a:rPr lang="pt-BR" sz="4000" dirty="0"/>
              <a:t> Planning que, traduzido ao pé da letra, significa “Planejamento dos recursos da empresa”.</a:t>
            </a:r>
            <a:endParaRPr lang="pt-BR" altLang="pt-BR" sz="4000" dirty="0">
              <a:cs typeface="Courier New" panose="02070309020205020404" pitchFamily="49" charset="0"/>
            </a:endParaRPr>
          </a:p>
          <a:p>
            <a:pPr marL="609600" indent="-609600" algn="just">
              <a:lnSpc>
                <a:spcPct val="90000"/>
              </a:lnSpc>
              <a:buFont typeface="Wingdings" panose="05000000000000000000" pitchFamily="2" charset="2"/>
              <a:buNone/>
            </a:pPr>
            <a:endParaRPr lang="pt-BR" altLang="pt-BR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/>
          </a:p>
          <a:p>
            <a:pPr algn="just"/>
            <a:r>
              <a:rPr lang="pt-BR" dirty="0" err="1"/>
              <a:t>ERPs</a:t>
            </a:r>
            <a:r>
              <a:rPr lang="pt-BR" dirty="0"/>
              <a:t> são que softwares que integram todos os dados e processos de uma organização em um único sistema.</a:t>
            </a:r>
          </a:p>
        </p:txBody>
      </p:sp>
    </p:spTree>
    <p:extLst>
      <p:ext uri="{BB962C8B-B14F-4D97-AF65-F5344CB8AC3E}">
        <p14:creationId xmlns:p14="http://schemas.microsoft.com/office/powerpoint/2010/main" val="2064518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38708"/>
            <a:ext cx="9143999" cy="463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875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Em termos gerais, sistema ERP...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é uma plataforma de software desenvolvida para integrar os diversos departamentos de uma empresa possibilitando a automação e armazenamento de todas as informações de negócios; o ERP possibilita um fluxo de informações único, contínuo e consistente.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132283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901700"/>
            <a:ext cx="7378700" cy="850900"/>
          </a:xfrm>
        </p:spPr>
        <p:txBody>
          <a:bodyPr/>
          <a:lstStyle/>
          <a:p>
            <a:r>
              <a:rPr lang="pt-BR" altLang="pt-BR" sz="3200"/>
              <a:t>Sistemas Integrados de Gestão Empresarial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267200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pt-BR" altLang="pt-BR" sz="1800"/>
              <a:t>Diretoria e Acionistas</a:t>
            </a:r>
          </a:p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endParaRPr lang="pt-BR" altLang="pt-BR" sz="1800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pt-BR" altLang="pt-BR" sz="1800"/>
          </a:p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endParaRPr lang="pt-BR" altLang="pt-BR" sz="1800"/>
          </a:p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endParaRPr lang="pt-BR" altLang="pt-BR" sz="1800"/>
          </a:p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endParaRPr lang="pt-BR" altLang="pt-BR" sz="1800"/>
          </a:p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endParaRPr lang="pt-BR" altLang="pt-BR" sz="1800"/>
          </a:p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endParaRPr lang="pt-BR" altLang="pt-BR" sz="1800"/>
          </a:p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endParaRPr lang="pt-BR" altLang="pt-BR" sz="1800"/>
          </a:p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endParaRPr lang="pt-BR" altLang="pt-BR" sz="1800"/>
          </a:p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endParaRPr lang="pt-BR" altLang="pt-BR" sz="1800"/>
          </a:p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endParaRPr lang="pt-BR" altLang="pt-BR" sz="1800"/>
          </a:p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endParaRPr lang="pt-BR" altLang="pt-BR" sz="1800"/>
          </a:p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pt-BR" altLang="pt-BR" sz="1800"/>
              <a:t>Funcionários</a:t>
            </a:r>
          </a:p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pt-BR" altLang="pt-BR" sz="1800" b="1"/>
              <a:t>Estrutura típica de funcionamento de um sistema ERP</a:t>
            </a: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3733800" y="2438400"/>
            <a:ext cx="167640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pt-BR" sz="1800"/>
              <a:t>Relatórios</a:t>
            </a:r>
          </a:p>
        </p:txBody>
      </p:sp>
      <p:sp>
        <p:nvSpPr>
          <p:cNvPr id="17414" name="AutoShape 6"/>
          <p:cNvSpPr>
            <a:spLocks noChangeArrowheads="1"/>
          </p:cNvSpPr>
          <p:nvPr/>
        </p:nvSpPr>
        <p:spPr bwMode="auto">
          <a:xfrm>
            <a:off x="1143000" y="3124200"/>
            <a:ext cx="1676400" cy="609600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pt-BR" sz="1800"/>
              <a:t>Vendas e</a:t>
            </a:r>
          </a:p>
          <a:p>
            <a:pPr algn="ctr"/>
            <a:r>
              <a:rPr lang="pt-BR" altLang="pt-BR" sz="1800"/>
              <a:t>Distribuição </a:t>
            </a:r>
          </a:p>
        </p:txBody>
      </p:sp>
      <p:sp>
        <p:nvSpPr>
          <p:cNvPr id="17415" name="AutoShape 7"/>
          <p:cNvSpPr>
            <a:spLocks noChangeArrowheads="1"/>
          </p:cNvSpPr>
          <p:nvPr/>
        </p:nvSpPr>
        <p:spPr bwMode="auto">
          <a:xfrm>
            <a:off x="1219200" y="4191000"/>
            <a:ext cx="1676400" cy="609600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pt-BR" sz="1800"/>
              <a:t>Apoio à </a:t>
            </a:r>
          </a:p>
          <a:p>
            <a:pPr algn="ctr"/>
            <a:r>
              <a:rPr lang="pt-BR" altLang="pt-BR" sz="1800"/>
              <a:t>Serviços</a:t>
            </a:r>
          </a:p>
        </p:txBody>
      </p:sp>
      <p:sp>
        <p:nvSpPr>
          <p:cNvPr id="17416" name="AutoShape 8"/>
          <p:cNvSpPr>
            <a:spLocks noChangeArrowheads="1"/>
          </p:cNvSpPr>
          <p:nvPr/>
        </p:nvSpPr>
        <p:spPr bwMode="auto">
          <a:xfrm>
            <a:off x="6781800" y="3810000"/>
            <a:ext cx="1676400" cy="609600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pt-BR" sz="1800"/>
              <a:t>Manufatura</a:t>
            </a:r>
          </a:p>
        </p:txBody>
      </p:sp>
      <p:sp>
        <p:nvSpPr>
          <p:cNvPr id="17417" name="AutoShape 9"/>
          <p:cNvSpPr>
            <a:spLocks noChangeArrowheads="1"/>
          </p:cNvSpPr>
          <p:nvPr/>
        </p:nvSpPr>
        <p:spPr bwMode="auto">
          <a:xfrm>
            <a:off x="6400800" y="2667000"/>
            <a:ext cx="1676400" cy="762000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pt-BR" sz="1800"/>
              <a:t>Finanças e</a:t>
            </a:r>
          </a:p>
          <a:p>
            <a:pPr algn="ctr"/>
            <a:r>
              <a:rPr lang="pt-BR" altLang="pt-BR" sz="1800"/>
              <a:t>Controladoria</a:t>
            </a:r>
          </a:p>
        </p:txBody>
      </p:sp>
      <p:sp>
        <p:nvSpPr>
          <p:cNvPr id="17418" name="AutoShape 10"/>
          <p:cNvSpPr>
            <a:spLocks noChangeArrowheads="1"/>
          </p:cNvSpPr>
          <p:nvPr/>
        </p:nvSpPr>
        <p:spPr bwMode="auto">
          <a:xfrm>
            <a:off x="3733800" y="4876800"/>
            <a:ext cx="1676400" cy="762000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pt-BR" sz="1800"/>
              <a:t>Gerenciamento</a:t>
            </a:r>
          </a:p>
          <a:p>
            <a:pPr algn="ctr"/>
            <a:r>
              <a:rPr lang="pt-BR" altLang="pt-BR" sz="1800"/>
              <a:t>de Recursos</a:t>
            </a:r>
          </a:p>
          <a:p>
            <a:pPr algn="ctr"/>
            <a:r>
              <a:rPr lang="pt-BR" altLang="pt-BR" sz="1800"/>
              <a:t>Humanos</a:t>
            </a:r>
          </a:p>
        </p:txBody>
      </p:sp>
      <p:sp>
        <p:nvSpPr>
          <p:cNvPr id="17419" name="AutoShape 11"/>
          <p:cNvSpPr>
            <a:spLocks noChangeArrowheads="1"/>
          </p:cNvSpPr>
          <p:nvPr/>
        </p:nvSpPr>
        <p:spPr bwMode="auto">
          <a:xfrm>
            <a:off x="6248400" y="4800600"/>
            <a:ext cx="1676400" cy="685800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pt-BR" sz="1800"/>
              <a:t>Gerenciamento</a:t>
            </a:r>
          </a:p>
          <a:p>
            <a:pPr algn="ctr"/>
            <a:r>
              <a:rPr lang="pt-BR" altLang="pt-BR" sz="1800"/>
              <a:t>de Materias</a:t>
            </a:r>
          </a:p>
        </p:txBody>
      </p:sp>
      <p:sp>
        <p:nvSpPr>
          <p:cNvPr id="17420" name="AutoShape 12"/>
          <p:cNvSpPr>
            <a:spLocks noChangeArrowheads="1"/>
          </p:cNvSpPr>
          <p:nvPr/>
        </p:nvSpPr>
        <p:spPr bwMode="auto">
          <a:xfrm>
            <a:off x="3657600" y="3429000"/>
            <a:ext cx="1828800" cy="1066800"/>
          </a:xfrm>
          <a:prstGeom prst="can">
            <a:avLst>
              <a:gd name="adj" fmla="val 250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pt-BR" sz="1800"/>
              <a:t>Base de Dados</a:t>
            </a:r>
          </a:p>
          <a:p>
            <a:pPr algn="ctr"/>
            <a:r>
              <a:rPr lang="pt-BR" altLang="pt-BR" sz="1800"/>
              <a:t> Central</a:t>
            </a:r>
          </a:p>
        </p:txBody>
      </p:sp>
      <p:sp>
        <p:nvSpPr>
          <p:cNvPr id="17421" name="Line 13"/>
          <p:cNvSpPr>
            <a:spLocks noChangeShapeType="1"/>
          </p:cNvSpPr>
          <p:nvPr/>
        </p:nvSpPr>
        <p:spPr bwMode="auto">
          <a:xfrm>
            <a:off x="4572000" y="3124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7423" name="Line 15"/>
          <p:cNvSpPr>
            <a:spLocks noChangeShapeType="1"/>
          </p:cNvSpPr>
          <p:nvPr/>
        </p:nvSpPr>
        <p:spPr bwMode="auto">
          <a:xfrm flipH="1">
            <a:off x="5867400" y="40386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7424" name="Line 16"/>
          <p:cNvSpPr>
            <a:spLocks noChangeShapeType="1"/>
          </p:cNvSpPr>
          <p:nvPr/>
        </p:nvSpPr>
        <p:spPr bwMode="auto">
          <a:xfrm flipV="1">
            <a:off x="4572000" y="4572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7427" name="Line 19"/>
          <p:cNvSpPr>
            <a:spLocks noChangeShapeType="1"/>
          </p:cNvSpPr>
          <p:nvPr/>
        </p:nvSpPr>
        <p:spPr bwMode="auto">
          <a:xfrm flipV="1">
            <a:off x="3048000" y="4419600"/>
            <a:ext cx="381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7428" name="Line 20"/>
          <p:cNvSpPr>
            <a:spLocks noChangeShapeType="1"/>
          </p:cNvSpPr>
          <p:nvPr/>
        </p:nvSpPr>
        <p:spPr bwMode="auto">
          <a:xfrm flipH="1">
            <a:off x="5715000" y="3429000"/>
            <a:ext cx="304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7429" name="Line 21"/>
          <p:cNvSpPr>
            <a:spLocks noChangeShapeType="1"/>
          </p:cNvSpPr>
          <p:nvPr/>
        </p:nvSpPr>
        <p:spPr bwMode="auto">
          <a:xfrm flipH="1" flipV="1">
            <a:off x="5715000" y="4724400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7430" name="Line 22"/>
          <p:cNvSpPr>
            <a:spLocks noChangeShapeType="1"/>
          </p:cNvSpPr>
          <p:nvPr/>
        </p:nvSpPr>
        <p:spPr bwMode="auto">
          <a:xfrm>
            <a:off x="2971800" y="3429000"/>
            <a:ext cx="381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901700"/>
            <a:ext cx="7378700" cy="850900"/>
          </a:xfrm>
        </p:spPr>
        <p:txBody>
          <a:bodyPr/>
          <a:lstStyle/>
          <a:p>
            <a:r>
              <a:rPr lang="pt-BR" altLang="pt-BR" sz="3200"/>
              <a:t>Sistemas Integrados de Gestão Empresarial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endParaRPr lang="pt-BR" altLang="pt-BR"/>
          </a:p>
          <a:p>
            <a:pPr>
              <a:buFont typeface="Wingdings" panose="05000000000000000000" pitchFamily="2" charset="2"/>
              <a:buNone/>
            </a:pPr>
            <a:endParaRPr lang="pt-BR" altLang="pt-BR"/>
          </a:p>
          <a:p>
            <a:pPr>
              <a:buFont typeface="Wingdings" panose="05000000000000000000" pitchFamily="2" charset="2"/>
              <a:buNone/>
            </a:pPr>
            <a:endParaRPr lang="pt-BR" altLang="pt-BR"/>
          </a:p>
          <a:p>
            <a:pPr>
              <a:buFont typeface="Wingdings" panose="05000000000000000000" pitchFamily="2" charset="2"/>
              <a:buNone/>
            </a:pPr>
            <a:endParaRPr lang="pt-BR" altLang="pt-BR"/>
          </a:p>
          <a:p>
            <a:pPr>
              <a:buFont typeface="Wingdings" panose="05000000000000000000" pitchFamily="2" charset="2"/>
              <a:buNone/>
            </a:pPr>
            <a:endParaRPr lang="pt-BR" altLang="pt-BR"/>
          </a:p>
          <a:p>
            <a:pPr>
              <a:buFont typeface="Wingdings" panose="05000000000000000000" pitchFamily="2" charset="2"/>
              <a:buNone/>
            </a:pPr>
            <a:endParaRPr lang="pt-BR" altLang="pt-BR"/>
          </a:p>
          <a:p>
            <a:pPr algn="ctr">
              <a:buFont typeface="Wingdings" panose="05000000000000000000" pitchFamily="2" charset="2"/>
              <a:buNone/>
            </a:pPr>
            <a:r>
              <a:rPr lang="pt-BR" altLang="pt-BR" sz="2000" b="1"/>
              <a:t>Sistemas ERP incorporando outros recursos de Gestão Empresarial</a:t>
            </a:r>
          </a:p>
        </p:txBody>
      </p:sp>
      <p:sp>
        <p:nvSpPr>
          <p:cNvPr id="19461" name="Oval 5"/>
          <p:cNvSpPr>
            <a:spLocks noChangeArrowheads="1"/>
          </p:cNvSpPr>
          <p:nvPr/>
        </p:nvSpPr>
        <p:spPr bwMode="auto">
          <a:xfrm>
            <a:off x="2819400" y="2057400"/>
            <a:ext cx="3505200" cy="3200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pt-BR"/>
              <a:t>ERP</a:t>
            </a:r>
          </a:p>
          <a:p>
            <a:pPr algn="ctr"/>
            <a:endParaRPr lang="pt-BR" altLang="pt-BR"/>
          </a:p>
          <a:p>
            <a:pPr algn="ctr"/>
            <a:endParaRPr lang="pt-BR" altLang="pt-BR"/>
          </a:p>
          <a:p>
            <a:pPr algn="ctr"/>
            <a:endParaRPr lang="pt-BR" altLang="pt-BR"/>
          </a:p>
          <a:p>
            <a:pPr algn="ctr"/>
            <a:endParaRPr lang="pt-BR" altLang="pt-BR" sz="3600"/>
          </a:p>
          <a:p>
            <a:pPr algn="ctr"/>
            <a:endParaRPr lang="pt-BR" altLang="pt-BR" sz="3600"/>
          </a:p>
          <a:p>
            <a:pPr algn="ctr"/>
            <a:endParaRPr lang="pt-BR" altLang="pt-BR" sz="3600"/>
          </a:p>
        </p:txBody>
      </p:sp>
      <p:sp>
        <p:nvSpPr>
          <p:cNvPr id="19462" name="Oval 6"/>
          <p:cNvSpPr>
            <a:spLocks noChangeArrowheads="1"/>
          </p:cNvSpPr>
          <p:nvPr/>
        </p:nvSpPr>
        <p:spPr bwMode="auto">
          <a:xfrm>
            <a:off x="3162300" y="2667000"/>
            <a:ext cx="2819400" cy="2286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pt-BR"/>
              <a:t>MRP II</a:t>
            </a:r>
          </a:p>
          <a:p>
            <a:pPr algn="ctr"/>
            <a:endParaRPr lang="pt-BR" altLang="pt-BR"/>
          </a:p>
          <a:p>
            <a:pPr algn="ctr"/>
            <a:endParaRPr lang="pt-BR" altLang="pt-BR"/>
          </a:p>
          <a:p>
            <a:pPr algn="ctr"/>
            <a:endParaRPr lang="pt-BR" altLang="pt-BR"/>
          </a:p>
          <a:p>
            <a:pPr algn="ctr"/>
            <a:endParaRPr lang="pt-BR" altLang="pt-BR"/>
          </a:p>
        </p:txBody>
      </p:sp>
      <p:sp>
        <p:nvSpPr>
          <p:cNvPr id="19463" name="Oval 7"/>
          <p:cNvSpPr>
            <a:spLocks noChangeArrowheads="1"/>
          </p:cNvSpPr>
          <p:nvPr/>
        </p:nvSpPr>
        <p:spPr bwMode="auto">
          <a:xfrm>
            <a:off x="3543300" y="3429000"/>
            <a:ext cx="2057400" cy="1219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pt-BR"/>
              <a:t>MRP</a:t>
            </a:r>
          </a:p>
          <a:p>
            <a:pPr algn="ctr"/>
            <a:endParaRPr lang="pt-BR" altLang="pt-B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u="sng" dirty="0">
                <a:hlinkClick r:id="rId2"/>
              </a:rPr>
              <a:t>Microsiga Protheus</a:t>
            </a:r>
            <a:endParaRPr lang="pt-BR" dirty="0"/>
          </a:p>
        </p:txBody>
      </p:sp>
      <p:pic>
        <p:nvPicPr>
          <p:cNvPr id="1028" name="Picture 4" descr="http://www.supeerp.com/colunistas/Paulo_Bindo/Materia1007/clip_image0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0019" y="2132856"/>
            <a:ext cx="7101862" cy="450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61249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u="sng" dirty="0">
                <a:hlinkClick r:id="rId2"/>
              </a:rPr>
              <a:t>Microsiga Protheus</a:t>
            </a:r>
            <a:endParaRPr lang="pt-BR" dirty="0"/>
          </a:p>
        </p:txBody>
      </p:sp>
      <p:pic>
        <p:nvPicPr>
          <p:cNvPr id="1026" name="Picture 2" descr="http://www.supeerp.com/colunistas/Paulo_Bindo/Materia1007/clip_image0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268" y="2132856"/>
            <a:ext cx="7591220" cy="392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85281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Tela do sistema </a:t>
            </a:r>
            <a:r>
              <a:rPr lang="pt-BR" dirty="0" err="1"/>
              <a:t>Softway</a:t>
            </a:r>
            <a:endParaRPr lang="pt-BR" dirty="0"/>
          </a:p>
        </p:txBody>
      </p:sp>
      <p:pic>
        <p:nvPicPr>
          <p:cNvPr id="3074" name="Picture 2" descr="http://www.softwaysa.com/img/produtos/telas/inout_aplicacaofunco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546" y="2132856"/>
            <a:ext cx="7272808" cy="4463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77053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TELA DO SISTEMA SAP</a:t>
            </a:r>
          </a:p>
        </p:txBody>
      </p:sp>
      <p:pic>
        <p:nvPicPr>
          <p:cNvPr id="4100" name="Picture 4" descr="http://sapware.files.wordpress.com/2008/01/image05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032431"/>
            <a:ext cx="5610225" cy="4829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24660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TELA DO SISTEMA SAP</a:t>
            </a:r>
          </a:p>
        </p:txBody>
      </p:sp>
      <p:pic>
        <p:nvPicPr>
          <p:cNvPr id="5122" name="Picture 2" descr="https://sapmmbrasil.files.wordpress.com/2011/07/tela_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88840"/>
            <a:ext cx="7841071" cy="458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83924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901700"/>
            <a:ext cx="7378700" cy="850900"/>
          </a:xfrm>
        </p:spPr>
        <p:txBody>
          <a:bodyPr/>
          <a:lstStyle/>
          <a:p>
            <a:r>
              <a:rPr lang="pt-BR" altLang="pt-BR" sz="3200"/>
              <a:t>Sistemas Integrados de Gestão Empresarial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 typeface="Wingdings" panose="05000000000000000000" pitchFamily="2" charset="2"/>
              <a:buNone/>
            </a:pPr>
            <a:r>
              <a:rPr lang="pt-BR" altLang="pt-BR" sz="2000" b="1"/>
              <a:t>4.2. Principais Fornecedores</a:t>
            </a:r>
          </a:p>
          <a:p>
            <a:pPr marL="609600" indent="-609600">
              <a:buFontTx/>
              <a:buNone/>
            </a:pPr>
            <a:endParaRPr lang="pt-BR" altLang="pt-BR" sz="2000"/>
          </a:p>
          <a:p>
            <a:pPr marL="609600" indent="-609600">
              <a:buFont typeface="Wingdings" panose="05000000000000000000" pitchFamily="2" charset="2"/>
              <a:buNone/>
            </a:pPr>
            <a:endParaRPr lang="pt-BR" altLang="pt-BR" sz="2000"/>
          </a:p>
        </p:txBody>
      </p:sp>
      <p:graphicFrame>
        <p:nvGraphicFramePr>
          <p:cNvPr id="22643" name="Group 115"/>
          <p:cNvGraphicFramePr>
            <a:graphicFrameLocks noGrp="1"/>
          </p:cNvGraphicFramePr>
          <p:nvPr/>
        </p:nvGraphicFramePr>
        <p:xfrm>
          <a:off x="838200" y="2590800"/>
          <a:ext cx="7239000" cy="3411538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38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Fornecedor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Sistema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Nº de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Módulos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Principais Características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Plataformas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9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Datasul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Datasul MS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Framework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Ferramenta para gestão competitiva integrada ao mundo do e-Business, apta para a utilização em Web e para a Teoria das restrições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Windows NT, Unix, AS/400, HP, UX, IBM-AIX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54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JD Edwards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One World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Sistema orientado a objetos, que oferece flexibilidade aos usuários, disponível em 12 idiomas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Windows NT, Unix e AS/400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901700"/>
            <a:ext cx="7378700" cy="850900"/>
          </a:xfrm>
        </p:spPr>
        <p:txBody>
          <a:bodyPr/>
          <a:lstStyle/>
          <a:p>
            <a:r>
              <a:rPr lang="pt-BR" altLang="pt-BR" sz="3200"/>
              <a:t>Sistemas Integrados de Gestão Empresarial</a:t>
            </a:r>
          </a:p>
        </p:txBody>
      </p:sp>
      <p:graphicFrame>
        <p:nvGraphicFramePr>
          <p:cNvPr id="24617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552083"/>
              </p:ext>
            </p:extLst>
          </p:nvPr>
        </p:nvGraphicFramePr>
        <p:xfrm>
          <a:off x="755576" y="2276872"/>
          <a:ext cx="7772400" cy="4098925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368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41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265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Logocenter</a:t>
                      </a:r>
                      <a:endParaRPr kumimoji="0" lang="pt-BR" alt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Tecnologia 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Informática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Logix</a:t>
                      </a:r>
                      <a:r>
                        <a:rPr kumimoji="0" lang="pt-BR" alt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(Sistema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De ERP e </a:t>
                      </a:r>
                      <a:r>
                        <a:rPr kumimoji="0" lang="pt-BR" altLang="pt-BR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Logix</a:t>
                      </a:r>
                      <a:r>
                        <a:rPr kumimoji="0" lang="pt-BR" alt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/BI)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Sistema multiplataforma, e multimoeda, fazem integração utilizando metodologias de implantação, automatizando e incorporando o CRM e o Supply Chain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Unis, Linux e Windows 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55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Microsiga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Software S/A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Siga </a:t>
                      </a:r>
                      <a:r>
                        <a:rPr kumimoji="0" lang="pt-BR" altLang="pt-BR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Advanced</a:t>
                      </a:r>
                      <a:endParaRPr kumimoji="0" lang="pt-BR" alt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Sistemas integrados de gerencia automática, que abrangem as rotinas de uma empresa, seja ela comercial, industrial ou prestadora de serviços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Windows, Windows NT, Netware, Novell e AS/400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54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Oracle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Oracle Aplication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Baseado no modelo de e-business, é um sistema de gestão empresarial 100% WEB. Conjuga automação de processos a um sistema de Inteligência de Negócios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Unix, Windows 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901700"/>
            <a:ext cx="7378700" cy="850900"/>
          </a:xfrm>
        </p:spPr>
        <p:txBody>
          <a:bodyPr/>
          <a:lstStyle/>
          <a:p>
            <a:r>
              <a:rPr lang="pt-BR" altLang="pt-BR" sz="3200"/>
              <a:t>Sistemas Integrados de Gestão Empresarial</a:t>
            </a:r>
          </a:p>
        </p:txBody>
      </p:sp>
      <p:graphicFrame>
        <p:nvGraphicFramePr>
          <p:cNvPr id="25642" name="Group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8459006"/>
              </p:ext>
            </p:extLst>
          </p:nvPr>
        </p:nvGraphicFramePr>
        <p:xfrm>
          <a:off x="1371600" y="2348880"/>
          <a:ext cx="7772400" cy="4584192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5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Peoplesoft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Peoplesoft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Solução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Integrada 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Gestão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Empresarial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Sistema aberto e Cliente/Servidor de 2 a 3 níveis.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É facilmente personalizado e possui um gerenciador de upgrade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OS-390, AS/400, IBM-AIX, HP-UX, Sun Solaris, Digital Unix, Windows NT e Unix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97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SAP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SAP R/3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O software apresenta integração com sistemas internos, adaptando-se às estratégias da empresa. A medida que há crescimento, é possível acrescentar novos usuários e novos módulos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AIX, Unix, HP-UX, Windows NT, AS/400, OS 390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954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Star Soft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SISCORP 2000 Client Server Edition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SISCRP 2000 Database Edition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pt-BR" altLang="pt-B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pt-BR" altLang="pt-B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pt-BR" altLang="pt-B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pt-BR" altLang="pt-B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Software pronto para a Internet/Intranet, com gerenciador interno de dados, compatível com a legislação brasileira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Windows, Windows 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5635" name="Line 35"/>
          <p:cNvSpPr>
            <a:spLocks noChangeShapeType="1"/>
          </p:cNvSpPr>
          <p:nvPr/>
        </p:nvSpPr>
        <p:spPr bwMode="auto">
          <a:xfrm>
            <a:off x="1905000" y="55626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5638" name="Line 38"/>
          <p:cNvSpPr>
            <a:spLocks noChangeShapeType="1"/>
          </p:cNvSpPr>
          <p:nvPr/>
        </p:nvSpPr>
        <p:spPr bwMode="auto">
          <a:xfrm>
            <a:off x="3124200" y="55626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901700"/>
            <a:ext cx="7378700" cy="850900"/>
          </a:xfrm>
        </p:spPr>
        <p:txBody>
          <a:bodyPr/>
          <a:lstStyle/>
          <a:p>
            <a:r>
              <a:rPr lang="pt-BR" altLang="pt-BR" sz="3200"/>
              <a:t>Sistemas Integrados de Gestão Empresarial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pt-BR" altLang="pt-BR" sz="1800"/>
              <a:t>5. Metodologia para Implementação do ERP																															   </a:t>
            </a:r>
            <a:r>
              <a:rPr lang="pt-BR" altLang="pt-BR" sz="1200"/>
              <a:t>Novas necessidades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pt-BR" altLang="pt-BR" sz="1200"/>
              <a:t>				    Conhecimento acumulado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pt-BR" altLang="pt-BR" sz="1200"/>
              <a:t>				     Parâmetros já estabelecidos																																																																																												Pacote selecionado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pt-BR" altLang="pt-BR" sz="1200"/>
              <a:t>		Plano de implantação																		Módulos parametrizados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pt-BR" altLang="pt-BR" sz="1200"/>
              <a:t>					Customizados,  Dados migrados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pt-BR" altLang="pt-BR" sz="1200"/>
              <a:t>					Usuários treinados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pt-BR" altLang="pt-BR" sz="1800"/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457200" y="4876800"/>
            <a:ext cx="1143000" cy="838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pt-BR" sz="1800"/>
              <a:t>Decisão e</a:t>
            </a:r>
          </a:p>
          <a:p>
            <a:pPr algn="ctr"/>
            <a:r>
              <a:rPr lang="pt-BR" altLang="pt-BR" sz="1800"/>
              <a:t>Seleção</a:t>
            </a: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6553200" y="3200400"/>
            <a:ext cx="1905000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6553200" y="3200400"/>
            <a:ext cx="1905000" cy="1828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6400800" y="3048000"/>
            <a:ext cx="2209800" cy="2514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pt-BR" altLang="pt-BR" sz="1800"/>
              <a:t>	Utilização             </a:t>
            </a:r>
          </a:p>
          <a:p>
            <a:pPr algn="r"/>
            <a:endParaRPr lang="pt-BR" altLang="pt-BR" sz="1800"/>
          </a:p>
          <a:p>
            <a:pPr algn="r"/>
            <a:r>
              <a:rPr lang="pt-BR" altLang="pt-BR" sz="1800"/>
              <a:t>Fase 1         </a:t>
            </a:r>
          </a:p>
          <a:p>
            <a:pPr algn="r"/>
            <a:endParaRPr lang="pt-BR" altLang="pt-BR" sz="1800"/>
          </a:p>
          <a:p>
            <a:pPr algn="r"/>
            <a:r>
              <a:rPr lang="pt-BR" altLang="pt-BR" sz="1800"/>
              <a:t>Fase 2    </a:t>
            </a:r>
          </a:p>
          <a:p>
            <a:pPr algn="r"/>
            <a:endParaRPr lang="pt-BR" altLang="pt-BR" sz="1800"/>
          </a:p>
          <a:p>
            <a:pPr algn="r"/>
            <a:r>
              <a:rPr lang="pt-BR" altLang="pt-BR" sz="1800"/>
              <a:t>Fase n</a:t>
            </a:r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3581400" y="4267200"/>
            <a:ext cx="12954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altLang="pt-BR" sz="1800"/>
          </a:p>
        </p:txBody>
      </p:sp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3276600" y="4495800"/>
            <a:ext cx="12954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pt-BR" sz="1800"/>
              <a:t> </a:t>
            </a:r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3048000" y="4876800"/>
            <a:ext cx="12954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pt-BR" sz="1800"/>
              <a:t>Implantação</a:t>
            </a:r>
          </a:p>
          <a:p>
            <a:pPr algn="ctr"/>
            <a:r>
              <a:rPr lang="pt-BR" altLang="pt-BR" sz="1800"/>
              <a:t>Fase 1</a:t>
            </a:r>
          </a:p>
        </p:txBody>
      </p:sp>
      <p:sp>
        <p:nvSpPr>
          <p:cNvPr id="26635" name="Line 11"/>
          <p:cNvSpPr>
            <a:spLocks noChangeShapeType="1"/>
          </p:cNvSpPr>
          <p:nvPr/>
        </p:nvSpPr>
        <p:spPr bwMode="auto">
          <a:xfrm>
            <a:off x="1600200" y="53340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6636" name="Line 12"/>
          <p:cNvSpPr>
            <a:spLocks noChangeShapeType="1"/>
          </p:cNvSpPr>
          <p:nvPr/>
        </p:nvSpPr>
        <p:spPr bwMode="auto">
          <a:xfrm>
            <a:off x="4343400" y="5486400"/>
            <a:ext cx="167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6637" name="Line 13"/>
          <p:cNvSpPr>
            <a:spLocks noChangeShapeType="1"/>
          </p:cNvSpPr>
          <p:nvPr/>
        </p:nvSpPr>
        <p:spPr bwMode="auto">
          <a:xfrm flipH="1">
            <a:off x="5181600" y="43434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Sistemas que eu já trabalhei</a:t>
            </a:r>
          </a:p>
        </p:txBody>
      </p:sp>
      <p:pic>
        <p:nvPicPr>
          <p:cNvPr id="17410" name="Picture 2" descr="http://www.kugel.com.br/imagens/ts/13_rel_o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935671"/>
            <a:ext cx="6300193" cy="3922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2051720" y="2474006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/>
              <a:t>Kugel</a:t>
            </a:r>
            <a:r>
              <a:rPr lang="pt-BR" dirty="0"/>
              <a:t> Soft</a:t>
            </a:r>
          </a:p>
        </p:txBody>
      </p:sp>
    </p:spTree>
    <p:extLst>
      <p:ext uri="{BB962C8B-B14F-4D97-AF65-F5344CB8AC3E}">
        <p14:creationId xmlns:p14="http://schemas.microsoft.com/office/powerpoint/2010/main" val="19179107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09625" y="2214563"/>
            <a:ext cx="7958138" cy="710381"/>
          </a:xfrm>
        </p:spPr>
        <p:txBody>
          <a:bodyPr/>
          <a:lstStyle/>
          <a:p>
            <a:r>
              <a:rPr lang="pt-BR" dirty="0" err="1"/>
              <a:t>Nitens</a:t>
            </a:r>
            <a:r>
              <a:rPr lang="pt-BR" dirty="0"/>
              <a:t> </a:t>
            </a:r>
            <a:r>
              <a:rPr lang="pt-BR" dirty="0" err="1"/>
              <a:t>Dataflex</a:t>
            </a:r>
            <a:endParaRPr lang="pt-BR" dirty="0"/>
          </a:p>
        </p:txBody>
      </p:sp>
      <p:pic>
        <p:nvPicPr>
          <p:cNvPr id="6146" name="Picture 2" descr="http://www.4developers.com.br/arquivos_revista/edicao033/case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875506"/>
            <a:ext cx="6489278" cy="4380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1371600" y="609600"/>
            <a:ext cx="7378700" cy="1143000"/>
          </a:xfrm>
        </p:spPr>
        <p:txBody>
          <a:bodyPr/>
          <a:lstStyle/>
          <a:p>
            <a:r>
              <a:rPr lang="pt-BR" dirty="0"/>
              <a:t>Sistemas que eu já trabalhei</a:t>
            </a:r>
          </a:p>
        </p:txBody>
      </p:sp>
    </p:spTree>
    <p:extLst>
      <p:ext uri="{BB962C8B-B14F-4D97-AF65-F5344CB8AC3E}">
        <p14:creationId xmlns:p14="http://schemas.microsoft.com/office/powerpoint/2010/main" val="38906202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  <a:p>
            <a:endParaRPr lang="pt-BR" dirty="0"/>
          </a:p>
          <a:p>
            <a:r>
              <a:rPr lang="pt-BR" sz="4000" dirty="0"/>
              <a:t>Vantagens </a:t>
            </a:r>
          </a:p>
          <a:p>
            <a:pPr marL="0" indent="0" algn="ctr">
              <a:buNone/>
            </a:pPr>
            <a:r>
              <a:rPr lang="pt-BR" sz="4000" dirty="0"/>
              <a:t>e </a:t>
            </a:r>
          </a:p>
          <a:p>
            <a:pPr marL="0" indent="0" algn="r">
              <a:buNone/>
            </a:pPr>
            <a:r>
              <a:rPr lang="pt-BR" sz="4000" dirty="0"/>
              <a:t>desvantagens</a:t>
            </a:r>
          </a:p>
        </p:txBody>
      </p:sp>
    </p:spTree>
    <p:extLst>
      <p:ext uri="{BB962C8B-B14F-4D97-AF65-F5344CB8AC3E}">
        <p14:creationId xmlns:p14="http://schemas.microsoft.com/office/powerpoint/2010/main" val="40106469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827584" y="2420888"/>
            <a:ext cx="7772400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 sz="3200"/>
              <a:t>CRM – Customer Relationship Management</a:t>
            </a:r>
            <a:br>
              <a:rPr lang="pt-BR" altLang="pt-BR" sz="3200"/>
            </a:br>
            <a:r>
              <a:rPr lang="pt-BR" altLang="pt-BR" sz="3200"/>
              <a:t>Gestão da Relação com o Cliente</a:t>
            </a:r>
            <a:endParaRPr lang="en-US" altLang="pt-BR" sz="3200" dirty="0"/>
          </a:p>
        </p:txBody>
      </p:sp>
    </p:spTree>
    <p:extLst>
      <p:ext uri="{BB962C8B-B14F-4D97-AF65-F5344CB8AC3E}">
        <p14:creationId xmlns:p14="http://schemas.microsoft.com/office/powerpoint/2010/main" val="28508083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  <a:p>
            <a:endParaRPr lang="pt-BR" dirty="0"/>
          </a:p>
          <a:p>
            <a:r>
              <a:rPr lang="pt-BR" dirty="0"/>
              <a:t>Qual as diferenças entre ERP e CRM?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05290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673894" y="836712"/>
            <a:ext cx="8229600" cy="1066800"/>
          </a:xfrm>
        </p:spPr>
        <p:txBody>
          <a:bodyPr/>
          <a:lstStyle/>
          <a:p>
            <a:r>
              <a:rPr lang="pt-BR" altLang="pt-BR" dirty="0"/>
              <a:t>O que é um CRM?</a:t>
            </a:r>
          </a:p>
        </p:txBody>
      </p:sp>
      <p:sp>
        <p:nvSpPr>
          <p:cNvPr id="5" name="Espaço Reservado para Conteúdo 2"/>
          <p:cNvSpPr>
            <a:spLocks noGrp="1"/>
          </p:cNvSpPr>
          <p:nvPr>
            <p:ph idx="1"/>
          </p:nvPr>
        </p:nvSpPr>
        <p:spPr>
          <a:xfrm>
            <a:off x="1115616" y="2207752"/>
            <a:ext cx="6800850" cy="4678363"/>
          </a:xfrm>
        </p:spPr>
        <p:txBody>
          <a:bodyPr/>
          <a:lstStyle/>
          <a:p>
            <a:pPr marL="342900" lvl="1" indent="-342900" algn="just">
              <a:buFontTx/>
              <a:buChar char="•"/>
              <a:defRPr/>
            </a:pPr>
            <a:endParaRPr lang="pt-BR" sz="2400" dirty="0"/>
          </a:p>
          <a:p>
            <a:pPr marL="342900" lvl="1" indent="-342900" algn="just">
              <a:buFontTx/>
              <a:buChar char="•"/>
              <a:defRPr/>
            </a:pPr>
            <a:endParaRPr lang="pt-BR" sz="2400" dirty="0"/>
          </a:p>
          <a:p>
            <a:pPr marL="0" lvl="1" indent="0" algn="just">
              <a:buNone/>
              <a:defRPr/>
            </a:pPr>
            <a:r>
              <a:rPr lang="pt-BR" dirty="0"/>
              <a:t>O CRM é uma arquitetura que combina os </a:t>
            </a:r>
            <a:r>
              <a:rPr lang="pt-BR" b="1" dirty="0">
                <a:solidFill>
                  <a:srgbClr val="002060"/>
                </a:solidFill>
              </a:rPr>
              <a:t>processos de negócio</a:t>
            </a:r>
            <a:r>
              <a:rPr lang="pt-BR" dirty="0">
                <a:solidFill>
                  <a:srgbClr val="002060"/>
                </a:solidFill>
              </a:rPr>
              <a:t> e </a:t>
            </a:r>
            <a:r>
              <a:rPr lang="pt-BR" b="1" dirty="0">
                <a:solidFill>
                  <a:srgbClr val="002060"/>
                </a:solidFill>
              </a:rPr>
              <a:t>tecnologias </a:t>
            </a:r>
            <a:r>
              <a:rPr lang="pt-BR" dirty="0"/>
              <a:t>que visam </a:t>
            </a: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entender os clientes </a:t>
            </a:r>
            <a:r>
              <a:rPr lang="pt-BR" dirty="0"/>
              <a:t>com relação a </a:t>
            </a:r>
            <a:r>
              <a:rPr lang="pt-BR" dirty="0">
                <a:solidFill>
                  <a:srgbClr val="002060"/>
                </a:solidFill>
              </a:rPr>
              <a:t>quem são, o que fazem e do que gostam.</a:t>
            </a:r>
          </a:p>
          <a:p>
            <a:pPr marL="342900" lvl="1" indent="-342900" algn="just">
              <a:buFontTx/>
              <a:buChar char="•"/>
              <a:defRPr/>
            </a:pPr>
            <a:endParaRPr lang="pt-BR" sz="2400" dirty="0"/>
          </a:p>
          <a:p>
            <a:pPr algn="just">
              <a:defRPr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481196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673894" y="836712"/>
            <a:ext cx="8229600" cy="1066800"/>
          </a:xfrm>
        </p:spPr>
        <p:txBody>
          <a:bodyPr/>
          <a:lstStyle/>
          <a:p>
            <a:r>
              <a:rPr lang="pt-BR" altLang="pt-BR" dirty="0"/>
              <a:t>O que é um CRM?</a:t>
            </a:r>
          </a:p>
        </p:txBody>
      </p:sp>
      <p:sp>
        <p:nvSpPr>
          <p:cNvPr id="5" name="Espaço Reservado para Conteúdo 2"/>
          <p:cNvSpPr>
            <a:spLocks noGrp="1"/>
          </p:cNvSpPr>
          <p:nvPr>
            <p:ph idx="1"/>
          </p:nvPr>
        </p:nvSpPr>
        <p:spPr>
          <a:xfrm>
            <a:off x="1115616" y="2207752"/>
            <a:ext cx="6800850" cy="4678363"/>
          </a:xfrm>
        </p:spPr>
        <p:txBody>
          <a:bodyPr/>
          <a:lstStyle/>
          <a:p>
            <a:pPr algn="just">
              <a:defRPr/>
            </a:pPr>
            <a:endParaRPr lang="pt-BR" sz="2400" dirty="0"/>
          </a:p>
          <a:p>
            <a:pPr algn="just">
              <a:defRPr/>
            </a:pPr>
            <a:endParaRPr lang="pt-BR" sz="2400" dirty="0"/>
          </a:p>
          <a:p>
            <a:pPr marL="0" indent="0" algn="just">
              <a:buNone/>
              <a:defRPr/>
            </a:pPr>
            <a:r>
              <a:rPr lang="pt-BR" sz="2400" dirty="0"/>
              <a:t>Na realidade o CRM é um elemento do ERP específico para o melhor gerenciamento dos clientes, envolvendo os subsistemas de </a:t>
            </a:r>
            <a:r>
              <a:rPr lang="pt-BR" sz="2400" b="1" dirty="0"/>
              <a:t>marketing</a:t>
            </a:r>
            <a:r>
              <a:rPr lang="pt-BR" sz="2400" dirty="0"/>
              <a:t>, </a:t>
            </a:r>
            <a:r>
              <a:rPr lang="pt-BR" sz="2400" b="1" dirty="0"/>
              <a:t>vendas</a:t>
            </a:r>
            <a:r>
              <a:rPr lang="pt-BR" sz="2400" dirty="0"/>
              <a:t>, </a:t>
            </a:r>
            <a:r>
              <a:rPr lang="pt-BR" sz="2400" b="1" dirty="0"/>
              <a:t>serviços</a:t>
            </a:r>
            <a:r>
              <a:rPr lang="pt-BR" sz="2400" dirty="0"/>
              <a:t> e </a:t>
            </a:r>
            <a:r>
              <a:rPr lang="pt-BR" sz="2400" b="1" dirty="0"/>
              <a:t>tecnologias</a:t>
            </a:r>
            <a:r>
              <a:rPr lang="pt-BR" sz="2400" dirty="0"/>
              <a:t>.</a:t>
            </a:r>
          </a:p>
          <a:p>
            <a:pPr>
              <a:defRPr/>
            </a:pPr>
            <a:endParaRPr lang="pt-BR" sz="2400" dirty="0"/>
          </a:p>
          <a:p>
            <a:pPr>
              <a:defRPr/>
            </a:pPr>
            <a:endParaRPr lang="pt-BR" sz="2400" dirty="0"/>
          </a:p>
          <a:p>
            <a:pPr>
              <a:defRPr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907051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audana.com/wp-content/uploads/2014/03/the-minimalist-guide-to-customer-relationship-manageme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80"/>
            <a:ext cx="9144000" cy="5801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47292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890185" y="706388"/>
            <a:ext cx="8229600" cy="1066800"/>
          </a:xfrm>
        </p:spPr>
        <p:txBody>
          <a:bodyPr/>
          <a:lstStyle/>
          <a:p>
            <a:pPr eaLnBrk="1" hangingPunct="1"/>
            <a:r>
              <a:rPr lang="pt-BR" altLang="pt-BR" dirty="0"/>
              <a:t>Objetivos</a:t>
            </a:r>
            <a:endParaRPr lang="en-US" altLang="pt-BR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790173" y="2420888"/>
            <a:ext cx="6786562" cy="467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w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58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87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w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716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altLang="pt-BR"/>
              <a:t>Captar clientes</a:t>
            </a:r>
          </a:p>
          <a:p>
            <a:r>
              <a:rPr lang="pt-BR" altLang="pt-BR"/>
              <a:t>Fidelizar clientes</a:t>
            </a:r>
          </a:p>
          <a:p>
            <a:r>
              <a:rPr lang="pt-BR" altLang="pt-BR"/>
              <a:t>Melhor entender as necessidades</a:t>
            </a:r>
          </a:p>
          <a:p>
            <a:r>
              <a:rPr lang="pt-BR" altLang="pt-BR"/>
              <a:t>Entender as expectativas</a:t>
            </a:r>
          </a:p>
          <a:p>
            <a:endParaRPr lang="pt-BR" altLang="pt-BR" sz="400"/>
          </a:p>
          <a:p>
            <a:r>
              <a:rPr lang="pt-BR" altLang="pt-BR"/>
              <a:t>Formar um banco de dados do cliente</a:t>
            </a:r>
          </a:p>
          <a:p>
            <a:endParaRPr lang="pt-BR" altLang="pt-BR" sz="3600"/>
          </a:p>
          <a:p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4736795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404664"/>
            <a:ext cx="8229600" cy="1066800"/>
          </a:xfrm>
        </p:spPr>
        <p:txBody>
          <a:bodyPr/>
          <a:lstStyle/>
          <a:p>
            <a:pPr eaLnBrk="1" hangingPunct="1"/>
            <a:r>
              <a:rPr lang="pt-BR" altLang="pt-BR"/>
              <a:t>Exemplo...</a:t>
            </a:r>
            <a:endParaRPr lang="en-US" altLang="pt-BR"/>
          </a:p>
        </p:txBody>
      </p:sp>
      <p:pic>
        <p:nvPicPr>
          <p:cNvPr id="7" name="Picture 4" descr="ven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499891"/>
            <a:ext cx="4589878" cy="309634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cader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348880"/>
            <a:ext cx="4011714" cy="324036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76022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817091" y="466750"/>
            <a:ext cx="8229600" cy="1066800"/>
          </a:xfrm>
        </p:spPr>
        <p:txBody>
          <a:bodyPr/>
          <a:lstStyle/>
          <a:p>
            <a:pPr eaLnBrk="1" hangingPunct="1"/>
            <a:r>
              <a:rPr lang="pt-BR" altLang="pt-BR"/>
              <a:t>Desafios 1</a:t>
            </a:r>
            <a:endParaRPr lang="en-US" altLang="pt-BR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204864"/>
            <a:ext cx="3732375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 descr="http://www.bancarioslages.com.br/noticias/20151201110313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0" y="5441181"/>
            <a:ext cx="2190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15469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973088"/>
            <a:ext cx="8229600" cy="1066800"/>
          </a:xfrm>
        </p:spPr>
        <p:txBody>
          <a:bodyPr/>
          <a:lstStyle/>
          <a:p>
            <a:pPr eaLnBrk="1" hangingPunct="1"/>
            <a:r>
              <a:rPr lang="pt-BR" altLang="pt-BR"/>
              <a:t>Desafios 2</a:t>
            </a:r>
            <a:endParaRPr lang="en-US" altLang="pt-BR"/>
          </a:p>
        </p:txBody>
      </p:sp>
      <p:sp>
        <p:nvSpPr>
          <p:cNvPr id="5" name="Rectangle 7"/>
          <p:cNvSpPr txBox="1">
            <a:spLocks noChangeArrowheads="1"/>
          </p:cNvSpPr>
          <p:nvPr/>
        </p:nvSpPr>
        <p:spPr bwMode="auto">
          <a:xfrm>
            <a:off x="539552" y="2420888"/>
            <a:ext cx="6629400" cy="2268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w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58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87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w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716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altLang="pt-BR" dirty="0"/>
              <a:t>Falar a mesma língua do cliente</a:t>
            </a:r>
          </a:p>
          <a:p>
            <a:r>
              <a:rPr lang="pt-BR" altLang="pt-BR" dirty="0"/>
              <a:t>Entender as necessidades</a:t>
            </a:r>
          </a:p>
          <a:p>
            <a:endParaRPr lang="en-US" altLang="pt-BR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53F9640E-9644-433A-B869-A63658F36A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048" y="4906908"/>
            <a:ext cx="4139952" cy="1951092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4AFFE7DB-380F-475C-BB2C-CFEF47C5FD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7946" y="3822968"/>
            <a:ext cx="4599946" cy="216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2534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917031" y="541040"/>
            <a:ext cx="8229600" cy="1066800"/>
          </a:xfrm>
        </p:spPr>
        <p:txBody>
          <a:bodyPr/>
          <a:lstStyle/>
          <a:p>
            <a:pPr eaLnBrk="1" hangingPunct="1"/>
            <a:r>
              <a:rPr lang="pt-BR" altLang="pt-BR" dirty="0"/>
              <a:t>Automação</a:t>
            </a:r>
            <a:endParaRPr lang="en-US" altLang="pt-BR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45580" y="1988840"/>
            <a:ext cx="7858867" cy="467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w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58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87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w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716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pt-BR" sz="2800" dirty="0"/>
              <a:t>Grande </a:t>
            </a: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banco de dados </a:t>
            </a:r>
            <a:r>
              <a:rPr lang="pt-BR" sz="2800" dirty="0"/>
              <a:t>sobre o cliente</a:t>
            </a:r>
          </a:p>
          <a:p>
            <a:pPr>
              <a:lnSpc>
                <a:spcPct val="90000"/>
              </a:lnSpc>
              <a:defRPr/>
            </a:pPr>
            <a:endParaRPr lang="pt-BR" sz="2800" dirty="0"/>
          </a:p>
          <a:p>
            <a:pPr>
              <a:lnSpc>
                <a:spcPct val="90000"/>
              </a:lnSpc>
              <a:defRPr/>
            </a:pPr>
            <a:endParaRPr lang="pt-BR" sz="700" dirty="0"/>
          </a:p>
          <a:p>
            <a:pPr>
              <a:lnSpc>
                <a:spcPct val="90000"/>
              </a:lnSpc>
              <a:defRPr/>
            </a:pP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Disponibilização</a:t>
            </a:r>
            <a:r>
              <a:rPr lang="pt-BR" sz="2800" dirty="0"/>
              <a:t> da informação à toda organização</a:t>
            </a:r>
          </a:p>
          <a:p>
            <a:pPr>
              <a:lnSpc>
                <a:spcPct val="90000"/>
              </a:lnSpc>
              <a:defRPr/>
            </a:pPr>
            <a:endParaRPr lang="pt-BR" sz="2800" dirty="0"/>
          </a:p>
          <a:p>
            <a:pPr>
              <a:lnSpc>
                <a:spcPct val="90000"/>
              </a:lnSpc>
              <a:defRPr/>
            </a:pPr>
            <a:endParaRPr lang="pt-BR" sz="600" dirty="0"/>
          </a:p>
          <a:p>
            <a:pPr>
              <a:lnSpc>
                <a:spcPct val="90000"/>
              </a:lnSpc>
              <a:defRPr/>
            </a:pPr>
            <a:r>
              <a:rPr lang="pt-BR" sz="2800" dirty="0"/>
              <a:t>Automatização da gestão de marketing, comercial, dos canais de venda</a:t>
            </a:r>
          </a:p>
          <a:p>
            <a:pPr>
              <a:lnSpc>
                <a:spcPct val="90000"/>
              </a:lnSpc>
              <a:defRPr/>
            </a:pPr>
            <a:endParaRPr lang="pt-BR" sz="1400" dirty="0"/>
          </a:p>
          <a:p>
            <a:pPr>
              <a:lnSpc>
                <a:spcPct val="90000"/>
              </a:lnSpc>
              <a:defRPr/>
            </a:pPr>
            <a:endParaRPr lang="pt-BR" sz="1400" dirty="0"/>
          </a:p>
          <a:p>
            <a:pPr>
              <a:lnSpc>
                <a:spcPct val="90000"/>
              </a:lnSpc>
              <a:defRPr/>
            </a:pPr>
            <a:r>
              <a:rPr lang="pt-BR" sz="2800" dirty="0"/>
              <a:t>Gestão dos serviços ao cliente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251367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367942" y="606426"/>
            <a:ext cx="6696744" cy="1066800"/>
          </a:xfrm>
        </p:spPr>
        <p:txBody>
          <a:bodyPr/>
          <a:lstStyle/>
          <a:p>
            <a:pPr eaLnBrk="1" hangingPunct="1"/>
            <a:r>
              <a:rPr lang="pt-BR" altLang="pt-BR" dirty="0"/>
              <a:t>Classificação</a:t>
            </a:r>
            <a:endParaRPr lang="en-US" altLang="pt-BR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932214" y="6426200"/>
            <a:ext cx="32400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pt-BR" altLang="pt-BR" sz="1600" b="1">
                <a:latin typeface="Times New Roman" panose="02020603050405020304" pitchFamily="18" charset="0"/>
              </a:rPr>
              <a:t>Turban et al (2004, p.271)</a:t>
            </a:r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1547664" y="2033588"/>
            <a:ext cx="5040313" cy="48244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2484289" y="2897188"/>
            <a:ext cx="3168650" cy="3168650"/>
          </a:xfrm>
          <a:prstGeom prst="ellipse">
            <a:avLst/>
          </a:prstGeom>
          <a:solidFill>
            <a:srgbClr val="00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3563789" y="3976688"/>
            <a:ext cx="936625" cy="936625"/>
          </a:xfrm>
          <a:prstGeom prst="ellipse">
            <a:avLst/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3347889" y="2249488"/>
            <a:ext cx="1512888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1500" b="1">
                <a:solidFill>
                  <a:srgbClr val="003399"/>
                </a:solidFill>
                <a:latin typeface="Times New Roman" panose="02020603050405020304" pitchFamily="18" charset="0"/>
              </a:rPr>
              <a:t>CRM Operacional</a:t>
            </a: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3492352" y="4984750"/>
            <a:ext cx="1295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1500" b="1">
                <a:solidFill>
                  <a:srgbClr val="003399"/>
                </a:solidFill>
                <a:latin typeface="Times New Roman" panose="02020603050405020304" pitchFamily="18" charset="0"/>
              </a:rPr>
              <a:t>CRM Analítico</a:t>
            </a: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1836589" y="3113088"/>
            <a:ext cx="10080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1200">
                <a:latin typeface="Times New Roman" panose="02020603050405020304" pitchFamily="18" charset="0"/>
              </a:rPr>
              <a:t>Centros de Atendimento</a:t>
            </a: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1692127" y="4984750"/>
            <a:ext cx="10080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1200">
                <a:latin typeface="Times New Roman" panose="02020603050405020304" pitchFamily="18" charset="0"/>
              </a:rPr>
              <a:t>Serviço ao Consumidor</a:t>
            </a: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3635227" y="6137275"/>
            <a:ext cx="10080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1200">
                <a:latin typeface="Times New Roman" panose="02020603050405020304" pitchFamily="18" charset="0"/>
              </a:rPr>
              <a:t>Gestão de Campanha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5435452" y="4913313"/>
            <a:ext cx="936625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1200">
                <a:latin typeface="Times New Roman" panose="02020603050405020304" pitchFamily="18" charset="0"/>
              </a:rPr>
              <a:t>Web de Comércio Eletrônico</a:t>
            </a: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5292577" y="3041650"/>
            <a:ext cx="936625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1200">
                <a:latin typeface="Times New Roman" panose="02020603050405020304" pitchFamily="18" charset="0"/>
              </a:rPr>
              <a:t>Automação da força de vendas</a:t>
            </a: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3492352" y="2968625"/>
            <a:ext cx="12969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1200">
                <a:latin typeface="Times New Roman" panose="02020603050405020304" pitchFamily="18" charset="0"/>
              </a:rPr>
              <a:t>Modelagem de comportamento</a:t>
            </a:r>
          </a:p>
        </p:txBody>
      </p:sp>
      <p:sp>
        <p:nvSpPr>
          <p:cNvPr id="17" name="Text Box 16"/>
          <p:cNvSpPr txBox="1">
            <a:spLocks noChangeArrowheads="1"/>
          </p:cNvSpPr>
          <p:nvPr/>
        </p:nvSpPr>
        <p:spPr bwMode="auto">
          <a:xfrm>
            <a:off x="2916089" y="3400425"/>
            <a:ext cx="12239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1200">
                <a:latin typeface="Times New Roman" panose="02020603050405020304" pitchFamily="18" charset="0"/>
              </a:rPr>
              <a:t>Personalização</a:t>
            </a:r>
          </a:p>
        </p:txBody>
      </p:sp>
      <p:sp>
        <p:nvSpPr>
          <p:cNvPr id="18" name="Text Box 17"/>
          <p:cNvSpPr txBox="1">
            <a:spLocks noChangeArrowheads="1"/>
          </p:cNvSpPr>
          <p:nvPr/>
        </p:nvSpPr>
        <p:spPr bwMode="auto">
          <a:xfrm>
            <a:off x="4284514" y="3400425"/>
            <a:ext cx="10080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1200">
                <a:latin typeface="Times New Roman" panose="02020603050405020304" pitchFamily="18" charset="0"/>
              </a:rPr>
              <a:t>Análise de Campanha</a:t>
            </a:r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2555727" y="3689350"/>
            <a:ext cx="1150937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1200">
                <a:latin typeface="Times New Roman" panose="02020603050405020304" pitchFamily="18" charset="0"/>
              </a:rPr>
              <a:t>Análise de comportamento de chamadas</a:t>
            </a:r>
          </a:p>
        </p:txBody>
      </p:sp>
      <p:sp>
        <p:nvSpPr>
          <p:cNvPr id="20" name="Text Box 19"/>
          <p:cNvSpPr txBox="1">
            <a:spLocks noChangeArrowheads="1"/>
          </p:cNvSpPr>
          <p:nvPr/>
        </p:nvSpPr>
        <p:spPr bwMode="auto">
          <a:xfrm>
            <a:off x="2555727" y="4337050"/>
            <a:ext cx="1008062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1200">
                <a:latin typeface="Times New Roman" panose="02020603050405020304" pitchFamily="18" charset="0"/>
              </a:rPr>
              <a:t>Análise de vendas e lucratividade</a:t>
            </a:r>
          </a:p>
        </p:txBody>
      </p:sp>
      <p:sp>
        <p:nvSpPr>
          <p:cNvPr id="21" name="Text Box 20"/>
          <p:cNvSpPr txBox="1">
            <a:spLocks noChangeArrowheads="1"/>
          </p:cNvSpPr>
          <p:nvPr/>
        </p:nvSpPr>
        <p:spPr bwMode="auto">
          <a:xfrm>
            <a:off x="2771627" y="5057775"/>
            <a:ext cx="10080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1200">
                <a:latin typeface="Times New Roman" panose="02020603050405020304" pitchFamily="18" charset="0"/>
              </a:rPr>
              <a:t>Análise de necessidades</a:t>
            </a:r>
          </a:p>
        </p:txBody>
      </p:sp>
      <p:sp>
        <p:nvSpPr>
          <p:cNvPr id="22" name="Text Box 21"/>
          <p:cNvSpPr txBox="1">
            <a:spLocks noChangeArrowheads="1"/>
          </p:cNvSpPr>
          <p:nvPr/>
        </p:nvSpPr>
        <p:spPr bwMode="auto">
          <a:xfrm>
            <a:off x="3492352" y="5634038"/>
            <a:ext cx="1223962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1200">
                <a:latin typeface="Times New Roman" panose="02020603050405020304" pitchFamily="18" charset="0"/>
              </a:rPr>
              <a:t>Análise de risco</a:t>
            </a:r>
          </a:p>
        </p:txBody>
      </p:sp>
      <p:sp>
        <p:nvSpPr>
          <p:cNvPr id="23" name="Text Box 22"/>
          <p:cNvSpPr txBox="1">
            <a:spLocks noChangeArrowheads="1"/>
          </p:cNvSpPr>
          <p:nvPr/>
        </p:nvSpPr>
        <p:spPr bwMode="auto">
          <a:xfrm>
            <a:off x="4427389" y="5129213"/>
            <a:ext cx="10080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1200">
                <a:latin typeface="Times New Roman" panose="02020603050405020304" pitchFamily="18" charset="0"/>
              </a:rPr>
              <a:t>Segmentação e Perfis</a:t>
            </a:r>
          </a:p>
        </p:txBody>
      </p:sp>
      <p:sp>
        <p:nvSpPr>
          <p:cNvPr id="24" name="Text Box 23"/>
          <p:cNvSpPr txBox="1">
            <a:spLocks noChangeArrowheads="1"/>
          </p:cNvSpPr>
          <p:nvPr/>
        </p:nvSpPr>
        <p:spPr bwMode="auto">
          <a:xfrm>
            <a:off x="4500414" y="4697413"/>
            <a:ext cx="1081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1200">
                <a:latin typeface="Times New Roman" panose="02020603050405020304" pitchFamily="18" charset="0"/>
              </a:rPr>
              <a:t>Avaliação do consumidor</a:t>
            </a:r>
          </a:p>
        </p:txBody>
      </p:sp>
      <p:sp>
        <p:nvSpPr>
          <p:cNvPr id="25" name="Text Box 24"/>
          <p:cNvSpPr txBox="1">
            <a:spLocks noChangeArrowheads="1"/>
          </p:cNvSpPr>
          <p:nvPr/>
        </p:nvSpPr>
        <p:spPr bwMode="auto">
          <a:xfrm>
            <a:off x="4500414" y="3976688"/>
            <a:ext cx="1223963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1200">
                <a:latin typeface="Times New Roman" panose="02020603050405020304" pitchFamily="18" charset="0"/>
              </a:rPr>
              <a:t>Análise de serviços de qualidade</a:t>
            </a:r>
          </a:p>
        </p:txBody>
      </p:sp>
      <p:sp>
        <p:nvSpPr>
          <p:cNvPr id="26" name="Line 25"/>
          <p:cNvSpPr>
            <a:spLocks noChangeShapeType="1"/>
          </p:cNvSpPr>
          <p:nvPr/>
        </p:nvSpPr>
        <p:spPr bwMode="auto">
          <a:xfrm>
            <a:off x="4500414" y="3905250"/>
            <a:ext cx="2303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7" name="Line 26"/>
          <p:cNvSpPr>
            <a:spLocks noChangeShapeType="1"/>
          </p:cNvSpPr>
          <p:nvPr/>
        </p:nvSpPr>
        <p:spPr bwMode="auto">
          <a:xfrm flipH="1">
            <a:off x="4068614" y="3905250"/>
            <a:ext cx="43180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8" name="Text Box 27"/>
          <p:cNvSpPr txBox="1">
            <a:spLocks noChangeArrowheads="1"/>
          </p:cNvSpPr>
          <p:nvPr/>
        </p:nvSpPr>
        <p:spPr bwMode="auto">
          <a:xfrm>
            <a:off x="6803877" y="3617913"/>
            <a:ext cx="1368425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1400" b="1">
                <a:latin typeface="Times New Roman" panose="02020603050405020304" pitchFamily="18" charset="0"/>
              </a:rPr>
              <a:t>Visão Integrada do Consumidor</a:t>
            </a:r>
          </a:p>
        </p:txBody>
      </p:sp>
    </p:spTree>
    <p:extLst>
      <p:ext uri="{BB962C8B-B14F-4D97-AF65-F5344CB8AC3E}">
        <p14:creationId xmlns:p14="http://schemas.microsoft.com/office/powerpoint/2010/main" val="8950745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639563" y="536575"/>
            <a:ext cx="10458541" cy="1066800"/>
          </a:xfrm>
        </p:spPr>
        <p:txBody>
          <a:bodyPr/>
          <a:lstStyle/>
          <a:p>
            <a:pPr eaLnBrk="1" hangingPunct="1"/>
            <a:r>
              <a:rPr lang="pt-BR" altLang="pt-BR" sz="3600" dirty="0"/>
              <a:t>Automação da força de vendas</a:t>
            </a:r>
            <a:endParaRPr lang="en-US" altLang="pt-BR" sz="3600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39552" y="2179638"/>
            <a:ext cx="8424936" cy="4678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w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58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87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w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716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Ferramentas</a:t>
            </a:r>
            <a:r>
              <a:rPr lang="pt-BR" dirty="0"/>
              <a:t> elaboradas para apoiar a equipe de vendas</a:t>
            </a:r>
          </a:p>
          <a:p>
            <a:pPr>
              <a:lnSpc>
                <a:spcPct val="90000"/>
              </a:lnSpc>
              <a:defRPr/>
            </a:pPr>
            <a:endParaRPr lang="pt-BR" sz="1050" dirty="0"/>
          </a:p>
          <a:p>
            <a:pPr>
              <a:lnSpc>
                <a:spcPct val="90000"/>
              </a:lnSpc>
              <a:defRPr/>
            </a:pPr>
            <a:r>
              <a:rPr lang="pt-BR" dirty="0"/>
              <a:t>Equipamentos informatizados, </a:t>
            </a:r>
            <a:r>
              <a:rPr lang="pt-BR" b="1" dirty="0"/>
              <a:t>coleta sobre hábitos</a:t>
            </a:r>
          </a:p>
          <a:p>
            <a:pPr>
              <a:lnSpc>
                <a:spcPct val="90000"/>
              </a:lnSpc>
              <a:defRPr/>
            </a:pPr>
            <a:endParaRPr lang="pt-BR" sz="1200" dirty="0"/>
          </a:p>
          <a:p>
            <a:pPr>
              <a:lnSpc>
                <a:spcPct val="90000"/>
              </a:lnSpc>
              <a:defRPr/>
            </a:pPr>
            <a:r>
              <a:rPr lang="pt-BR" dirty="0"/>
              <a:t>Gerente de relacionamento pode vislumbrar novos negócios e oportunidades</a:t>
            </a:r>
          </a:p>
          <a:p>
            <a:pPr>
              <a:lnSpc>
                <a:spcPct val="90000"/>
              </a:lnSpc>
              <a:defRPr/>
            </a:pPr>
            <a:endParaRPr lang="pt-BR" dirty="0"/>
          </a:p>
          <a:p>
            <a:pPr lvl="1">
              <a:lnSpc>
                <a:spcPct val="90000"/>
              </a:lnSpc>
              <a:defRPr/>
            </a:pPr>
            <a:r>
              <a:rPr lang="pt-BR" dirty="0"/>
              <a:t>VONPAR – Uso de </a:t>
            </a:r>
            <a:r>
              <a:rPr lang="pt-BR" dirty="0" err="1"/>
              <a:t>tablets</a:t>
            </a:r>
            <a:r>
              <a:rPr lang="pt-BR" dirty="0"/>
              <a:t> ou </a:t>
            </a:r>
            <a:r>
              <a:rPr lang="pt-BR" dirty="0" err="1"/>
              <a:t>palm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3974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731837"/>
            <a:ext cx="8229600" cy="1066800"/>
          </a:xfrm>
        </p:spPr>
        <p:txBody>
          <a:bodyPr/>
          <a:lstStyle/>
          <a:p>
            <a:pPr eaLnBrk="1" hangingPunct="1"/>
            <a:r>
              <a:rPr lang="pt-BR" altLang="pt-BR"/>
              <a:t>Telemarketing / Call center</a:t>
            </a:r>
            <a:endParaRPr lang="en-US" altLang="pt-BR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187624" y="2192067"/>
            <a:ext cx="6629400" cy="3829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w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58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87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w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716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altLang="pt-BR" dirty="0"/>
              <a:t>Integração do banco de dados</a:t>
            </a:r>
          </a:p>
          <a:p>
            <a:r>
              <a:rPr lang="pt-BR" altLang="pt-BR" dirty="0"/>
              <a:t>Histórico do cliente</a:t>
            </a:r>
          </a:p>
          <a:p>
            <a:r>
              <a:rPr lang="pt-BR" altLang="pt-BR" dirty="0"/>
              <a:t>Informações privilegiadas</a:t>
            </a:r>
          </a:p>
          <a:p>
            <a:r>
              <a:rPr lang="pt-BR" altLang="pt-BR" dirty="0"/>
              <a:t>Produtos especiais</a:t>
            </a:r>
          </a:p>
          <a:p>
            <a:endParaRPr lang="pt-BR" altLang="pt-BR" dirty="0"/>
          </a:p>
          <a:p>
            <a:pPr lvl="1"/>
            <a:r>
              <a:rPr lang="pt-BR" altLang="pt-BR" dirty="0"/>
              <a:t>Brasil Telecom: ADSL</a:t>
            </a:r>
            <a:endParaRPr lang="en-US" altLang="pt-BR" dirty="0"/>
          </a:p>
        </p:txBody>
      </p:sp>
    </p:spTree>
    <p:extLst>
      <p:ext uri="{BB962C8B-B14F-4D97-AF65-F5344CB8AC3E}">
        <p14:creationId xmlns:p14="http://schemas.microsoft.com/office/powerpoint/2010/main" val="22060202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937101" y="737869"/>
            <a:ext cx="8229600" cy="1066800"/>
          </a:xfrm>
        </p:spPr>
        <p:txBody>
          <a:bodyPr/>
          <a:lstStyle/>
          <a:p>
            <a:pPr eaLnBrk="1" hangingPunct="1"/>
            <a:r>
              <a:rPr lang="pt-BR" altLang="pt-BR"/>
              <a:t>Oportunidades</a:t>
            </a:r>
            <a:endParaRPr lang="en-US" altLang="pt-BR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937100" y="2185669"/>
            <a:ext cx="7883371" cy="467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w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58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87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w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716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pt-BR" altLang="pt-BR" sz="2000" dirty="0"/>
              <a:t>Ações comerciais entre já clientes, facilitadas pelo uso do CRM...</a:t>
            </a:r>
          </a:p>
          <a:p>
            <a:pPr>
              <a:lnSpc>
                <a:spcPct val="90000"/>
              </a:lnSpc>
            </a:pPr>
            <a:endParaRPr lang="pt-BR" altLang="pt-BR" sz="1800" dirty="0"/>
          </a:p>
          <a:p>
            <a:pPr>
              <a:lnSpc>
                <a:spcPct val="90000"/>
              </a:lnSpc>
            </a:pPr>
            <a:endParaRPr lang="pt-BR" altLang="pt-BR" sz="1800" dirty="0"/>
          </a:p>
          <a:p>
            <a:pPr>
              <a:lnSpc>
                <a:spcPct val="90000"/>
              </a:lnSpc>
            </a:pPr>
            <a:r>
              <a:rPr lang="pt-BR" altLang="pt-BR" dirty="0" err="1">
                <a:solidFill>
                  <a:srgbClr val="002060"/>
                </a:solidFill>
              </a:rPr>
              <a:t>Up-sell</a:t>
            </a:r>
            <a:r>
              <a:rPr lang="pt-BR" altLang="pt-BR" dirty="0">
                <a:solidFill>
                  <a:srgbClr val="002060"/>
                </a:solidFill>
              </a:rPr>
              <a:t> 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pt-BR" altLang="pt-BR" sz="3200" dirty="0"/>
              <a:t>Venda de </a:t>
            </a:r>
            <a:r>
              <a:rPr lang="pt-BR" altLang="pt-BR" sz="3200" b="1" dirty="0"/>
              <a:t>atualizações</a:t>
            </a:r>
            <a:r>
              <a:rPr lang="pt-BR" altLang="pt-BR" sz="3200" dirty="0"/>
              <a:t>, complementos ou aperfeiçoamentos de um determinado produto ou serviço. 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pt-BR" altLang="pt-BR" sz="3200" dirty="0" err="1"/>
              <a:t>Ex</a:t>
            </a:r>
            <a:r>
              <a:rPr lang="pt-BR" altLang="pt-BR" sz="3200" dirty="0"/>
              <a:t>: oferecimento de uma nova versão de softwares para os clientes.</a:t>
            </a:r>
          </a:p>
        </p:txBody>
      </p:sp>
    </p:spTree>
    <p:extLst>
      <p:ext uri="{BB962C8B-B14F-4D97-AF65-F5344CB8AC3E}">
        <p14:creationId xmlns:p14="http://schemas.microsoft.com/office/powerpoint/2010/main" val="9299890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937101" y="737869"/>
            <a:ext cx="8229600" cy="1066800"/>
          </a:xfrm>
        </p:spPr>
        <p:txBody>
          <a:bodyPr/>
          <a:lstStyle/>
          <a:p>
            <a:pPr eaLnBrk="1" hangingPunct="1"/>
            <a:r>
              <a:rPr lang="pt-BR" altLang="pt-BR"/>
              <a:t>Oportunidades</a:t>
            </a:r>
            <a:endParaRPr lang="en-US" altLang="pt-BR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937100" y="2185669"/>
            <a:ext cx="7883371" cy="467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w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58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87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w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716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pt-BR" altLang="pt-BR" sz="2000" dirty="0"/>
              <a:t>Ações comerciais entre já clientes, facilitadas pelo uso do CRM...</a:t>
            </a:r>
          </a:p>
          <a:p>
            <a:pPr>
              <a:lnSpc>
                <a:spcPct val="90000"/>
              </a:lnSpc>
            </a:pPr>
            <a:endParaRPr lang="pt-BR" altLang="pt-BR" sz="1800" dirty="0"/>
          </a:p>
          <a:p>
            <a:pPr>
              <a:lnSpc>
                <a:spcPct val="90000"/>
              </a:lnSpc>
            </a:pPr>
            <a:endParaRPr lang="pt-BR" altLang="pt-BR" sz="2800" dirty="0">
              <a:solidFill>
                <a:srgbClr val="002060"/>
              </a:solidFill>
            </a:endParaRPr>
          </a:p>
          <a:p>
            <a:pPr>
              <a:lnSpc>
                <a:spcPct val="90000"/>
              </a:lnSpc>
            </a:pPr>
            <a:r>
              <a:rPr lang="pt-BR" altLang="pt-BR" sz="2800" dirty="0">
                <a:solidFill>
                  <a:srgbClr val="002060"/>
                </a:solidFill>
              </a:rPr>
              <a:t>Cross-</a:t>
            </a:r>
            <a:r>
              <a:rPr lang="pt-BR" altLang="pt-BR" sz="2800" dirty="0" err="1">
                <a:solidFill>
                  <a:srgbClr val="002060"/>
                </a:solidFill>
              </a:rPr>
              <a:t>Sell</a:t>
            </a:r>
            <a:endParaRPr lang="pt-BR" altLang="pt-BR" sz="2800" dirty="0">
              <a:solidFill>
                <a:srgbClr val="002060"/>
              </a:solidFill>
            </a:endParaRPr>
          </a:p>
          <a:p>
            <a:pPr lvl="1">
              <a:lnSpc>
                <a:spcPct val="90000"/>
              </a:lnSpc>
              <a:buFontTx/>
              <a:buAutoNum type="arabicPeriod"/>
            </a:pPr>
            <a:r>
              <a:rPr lang="pt-BR" altLang="pt-BR" dirty="0"/>
              <a:t>Venda de </a:t>
            </a:r>
            <a:r>
              <a:rPr lang="pt-BR" altLang="pt-BR" b="1" dirty="0"/>
              <a:t>mercadorias e serviços </a:t>
            </a:r>
            <a:r>
              <a:rPr lang="pt-BR" altLang="pt-BR" dirty="0"/>
              <a:t>relacionados entre si.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pt-BR" altLang="pt-BR" dirty="0" err="1"/>
              <a:t>Ex</a:t>
            </a:r>
            <a:r>
              <a:rPr lang="pt-BR" altLang="pt-BR" dirty="0"/>
              <a:t>: em um banco, quando houver um grande depósito, uma pessoa de vendas será acionada para ligar ao cliente e oferecer opções de investimento.</a:t>
            </a:r>
          </a:p>
          <a:p>
            <a:pPr>
              <a:lnSpc>
                <a:spcPct val="90000"/>
              </a:lnSpc>
            </a:pPr>
            <a:endParaRPr lang="en-US" altLang="pt-BR" sz="2800" dirty="0"/>
          </a:p>
        </p:txBody>
      </p:sp>
    </p:spTree>
    <p:extLst>
      <p:ext uri="{BB962C8B-B14F-4D97-AF65-F5344CB8AC3E}">
        <p14:creationId xmlns:p14="http://schemas.microsoft.com/office/powerpoint/2010/main" val="8778409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691680" y="548680"/>
            <a:ext cx="7221488" cy="1066800"/>
          </a:xfrm>
        </p:spPr>
        <p:txBody>
          <a:bodyPr/>
          <a:lstStyle/>
          <a:p>
            <a:pPr eaLnBrk="1" hangingPunct="1"/>
            <a:r>
              <a:rPr lang="pt-BR" altLang="pt-BR" dirty="0"/>
              <a:t>Configuração de produtos</a:t>
            </a:r>
            <a:endParaRPr lang="en-US" altLang="pt-BR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971600" y="2060848"/>
            <a:ext cx="6800850" cy="467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w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58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87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w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716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pt-BR" altLang="pt-BR" dirty="0"/>
              <a:t>O cliente que manda</a:t>
            </a:r>
          </a:p>
          <a:p>
            <a:pPr>
              <a:lnSpc>
                <a:spcPct val="90000"/>
              </a:lnSpc>
            </a:pPr>
            <a:r>
              <a:rPr lang="pt-BR" altLang="pt-BR" dirty="0"/>
              <a:t>O cliente que configura</a:t>
            </a:r>
          </a:p>
          <a:p>
            <a:pPr>
              <a:lnSpc>
                <a:spcPct val="90000"/>
              </a:lnSpc>
            </a:pPr>
            <a:r>
              <a:rPr lang="pt-BR" altLang="pt-BR" dirty="0"/>
              <a:t>O cliente que exige</a:t>
            </a:r>
          </a:p>
          <a:p>
            <a:pPr>
              <a:lnSpc>
                <a:spcPct val="90000"/>
              </a:lnSpc>
            </a:pPr>
            <a:endParaRPr lang="pt-BR" altLang="pt-BR" dirty="0"/>
          </a:p>
          <a:p>
            <a:pPr>
              <a:lnSpc>
                <a:spcPct val="90000"/>
              </a:lnSpc>
            </a:pPr>
            <a:endParaRPr lang="pt-BR" altLang="pt-BR" dirty="0"/>
          </a:p>
          <a:p>
            <a:pPr lvl="1">
              <a:lnSpc>
                <a:spcPct val="90000"/>
              </a:lnSpc>
            </a:pPr>
            <a:r>
              <a:rPr lang="pt-BR" altLang="pt-BR" dirty="0"/>
              <a:t>Nike: ID </a:t>
            </a:r>
            <a:r>
              <a:rPr lang="pt-BR" altLang="pt-BR" dirty="0" err="1"/>
              <a:t>Tag</a:t>
            </a:r>
            <a:endParaRPr lang="pt-BR" altLang="pt-BR" dirty="0"/>
          </a:p>
          <a:p>
            <a:pPr lvl="1">
              <a:lnSpc>
                <a:spcPct val="90000"/>
              </a:lnSpc>
            </a:pPr>
            <a:r>
              <a:rPr lang="pt-BR" altLang="pt-BR" dirty="0"/>
              <a:t>Levis: Calças sob medida</a:t>
            </a:r>
          </a:p>
          <a:p>
            <a:pPr lvl="1">
              <a:lnSpc>
                <a:spcPct val="90000"/>
              </a:lnSpc>
            </a:pPr>
            <a:r>
              <a:rPr lang="pt-BR" altLang="pt-BR" dirty="0"/>
              <a:t>Auckland: Pranchas sob medida</a:t>
            </a:r>
            <a:endParaRPr lang="en-US" altLang="pt-BR" dirty="0"/>
          </a:p>
        </p:txBody>
      </p:sp>
    </p:spTree>
    <p:extLst>
      <p:ext uri="{BB962C8B-B14F-4D97-AF65-F5344CB8AC3E}">
        <p14:creationId xmlns:p14="http://schemas.microsoft.com/office/powerpoint/2010/main" val="27308140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691680" y="548680"/>
            <a:ext cx="7221488" cy="1066800"/>
          </a:xfrm>
        </p:spPr>
        <p:txBody>
          <a:bodyPr/>
          <a:lstStyle/>
          <a:p>
            <a:pPr eaLnBrk="1" hangingPunct="1"/>
            <a:r>
              <a:rPr lang="pt-BR" altLang="pt-BR" dirty="0"/>
              <a:t>Configuração de produtos</a:t>
            </a:r>
            <a:endParaRPr lang="en-US" altLang="pt-BR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971600" y="2060849"/>
            <a:ext cx="6800850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w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58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87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w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716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pt-BR" altLang="pt-BR" dirty="0"/>
              <a:t>Tênis sobre medida</a:t>
            </a:r>
            <a:endParaRPr lang="en-US" altLang="pt-BR" dirty="0"/>
          </a:p>
        </p:txBody>
      </p:sp>
      <p:pic>
        <p:nvPicPr>
          <p:cNvPr id="8194" name="Picture 2" descr="Uma equipe de 35 pessoas trabalha atualmente neste projeto, que a empresa batizou de Store Factory, e que deve estar disponível em até dois anos. (Foto: Reuters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757983"/>
            <a:ext cx="5292080" cy="3969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053126"/>
      </p:ext>
    </p:extLst>
  </p:cSld>
  <p:clrMapOvr>
    <a:masterClrMapping/>
  </p:clrMapOvr>
</p:sld>
</file>

<file path=ppt/theme/theme1.xml><?xml version="1.0" encoding="utf-8"?>
<a:theme xmlns:a="http://schemas.openxmlformats.org/drawingml/2006/main" name="Lateral estreita">
  <a:themeElements>
    <a:clrScheme name="Lateral estreita 2">
      <a:dk1>
        <a:srgbClr val="003366"/>
      </a:dk1>
      <a:lt1>
        <a:srgbClr val="FFFFFF"/>
      </a:lt1>
      <a:dk2>
        <a:srgbClr val="003366"/>
      </a:dk2>
      <a:lt2>
        <a:srgbClr val="E3E2C7"/>
      </a:lt2>
      <a:accent1>
        <a:srgbClr val="CCCC99"/>
      </a:accent1>
      <a:accent2>
        <a:srgbClr val="003366"/>
      </a:accent2>
      <a:accent3>
        <a:srgbClr val="FFFFFF"/>
      </a:accent3>
      <a:accent4>
        <a:srgbClr val="002A56"/>
      </a:accent4>
      <a:accent5>
        <a:srgbClr val="E2E2CA"/>
      </a:accent5>
      <a:accent6>
        <a:srgbClr val="002D5C"/>
      </a:accent6>
      <a:hlink>
        <a:srgbClr val="003366"/>
      </a:hlink>
      <a:folHlink>
        <a:srgbClr val="800000"/>
      </a:folHlink>
    </a:clrScheme>
    <a:fontScheme name="Lateral estreit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alt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alt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Lateral estreita 1">
        <a:dk1>
          <a:srgbClr val="008080"/>
        </a:dk1>
        <a:lt1>
          <a:srgbClr val="FFFFCC"/>
        </a:lt1>
        <a:dk2>
          <a:srgbClr val="009999"/>
        </a:dk2>
        <a:lt2>
          <a:srgbClr val="FFFF99"/>
        </a:lt2>
        <a:accent1>
          <a:srgbClr val="336699"/>
        </a:accent1>
        <a:accent2>
          <a:srgbClr val="FFFF99"/>
        </a:accent2>
        <a:accent3>
          <a:srgbClr val="AACACA"/>
        </a:accent3>
        <a:accent4>
          <a:srgbClr val="DADAAE"/>
        </a:accent4>
        <a:accent5>
          <a:srgbClr val="ADB8CA"/>
        </a:accent5>
        <a:accent6>
          <a:srgbClr val="E7E78A"/>
        </a:accent6>
        <a:hlink>
          <a:srgbClr val="FFFFCC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teral estreita 2">
        <a:dk1>
          <a:srgbClr val="003366"/>
        </a:dk1>
        <a:lt1>
          <a:srgbClr val="FFFFFF"/>
        </a:lt1>
        <a:dk2>
          <a:srgbClr val="003366"/>
        </a:dk2>
        <a:lt2>
          <a:srgbClr val="E3E2C7"/>
        </a:lt2>
        <a:accent1>
          <a:srgbClr val="CCCC99"/>
        </a:accent1>
        <a:accent2>
          <a:srgbClr val="003366"/>
        </a:accent2>
        <a:accent3>
          <a:srgbClr val="FFFFFF"/>
        </a:accent3>
        <a:accent4>
          <a:srgbClr val="002A56"/>
        </a:accent4>
        <a:accent5>
          <a:srgbClr val="E2E2CA"/>
        </a:accent5>
        <a:accent6>
          <a:srgbClr val="002D5C"/>
        </a:accent6>
        <a:hlink>
          <a:srgbClr val="003366"/>
        </a:hlink>
        <a:folHlink>
          <a:srgbClr val="8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teral estreita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DDDDDD"/>
        </a:accent1>
        <a:accent2>
          <a:srgbClr val="333333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2D2D2D"/>
        </a:accent6>
        <a:hlink>
          <a:srgbClr val="80808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teral estreita 4">
        <a:dk1>
          <a:srgbClr val="5F5F5F"/>
        </a:dk1>
        <a:lt1>
          <a:srgbClr val="FFFFFF"/>
        </a:lt1>
        <a:dk2>
          <a:srgbClr val="003366"/>
        </a:dk2>
        <a:lt2>
          <a:srgbClr val="FFFFFF"/>
        </a:lt2>
        <a:accent1>
          <a:srgbClr val="7E003F"/>
        </a:accent1>
        <a:accent2>
          <a:srgbClr val="DDDDDD"/>
        </a:accent2>
        <a:accent3>
          <a:srgbClr val="AAADB8"/>
        </a:accent3>
        <a:accent4>
          <a:srgbClr val="DADADA"/>
        </a:accent4>
        <a:accent5>
          <a:srgbClr val="C0AAAF"/>
        </a:accent5>
        <a:accent6>
          <a:srgbClr val="C8C8C8"/>
        </a:accent6>
        <a:hlink>
          <a:srgbClr val="969696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istemas Integrados de Gestão Empresarial [Modo de Compatibilidade]" id="{7985080B-4D13-46C0-8E60-69AD99589D60}" vid="{54ED6130-6292-4A41-A637-125B3B3271D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Sistemas Integrados de Gestão Empresarial</Template>
  <TotalTime>339</TotalTime>
  <Words>1053</Words>
  <Application>Microsoft Office PowerPoint</Application>
  <PresentationFormat>Apresentação na tela (4:3)</PresentationFormat>
  <Paragraphs>267</Paragraphs>
  <Slides>39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39</vt:i4>
      </vt:variant>
    </vt:vector>
  </HeadingPairs>
  <TitlesOfParts>
    <vt:vector size="45" baseType="lpstr">
      <vt:lpstr>Arial</vt:lpstr>
      <vt:lpstr>Century Gothic</vt:lpstr>
      <vt:lpstr>Courier New</vt:lpstr>
      <vt:lpstr>Times New Roman</vt:lpstr>
      <vt:lpstr>Wingdings</vt:lpstr>
      <vt:lpstr>Lateral estreita</vt:lpstr>
      <vt:lpstr>Apresentação do PowerPoint</vt:lpstr>
      <vt:lpstr>Teoria geral do Sistemas</vt:lpstr>
      <vt:lpstr>Exemplos de sistemas</vt:lpstr>
      <vt:lpstr>O que é um ERP?</vt:lpstr>
      <vt:lpstr>Apresentação do PowerPoint</vt:lpstr>
      <vt:lpstr>Apresentação do PowerPoint</vt:lpstr>
      <vt:lpstr>Apresentação do PowerPoint</vt:lpstr>
      <vt:lpstr>Em termos gerais, sistema ERP...</vt:lpstr>
      <vt:lpstr>Sistemas Integrados de Gestão Empresarial</vt:lpstr>
      <vt:lpstr>Sistemas Integrados de Gestão Empresarial</vt:lpstr>
      <vt:lpstr>Microsiga Protheus</vt:lpstr>
      <vt:lpstr>Microsiga Protheus</vt:lpstr>
      <vt:lpstr>Tela do sistema Softway</vt:lpstr>
      <vt:lpstr>TELA DO SISTEMA SAP</vt:lpstr>
      <vt:lpstr>TELA DO SISTEMA SAP</vt:lpstr>
      <vt:lpstr>Sistemas Integrados de Gestão Empresarial</vt:lpstr>
      <vt:lpstr>Sistemas Integrados de Gestão Empresarial</vt:lpstr>
      <vt:lpstr>Sistemas Integrados de Gestão Empresarial</vt:lpstr>
      <vt:lpstr>Sistemas Integrados de Gestão Empresarial</vt:lpstr>
      <vt:lpstr>Sistemas que eu já trabalhei</vt:lpstr>
      <vt:lpstr>Sistemas que eu já trabalhei</vt:lpstr>
      <vt:lpstr>Apresentação do PowerPoint</vt:lpstr>
      <vt:lpstr>Apresentação do PowerPoint</vt:lpstr>
      <vt:lpstr>Apresentação do PowerPoint</vt:lpstr>
      <vt:lpstr>O que é um CRM?</vt:lpstr>
      <vt:lpstr>O que é um CRM?</vt:lpstr>
      <vt:lpstr>Apresentação do PowerPoint</vt:lpstr>
      <vt:lpstr>Objetivos</vt:lpstr>
      <vt:lpstr>Exemplo...</vt:lpstr>
      <vt:lpstr>Desafios 1</vt:lpstr>
      <vt:lpstr>Desafios 2</vt:lpstr>
      <vt:lpstr>Automação</vt:lpstr>
      <vt:lpstr>Classificação</vt:lpstr>
      <vt:lpstr>Automação da força de vendas</vt:lpstr>
      <vt:lpstr>Telemarketing / Call center</vt:lpstr>
      <vt:lpstr>Oportunidades</vt:lpstr>
      <vt:lpstr>Oportunidades</vt:lpstr>
      <vt:lpstr>Configuração de produtos</vt:lpstr>
      <vt:lpstr>Configuração de produtos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Oxnar</dc:creator>
  <cp:lastModifiedBy>Usuário do Windows</cp:lastModifiedBy>
  <cp:revision>19</cp:revision>
  <dcterms:created xsi:type="dcterms:W3CDTF">2015-12-06T23:53:47Z</dcterms:created>
  <dcterms:modified xsi:type="dcterms:W3CDTF">2018-11-05T19:54:56Z</dcterms:modified>
</cp:coreProperties>
</file>