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60"/>
  </p:notesMasterIdLst>
  <p:sldIdLst>
    <p:sldId id="256" r:id="rId2"/>
    <p:sldId id="257" r:id="rId3"/>
    <p:sldId id="265" r:id="rId4"/>
    <p:sldId id="269" r:id="rId5"/>
    <p:sldId id="267" r:id="rId6"/>
    <p:sldId id="285" r:id="rId7"/>
    <p:sldId id="268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6" r:id="rId24"/>
    <p:sldId id="258" r:id="rId25"/>
    <p:sldId id="260" r:id="rId26"/>
    <p:sldId id="259" r:id="rId27"/>
    <p:sldId id="261" r:id="rId28"/>
    <p:sldId id="262" r:id="rId29"/>
    <p:sldId id="263" r:id="rId30"/>
    <p:sldId id="264" r:id="rId31"/>
    <p:sldId id="266" r:id="rId32"/>
    <p:sldId id="288" r:id="rId33"/>
    <p:sldId id="289" r:id="rId34"/>
    <p:sldId id="293" r:id="rId35"/>
    <p:sldId id="294" r:id="rId36"/>
    <p:sldId id="290" r:id="rId37"/>
    <p:sldId id="292" r:id="rId38"/>
    <p:sldId id="291" r:id="rId39"/>
    <p:sldId id="287" r:id="rId40"/>
    <p:sldId id="295" r:id="rId41"/>
    <p:sldId id="298" r:id="rId42"/>
    <p:sldId id="296" r:id="rId43"/>
    <p:sldId id="297" r:id="rId44"/>
    <p:sldId id="299" r:id="rId45"/>
    <p:sldId id="300" r:id="rId46"/>
    <p:sldId id="301" r:id="rId47"/>
    <p:sldId id="302" r:id="rId48"/>
    <p:sldId id="303" r:id="rId49"/>
    <p:sldId id="305" r:id="rId50"/>
    <p:sldId id="314" r:id="rId51"/>
    <p:sldId id="304" r:id="rId52"/>
    <p:sldId id="306" r:id="rId53"/>
    <p:sldId id="307" r:id="rId54"/>
    <p:sldId id="309" r:id="rId55"/>
    <p:sldId id="310" r:id="rId56"/>
    <p:sldId id="311" r:id="rId57"/>
    <p:sldId id="312" r:id="rId58"/>
    <p:sldId id="313" r:id="rId59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71" d="100"/>
          <a:sy n="71" d="100"/>
        </p:scale>
        <p:origin x="1260" y="6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-7683500"/>
            <a:ext cx="0" cy="167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1184063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894486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76E59-0287-4EE3-ACD9-83CA782E2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42AA7-BD62-4A5F-9216-DD345EB36C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A4C60-1AB2-4F19-8E12-C1FA95D047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 descr="http://2.bp.blogspot.com/_auCYPlnepXo/S9iFviJBWrI/AAAAAAAAABg/W_Cd9F3Xacg/s1600/monalisa_samara-lis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030" y="-18515"/>
            <a:ext cx="615207" cy="95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F9F95-163A-4AA7-A25C-441D4C3090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527DD-18BF-4F81-829B-C87348156D1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32A0A-ACDE-4511-8405-9E6389686E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4" name="Picture 2" descr="http://2.bp.blogspot.com/_auCYPlnepXo/S9iFviJBWrI/AAAAAAAAABg/W_Cd9F3Xacg/s1600/monalisa_samara-lis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030" y="-18515"/>
            <a:ext cx="615207" cy="95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B4742-1D83-4BCE-8BC5-C2638C6DC0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D9296-069C-4446-BF9D-61ADC74794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ED396-A128-41D1-B03F-78456E81D8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EB50B-0106-4A4A-ACF1-F231E57BC3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5C53FEB-73FD-4227-82A0-5ADE5AE57D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oxnar.com.br/aulas/java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ciphermachines.com/enigma.ppt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esultado de imagem para imFWM surrealism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0" y="19109"/>
            <a:ext cx="9132749" cy="6838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11250" y="5506270"/>
            <a:ext cx="8871793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2800" dirty="0" smtClean="0">
                <a:solidFill>
                  <a:schemeClr val="tx1"/>
                </a:solidFill>
              </a:rPr>
              <a:t>CRIPTOGRAFIA E SEGURANÇA NAS EMPRESAS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708400" y="6165850"/>
            <a:ext cx="5040313" cy="57413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>
                <a:solidFill>
                  <a:srgbClr val="000000"/>
                </a:solidFill>
              </a:rPr>
              <a:t>Prof. André Aparecido da </a:t>
            </a:r>
            <a:r>
              <a:rPr lang="pt-BR" sz="1100" dirty="0" smtClean="0">
                <a:solidFill>
                  <a:srgbClr val="000000"/>
                </a:solidFill>
              </a:rPr>
              <a:t>Silva</a:t>
            </a:r>
          </a:p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 smtClean="0">
                <a:solidFill>
                  <a:srgbClr val="000000"/>
                </a:solidFill>
              </a:rPr>
              <a:t>Disponível em: </a:t>
            </a:r>
            <a:r>
              <a:rPr lang="pt-BR" sz="1100" dirty="0" smtClean="0">
                <a:solidFill>
                  <a:srgbClr val="000000"/>
                </a:solidFill>
                <a:hlinkClick r:id="rId4"/>
              </a:rPr>
              <a:t>www.oxnar.com.br/aulas/</a:t>
            </a:r>
            <a:r>
              <a:rPr lang="pt-BR" sz="1100" dirty="0" smtClean="0">
                <a:solidFill>
                  <a:srgbClr val="000000"/>
                </a:solidFill>
              </a:rPr>
              <a:t>   </a:t>
            </a:r>
            <a:endParaRPr lang="pt-BR" sz="1100" dirty="0">
              <a:solidFill>
                <a:srgbClr val="000000"/>
              </a:solidFill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>
          <a:xfrm>
            <a:off x="8610218" y="6165850"/>
            <a:ext cx="360039" cy="5730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</a:t>
            </a:fld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539552" y="1340768"/>
            <a:ext cx="814407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A criptografia, considerada como a ciência e a arte de escrever mensagens em forma cifrada ou em código, é um dos principais mecanismos de segurança que você pode usar para se proteger dos riscos associados ao uso da Internet.</a:t>
            </a:r>
            <a:endParaRPr lang="pt-B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56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sultado de imagem para cadead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154" y="4412097"/>
            <a:ext cx="3124846" cy="208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sultado de imagem para cadea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61" y="1929906"/>
            <a:ext cx="1541618" cy="154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33375" y="701552"/>
            <a:ext cx="7743825" cy="971550"/>
          </a:xfrm>
          <a:prstGeom prst="rect">
            <a:avLst/>
          </a:prstGeom>
        </p:spPr>
        <p:txBody>
          <a:bodyPr/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3600" b="1" kern="0" dirty="0" smtClean="0"/>
              <a:t>Criptografia Baseada em Chaves</a:t>
            </a:r>
            <a:endParaRPr lang="pt-BR" altLang="pt-BR" sz="3600" kern="0" dirty="0"/>
          </a:p>
        </p:txBody>
      </p:sp>
      <p:sp>
        <p:nvSpPr>
          <p:cNvPr id="119" name="Text Box 118"/>
          <p:cNvSpPr txBox="1">
            <a:spLocks noChangeArrowheads="1"/>
          </p:cNvSpPr>
          <p:nvPr/>
        </p:nvSpPr>
        <p:spPr bwMode="auto">
          <a:xfrm>
            <a:off x="542925" y="3240088"/>
            <a:ext cx="2073275" cy="8318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pt-BR" altLang="pt-BR" sz="2400" b="1" i="0">
                <a:solidFill>
                  <a:srgbClr val="FFFF99"/>
                </a:solidFill>
              </a:rPr>
              <a:t>Texto Aberto</a:t>
            </a:r>
          </a:p>
          <a:p>
            <a:pPr algn="ctr" eaLnBrk="0" hangingPunct="0">
              <a:spcBef>
                <a:spcPct val="0"/>
              </a:spcBef>
            </a:pPr>
            <a:r>
              <a:rPr lang="pt-BR" altLang="pt-BR" sz="2400" b="1" i="0">
                <a:solidFill>
                  <a:srgbClr val="FFFF99"/>
                </a:solidFill>
              </a:rPr>
              <a:t>(PlainText)</a:t>
            </a:r>
          </a:p>
        </p:txBody>
      </p:sp>
      <p:sp>
        <p:nvSpPr>
          <p:cNvPr id="120" name="Text Box 119"/>
          <p:cNvSpPr txBox="1">
            <a:spLocks noChangeArrowheads="1"/>
          </p:cNvSpPr>
          <p:nvPr/>
        </p:nvSpPr>
        <p:spPr bwMode="auto">
          <a:xfrm>
            <a:off x="5734050" y="3200400"/>
            <a:ext cx="2343150" cy="8318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pt-BR" altLang="pt-BR" sz="2400" b="1" i="0">
                <a:solidFill>
                  <a:srgbClr val="FFFF99"/>
                </a:solidFill>
              </a:rPr>
              <a:t>Texto Fechado</a:t>
            </a:r>
          </a:p>
          <a:p>
            <a:pPr algn="ctr" eaLnBrk="0" hangingPunct="0">
              <a:spcBef>
                <a:spcPct val="0"/>
              </a:spcBef>
            </a:pPr>
            <a:r>
              <a:rPr lang="pt-BR" altLang="pt-BR" sz="2400" b="1" i="0">
                <a:solidFill>
                  <a:srgbClr val="FFFF99"/>
                </a:solidFill>
              </a:rPr>
              <a:t>(Ciphertext)</a:t>
            </a:r>
          </a:p>
        </p:txBody>
      </p:sp>
      <p:sp>
        <p:nvSpPr>
          <p:cNvPr id="121" name="Line 120"/>
          <p:cNvSpPr>
            <a:spLocks noChangeShapeType="1"/>
          </p:cNvSpPr>
          <p:nvPr/>
        </p:nvSpPr>
        <p:spPr bwMode="auto">
          <a:xfrm flipV="1">
            <a:off x="1981200" y="2362200"/>
            <a:ext cx="129540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22" name="Line 121"/>
          <p:cNvSpPr>
            <a:spLocks noChangeShapeType="1"/>
          </p:cNvSpPr>
          <p:nvPr/>
        </p:nvSpPr>
        <p:spPr bwMode="auto">
          <a:xfrm>
            <a:off x="5257800" y="2286000"/>
            <a:ext cx="1447800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23" name="Line 122"/>
          <p:cNvSpPr>
            <a:spLocks noChangeShapeType="1"/>
          </p:cNvSpPr>
          <p:nvPr/>
        </p:nvSpPr>
        <p:spPr bwMode="auto">
          <a:xfrm flipH="1">
            <a:off x="5410200" y="4343400"/>
            <a:ext cx="13716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24" name="Line 123"/>
          <p:cNvSpPr>
            <a:spLocks noChangeShapeType="1"/>
          </p:cNvSpPr>
          <p:nvPr/>
        </p:nvSpPr>
        <p:spPr bwMode="auto">
          <a:xfrm flipH="1" flipV="1">
            <a:off x="1981200" y="4343400"/>
            <a:ext cx="1219200" cy="1066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25" name="Text Box 124"/>
          <p:cNvSpPr txBox="1">
            <a:spLocks noChangeArrowheads="1"/>
          </p:cNvSpPr>
          <p:nvPr/>
        </p:nvSpPr>
        <p:spPr bwMode="auto">
          <a:xfrm>
            <a:off x="5181600" y="1676400"/>
            <a:ext cx="2573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pt-BR" altLang="pt-BR" sz="2400" b="1" i="0" dirty="0">
                <a:solidFill>
                  <a:schemeClr val="tx1"/>
                </a:solidFill>
                <a:latin typeface="Times New Roman" panose="02020603050405020304" pitchFamily="18" charset="0"/>
              </a:rPr>
              <a:t>CRIPTOGRAFIA</a:t>
            </a:r>
          </a:p>
        </p:txBody>
      </p:sp>
      <p:sp>
        <p:nvSpPr>
          <p:cNvPr id="126" name="Text Box 125"/>
          <p:cNvSpPr txBox="1">
            <a:spLocks noChangeArrowheads="1"/>
          </p:cNvSpPr>
          <p:nvPr/>
        </p:nvSpPr>
        <p:spPr bwMode="auto">
          <a:xfrm>
            <a:off x="5867400" y="5334000"/>
            <a:ext cx="3176588" cy="4667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pt-BR" altLang="pt-BR" sz="2400" b="1" i="0">
                <a:solidFill>
                  <a:schemeClr val="tx1"/>
                </a:solidFill>
                <a:latin typeface="Times New Roman" panose="02020603050405020304" pitchFamily="18" charset="0"/>
              </a:rPr>
              <a:t>DESCRIPTOGRAFIA</a:t>
            </a:r>
          </a:p>
        </p:txBody>
      </p:sp>
    </p:spTree>
    <p:extLst>
      <p:ext uri="{BB962C8B-B14F-4D97-AF65-F5344CB8AC3E}">
        <p14:creationId xmlns:p14="http://schemas.microsoft.com/office/powerpoint/2010/main" val="2248371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  <p:pic>
        <p:nvPicPr>
          <p:cNvPr id="4098" name="Picture 2" descr="Resultado de imagem para enigma mach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649" y="1"/>
            <a:ext cx="51493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ultado de imagem para enigma mach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14"/>
            <a:ext cx="3349151" cy="222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ector reto 3"/>
          <p:cNvCxnSpPr/>
          <p:nvPr/>
        </p:nvCxnSpPr>
        <p:spPr bwMode="auto">
          <a:xfrm flipH="1">
            <a:off x="3635896" y="15314"/>
            <a:ext cx="72008" cy="685800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8" name="Picture 4" descr="Resultado de imagem para enigma mach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88"/>
            <a:ext cx="3349151" cy="209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m para enigma mach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73539"/>
            <a:ext cx="3349151" cy="222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34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5</a:t>
            </a:fld>
            <a:endParaRPr lang="pt-BR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0"/>
            <a:ext cx="8382000" cy="1139825"/>
          </a:xfrm>
          <a:prstGeom prst="rect">
            <a:avLst/>
          </a:prstGeom>
        </p:spPr>
        <p:txBody>
          <a:bodyPr/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defRPr/>
            </a:pPr>
            <a:r>
              <a:rPr lang="en-US" sz="3200" kern="0" smtClean="0"/>
              <a:t>Tecnologia Enigma  </a:t>
            </a:r>
            <a:endParaRPr lang="en-US" sz="3200" kern="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788024" y="1143000"/>
            <a:ext cx="4127376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just" eaLnBrk="1" hangingPunct="1">
              <a:spcBef>
                <a:spcPts val="1200"/>
              </a:spcBef>
              <a:defRPr/>
            </a:pPr>
            <a:r>
              <a:rPr lang="pt-PT" altLang="pt-BR" sz="3200" b="0" dirty="0" smtClean="0">
                <a:effectLst/>
                <a:latin typeface="inherit"/>
                <a:cs typeface="Arial" panose="020B0604020202020204" pitchFamily="34" charset="0"/>
              </a:rPr>
              <a:t>A </a:t>
            </a:r>
            <a:r>
              <a:rPr lang="pt-PT" altLang="pt-BR" sz="3200" b="0" dirty="0">
                <a:effectLst/>
                <a:latin typeface="inherit"/>
                <a:cs typeface="Arial" panose="020B0604020202020204" pitchFamily="34" charset="0"/>
              </a:rPr>
              <a:t>m</a:t>
            </a:r>
            <a:r>
              <a:rPr lang="pt-PT" altLang="pt-BR" sz="3200" b="0" dirty="0">
                <a:effectLst/>
                <a:latin typeface="Verdana" panose="020B0604030504040204" pitchFamily="34" charset="0"/>
                <a:cs typeface="Arial" panose="020B0604020202020204" pitchFamily="34" charset="0"/>
              </a:rPr>
              <a:t>á</a:t>
            </a:r>
            <a:r>
              <a:rPr lang="pt-PT" altLang="pt-BR" sz="3200" b="0" dirty="0">
                <a:effectLst/>
                <a:latin typeface="inherit"/>
                <a:cs typeface="Arial" panose="020B0604020202020204" pitchFamily="34" charset="0"/>
              </a:rPr>
              <a:t>quina de cifra estilo m</a:t>
            </a:r>
            <a:r>
              <a:rPr lang="pt-PT" altLang="pt-BR" sz="3200" b="0" dirty="0">
                <a:effectLst/>
                <a:latin typeface="Verdana" panose="020B0604030504040204" pitchFamily="34" charset="0"/>
                <a:cs typeface="Arial" panose="020B0604020202020204" pitchFamily="34" charset="0"/>
              </a:rPr>
              <a:t>á</a:t>
            </a:r>
            <a:r>
              <a:rPr lang="pt-PT" altLang="pt-BR" sz="3200" b="0" dirty="0">
                <a:effectLst/>
                <a:latin typeface="inherit"/>
                <a:cs typeface="Arial" panose="020B0604020202020204" pitchFamily="34" charset="0"/>
              </a:rPr>
              <a:t>quina de escrever foi um grande avan</a:t>
            </a:r>
            <a:r>
              <a:rPr lang="pt-PT" altLang="pt-BR" sz="3200" b="0" dirty="0">
                <a:effectLst/>
                <a:latin typeface="Verdana" panose="020B0604030504040204" pitchFamily="34" charset="0"/>
                <a:cs typeface="Arial" panose="020B0604020202020204" pitchFamily="34" charset="0"/>
              </a:rPr>
              <a:t>ç</a:t>
            </a:r>
            <a:r>
              <a:rPr lang="pt-PT" altLang="pt-BR" sz="3200" b="0" dirty="0">
                <a:effectLst/>
                <a:latin typeface="inherit"/>
                <a:cs typeface="Arial" panose="020B0604020202020204" pitchFamily="34" charset="0"/>
              </a:rPr>
              <a:t>o na facilidade de uso e for</a:t>
            </a:r>
            <a:r>
              <a:rPr lang="pt-PT" altLang="pt-BR" sz="3200" b="0" dirty="0">
                <a:effectLst/>
                <a:latin typeface="Verdana" panose="020B0604030504040204" pitchFamily="34" charset="0"/>
                <a:cs typeface="Arial" panose="020B0604020202020204" pitchFamily="34" charset="0"/>
              </a:rPr>
              <a:t>ç</a:t>
            </a:r>
            <a:r>
              <a:rPr lang="pt-PT" altLang="pt-BR" sz="3200" b="0" dirty="0">
                <a:effectLst/>
                <a:latin typeface="inherit"/>
                <a:cs typeface="Arial" panose="020B0604020202020204" pitchFamily="34" charset="0"/>
              </a:rPr>
              <a:t>a criptol</a:t>
            </a:r>
            <a:r>
              <a:rPr lang="pt-PT" altLang="pt-BR" sz="3200" b="0" dirty="0">
                <a:effectLst/>
                <a:latin typeface="Verdana" panose="020B0604030504040204" pitchFamily="34" charset="0"/>
                <a:cs typeface="Arial" panose="020B0604020202020204" pitchFamily="34" charset="0"/>
              </a:rPr>
              <a:t>ó</a:t>
            </a:r>
            <a:r>
              <a:rPr lang="pt-PT" altLang="pt-BR" sz="3200" b="0" dirty="0">
                <a:effectLst/>
                <a:latin typeface="inherit"/>
                <a:cs typeface="Arial" panose="020B0604020202020204" pitchFamily="34" charset="0"/>
              </a:rPr>
              <a:t>gica</a:t>
            </a:r>
            <a:r>
              <a:rPr lang="en-US" altLang="pt-BR" sz="3200" b="0" dirty="0">
                <a:effectLst/>
                <a:latin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en-US" altLang="en-US" sz="3200" b="0" kern="0" dirty="0" smtClean="0">
              <a:effectLst/>
            </a:endParaRPr>
          </a:p>
          <a:p>
            <a:pPr marL="0" indent="0" algn="just" eaLnBrk="1" hangingPunct="1">
              <a:spcBef>
                <a:spcPts val="1200"/>
              </a:spcBef>
              <a:buNone/>
              <a:defRPr/>
            </a:pPr>
            <a:endParaRPr lang="pt-BR" altLang="en-US" sz="3200" b="0" kern="0" dirty="0">
              <a:effectLst/>
            </a:endParaRPr>
          </a:p>
          <a:p>
            <a:pPr algn="just" eaLnBrk="1" hangingPunct="1">
              <a:spcBef>
                <a:spcPts val="1200"/>
              </a:spcBef>
              <a:defRPr/>
            </a:pPr>
            <a:r>
              <a:rPr lang="pt-BR" altLang="en-US" sz="3200" b="0" kern="0" dirty="0" smtClean="0">
                <a:effectLst/>
              </a:rPr>
              <a:t>A </a:t>
            </a:r>
            <a:r>
              <a:rPr lang="pt-BR" altLang="en-US" sz="3200" b="0" kern="0" dirty="0">
                <a:effectLst/>
              </a:rPr>
              <a:t>inovação foi os rotores eletromecânicos</a:t>
            </a:r>
            <a:r>
              <a:rPr lang="en-US" altLang="en-US" sz="3200" b="0" kern="0" dirty="0" smtClean="0">
                <a:effectLst/>
              </a:rPr>
              <a:t>.</a:t>
            </a:r>
          </a:p>
          <a:p>
            <a:pPr marL="0" indent="0" algn="just" eaLnBrk="1" hangingPunct="1">
              <a:spcBef>
                <a:spcPts val="1200"/>
              </a:spcBef>
              <a:buNone/>
              <a:defRPr/>
            </a:pPr>
            <a:endParaRPr lang="en-US" altLang="en-US" sz="1800" kern="0" dirty="0">
              <a:effectLst/>
            </a:endParaRPr>
          </a:p>
        </p:txBody>
      </p:sp>
      <p:pic>
        <p:nvPicPr>
          <p:cNvPr id="5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18"/>
          <a:stretch>
            <a:fillRect/>
          </a:stretch>
        </p:blipFill>
        <p:spPr bwMode="auto">
          <a:xfrm>
            <a:off x="304801" y="1219201"/>
            <a:ext cx="4339208" cy="4256630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 bwMode="auto">
          <a:xfrm flipH="1">
            <a:off x="4810439" y="0"/>
            <a:ext cx="72008" cy="685800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80800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6</a:t>
            </a:fld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1115616" y="1268760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VÁRIOS DOS SLIDES A SEGUIR SÃO TRADUÇÕES DA APRESENTAÇÃO </a:t>
            </a:r>
            <a:r>
              <a:rPr lang="en-US" dirty="0">
                <a:solidFill>
                  <a:schemeClr val="tx1"/>
                </a:solidFill>
              </a:rPr>
              <a:t>The History and Technology of the Enigma Cipher </a:t>
            </a:r>
            <a:r>
              <a:rPr lang="en-US" dirty="0" smtClean="0">
                <a:solidFill>
                  <a:schemeClr val="tx1"/>
                </a:solidFill>
              </a:rPr>
              <a:t>Machine, </a:t>
            </a:r>
            <a:r>
              <a:rPr lang="en-US" dirty="0" err="1" smtClean="0">
                <a:solidFill>
                  <a:schemeClr val="tx1"/>
                </a:solidFill>
              </a:rPr>
              <a:t>disponível</a:t>
            </a:r>
            <a:r>
              <a:rPr lang="en-US" dirty="0" smtClean="0">
                <a:solidFill>
                  <a:schemeClr val="tx1"/>
                </a:solidFill>
              </a:rPr>
              <a:t> no site: 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http</a:t>
            </a:r>
            <a:r>
              <a:rPr lang="en-US" dirty="0">
                <a:solidFill>
                  <a:schemeClr val="tx1"/>
                </a:solidFill>
                <a:hlinkClick r:id="rId2"/>
              </a:rPr>
              <a:t>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ciphermachines.com/enigma.ppt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 algn="just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3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0"/>
            <a:ext cx="8382000" cy="1139825"/>
          </a:xfrm>
          <a:prstGeom prst="rect">
            <a:avLst/>
          </a:prstGeom>
        </p:spPr>
        <p:txBody>
          <a:bodyPr/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l" eaLnBrk="1" hangingPunct="1">
              <a:defRPr/>
            </a:pPr>
            <a:r>
              <a:rPr lang="en-US" sz="3200" kern="0" smtClean="0"/>
              <a:t>Tecnologia Enigma  </a:t>
            </a:r>
            <a:endParaRPr lang="en-US" sz="3200" kern="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51520" y="783106"/>
            <a:ext cx="4392488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algn="just" eaLnBrk="1" hangingPunct="1">
              <a:spcBef>
                <a:spcPts val="1200"/>
              </a:spcBef>
              <a:defRPr/>
            </a:pPr>
            <a:r>
              <a:rPr lang="pt-BR" altLang="en-US" sz="2400" b="0" kern="0" dirty="0" smtClean="0">
                <a:effectLst/>
              </a:rPr>
              <a:t>Os </a:t>
            </a:r>
            <a:r>
              <a:rPr lang="pt-BR" altLang="en-US" sz="2400" b="0" kern="0" dirty="0">
                <a:effectLst/>
              </a:rPr>
              <a:t>rotores transformam o estilo do </a:t>
            </a:r>
            <a:r>
              <a:rPr lang="pt-BR" altLang="en-US" sz="2400" b="0" kern="0" dirty="0" err="1">
                <a:effectLst/>
              </a:rPr>
              <a:t>odómetro</a:t>
            </a:r>
            <a:r>
              <a:rPr lang="pt-BR" altLang="en-US" sz="2400" b="0" kern="0" dirty="0">
                <a:effectLst/>
              </a:rPr>
              <a:t>, dando um novo algoritmo de cifra para cada letra em uma </a:t>
            </a:r>
            <a:r>
              <a:rPr lang="pt-BR" altLang="en-US" sz="2400" b="0" kern="0" dirty="0" smtClean="0">
                <a:effectLst/>
              </a:rPr>
              <a:t>mensagem.</a:t>
            </a:r>
          </a:p>
          <a:p>
            <a:pPr algn="just" eaLnBrk="1" hangingPunct="1">
              <a:spcBef>
                <a:spcPts val="1200"/>
              </a:spcBef>
              <a:defRPr/>
            </a:pPr>
            <a:endParaRPr lang="en-US" altLang="en-US" sz="2400" b="0" kern="0" dirty="0" smtClean="0">
              <a:effectLst/>
            </a:endParaRPr>
          </a:p>
          <a:p>
            <a:pPr algn="just" eaLnBrk="1" hangingPunct="1">
              <a:spcBef>
                <a:spcPts val="1200"/>
              </a:spcBef>
              <a:defRPr/>
            </a:pPr>
            <a:r>
              <a:rPr lang="en-US" altLang="en-US" sz="2400" b="0" kern="0" dirty="0" smtClean="0">
                <a:effectLst/>
              </a:rPr>
              <a:t> </a:t>
            </a:r>
            <a:r>
              <a:rPr lang="pt-BR" altLang="en-US" sz="2400" b="0" kern="0" dirty="0">
                <a:effectLst/>
              </a:rPr>
              <a:t>Forças armadas alemãs adicionaram </a:t>
            </a:r>
            <a:r>
              <a:rPr lang="pt-BR" altLang="en-US" sz="2400" b="0" kern="0" dirty="0" smtClean="0">
                <a:effectLst/>
              </a:rPr>
              <a:t>plug-ins.</a:t>
            </a:r>
          </a:p>
          <a:p>
            <a:pPr algn="just" eaLnBrk="1" hangingPunct="1">
              <a:spcBef>
                <a:spcPts val="1200"/>
              </a:spcBef>
              <a:defRPr/>
            </a:pPr>
            <a:endParaRPr lang="en-US" altLang="en-US" sz="2400" b="0" kern="0" dirty="0" smtClean="0">
              <a:effectLst/>
            </a:endParaRPr>
          </a:p>
          <a:p>
            <a:pPr algn="just" eaLnBrk="1" hangingPunct="1">
              <a:spcBef>
                <a:spcPts val="1200"/>
              </a:spcBef>
              <a:defRPr/>
            </a:pPr>
            <a:r>
              <a:rPr lang="en-US" altLang="en-US" sz="2400" b="0" kern="0" dirty="0" err="1" smtClean="0">
                <a:effectLst/>
              </a:rPr>
              <a:t>Sem</a:t>
            </a:r>
            <a:r>
              <a:rPr lang="en-US" altLang="en-US" sz="2400" b="0" kern="0" dirty="0" smtClean="0">
                <a:effectLst/>
              </a:rPr>
              <a:t> </a:t>
            </a:r>
            <a:r>
              <a:rPr lang="en-US" altLang="en-US" sz="2400" b="0" kern="0" dirty="0" err="1" smtClean="0">
                <a:effectLst/>
              </a:rPr>
              <a:t>capacidade</a:t>
            </a:r>
            <a:r>
              <a:rPr lang="en-US" altLang="en-US" sz="2400" b="0" kern="0" dirty="0" smtClean="0">
                <a:effectLst/>
              </a:rPr>
              <a:t> de </a:t>
            </a:r>
            <a:r>
              <a:rPr lang="en-US" altLang="en-US" sz="2400" b="0" kern="0" dirty="0" err="1" smtClean="0">
                <a:effectLst/>
              </a:rPr>
              <a:t>impressão</a:t>
            </a:r>
            <a:r>
              <a:rPr lang="en-US" altLang="en-US" sz="2400" b="0" kern="0" dirty="0" smtClean="0">
                <a:effectLst/>
              </a:rPr>
              <a:t>.</a:t>
            </a:r>
            <a:endParaRPr lang="en-US" altLang="en-US" sz="2400" b="0" kern="0" dirty="0">
              <a:effectLst/>
            </a:endParaRPr>
          </a:p>
        </p:txBody>
      </p:sp>
      <p:pic>
        <p:nvPicPr>
          <p:cNvPr id="6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18"/>
          <a:stretch>
            <a:fillRect/>
          </a:stretch>
        </p:blipFill>
        <p:spPr bwMode="auto">
          <a:xfrm>
            <a:off x="4792180" y="980728"/>
            <a:ext cx="4339208" cy="4256630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076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28600" y="4800600"/>
            <a:ext cx="8839200" cy="1828800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US" altLang="en-US" kern="0" dirty="0" smtClean="0"/>
              <a:t>O </a:t>
            </a:r>
            <a:r>
              <a:rPr lang="en-US" altLang="en-US" kern="0" dirty="0" err="1" smtClean="0"/>
              <a:t>teclado</a:t>
            </a:r>
            <a:r>
              <a:rPr lang="en-US" altLang="en-US" kern="0" dirty="0" smtClean="0"/>
              <a:t> QWERTZ  </a:t>
            </a:r>
            <a:r>
              <a:rPr lang="en-US" altLang="en-US" kern="0" dirty="0" err="1" smtClean="0"/>
              <a:t>tinha</a:t>
            </a:r>
            <a:r>
              <a:rPr lang="en-US" altLang="en-US" kern="0" dirty="0" smtClean="0"/>
              <a:t>  26 </a:t>
            </a:r>
            <a:r>
              <a:rPr lang="en-US" altLang="en-US" kern="0" dirty="0" err="1" smtClean="0"/>
              <a:t>letras</a:t>
            </a:r>
            <a:r>
              <a:rPr lang="en-US" altLang="en-US" kern="0" dirty="0" smtClean="0"/>
              <a:t>, </a:t>
            </a:r>
            <a:r>
              <a:rPr lang="en-US" altLang="en-US" kern="0" dirty="0" err="1" smtClean="0"/>
              <a:t>nao</a:t>
            </a:r>
            <a:r>
              <a:rPr lang="en-US" altLang="en-US" kern="0" dirty="0" smtClean="0"/>
              <a:t> </a:t>
            </a:r>
            <a:r>
              <a:rPr lang="en-US" altLang="en-US" kern="0" dirty="0" err="1" smtClean="0"/>
              <a:t>tinha</a:t>
            </a:r>
            <a:r>
              <a:rPr lang="en-US" altLang="en-US" kern="0" dirty="0" smtClean="0"/>
              <a:t> </a:t>
            </a:r>
            <a:r>
              <a:rPr lang="en-US" altLang="en-US" kern="0" dirty="0" err="1" smtClean="0"/>
              <a:t>números</a:t>
            </a:r>
            <a:r>
              <a:rPr lang="en-US" altLang="en-US" kern="0" dirty="0" smtClean="0"/>
              <a:t> e </a:t>
            </a:r>
            <a:r>
              <a:rPr lang="en-US" altLang="en-US" kern="0" dirty="0" err="1" smtClean="0"/>
              <a:t>barra</a:t>
            </a:r>
            <a:r>
              <a:rPr lang="en-US" altLang="en-US" kern="0" dirty="0" smtClean="0"/>
              <a:t> de </a:t>
            </a:r>
            <a:r>
              <a:rPr lang="en-US" altLang="en-US" kern="0" dirty="0" err="1" smtClean="0"/>
              <a:t>espaço</a:t>
            </a:r>
            <a:r>
              <a:rPr lang="en-US" altLang="en-US" kern="0" dirty="0"/>
              <a:t> </a:t>
            </a:r>
            <a:r>
              <a:rPr lang="en-US" altLang="en-US" kern="0" dirty="0" smtClean="0"/>
              <a:t> etc.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1325563"/>
            <a:ext cx="7724775" cy="3246437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005178" y="324433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kern="0" dirty="0"/>
              <a:t>keyboard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733425" y="404664"/>
            <a:ext cx="795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 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259632" y="260648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chemeClr val="tx1"/>
                </a:solidFill>
              </a:rPr>
              <a:t>O TECLADO </a:t>
            </a:r>
            <a:endParaRPr lang="pt-B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790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79512" y="4041631"/>
            <a:ext cx="8839200" cy="1828800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pt-BR" altLang="en-US" kern="0" dirty="0"/>
              <a:t>Pressionar a tecla primeiro gira 1 a 3 rotores e acende uma lâmpada </a:t>
            </a:r>
            <a:endParaRPr lang="pt-BR" altLang="en-US" kern="0" dirty="0" smtClean="0"/>
          </a:p>
          <a:p>
            <a:pPr eaLnBrk="1" hangingPunct="1">
              <a:spcBef>
                <a:spcPts val="1200"/>
              </a:spcBef>
            </a:pPr>
            <a:r>
              <a:rPr lang="pt-BR" altLang="en-US" kern="0" dirty="0" smtClean="0"/>
              <a:t>Cada </a:t>
            </a:r>
            <a:r>
              <a:rPr lang="pt-BR" altLang="en-US" kern="0" dirty="0"/>
              <a:t>letra é criptografada de 7 a 9 vezes, a chave muda para cada letra </a:t>
            </a:r>
            <a:r>
              <a:rPr lang="pt-BR" altLang="en-US" kern="0" dirty="0" smtClean="0"/>
              <a:t> </a:t>
            </a:r>
            <a:endParaRPr lang="en-US" altLang="en-US" kern="0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960696"/>
            <a:ext cx="6886724" cy="2894235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005178" y="324433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kern="0" dirty="0"/>
              <a:t>keyboard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733425" y="404664"/>
            <a:ext cx="795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 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259632" y="260648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chemeClr val="tx1"/>
                </a:solidFill>
              </a:rPr>
              <a:t>O TECLADO </a:t>
            </a:r>
            <a:endParaRPr lang="pt-B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799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522783" y="332656"/>
            <a:ext cx="816084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solidFill>
                  <a:schemeClr val="tx1"/>
                </a:solidFill>
              </a:rPr>
              <a:t>Os militares alemães adicionaram o plug-ins ao Enigma comercial em 1930, aumentando consideravelmente a capacidade criptológica </a:t>
            </a:r>
            <a:endParaRPr lang="pt-BR" sz="3200" dirty="0" smtClean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4"/>
            <a:ext cx="8072064" cy="3920770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608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524944" y="3639645"/>
            <a:ext cx="816084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 smtClean="0">
                <a:solidFill>
                  <a:schemeClr val="tx1"/>
                </a:solidFill>
              </a:rPr>
              <a:t>Na </a:t>
            </a:r>
            <a:r>
              <a:rPr lang="pt-BR" sz="3200" dirty="0">
                <a:solidFill>
                  <a:schemeClr val="tx1"/>
                </a:solidFill>
              </a:rPr>
              <a:t>Segunda Guerra Mundial, os alemães sempre usaram 10 cabos, comutando 20 de 26 letras em vez de variar o número de cabos de 0 a 13 Espaço de chave reduzido por um fator de 4, mas operações simplificadas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0648"/>
            <a:ext cx="6160568" cy="2992317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382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72616" y="4112136"/>
            <a:ext cx="8686800" cy="1783432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pt-BR" altLang="en-US" kern="0" dirty="0" smtClean="0"/>
              <a:t>* 3 </a:t>
            </a:r>
            <a:r>
              <a:rPr lang="pt-BR" altLang="en-US" kern="0" dirty="0"/>
              <a:t>rotores de 5 disponíveis são alterados diariamente, dando 5 X 4 X 3 = 60 posições possíveis para os 3 </a:t>
            </a:r>
            <a:r>
              <a:rPr lang="pt-BR" altLang="en-US" kern="0" dirty="0" smtClean="0"/>
              <a:t>rotores.</a:t>
            </a:r>
          </a:p>
        </p:txBody>
      </p:sp>
      <p:pic>
        <p:nvPicPr>
          <p:cNvPr id="4" name="Picture 5" descr="P10108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1189038"/>
            <a:ext cx="2322512" cy="2457450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P1010787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1189038"/>
            <a:ext cx="3519487" cy="2468562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716016" y="2257692"/>
            <a:ext cx="160858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en-US" sz="1600" i="1" dirty="0"/>
              <a:t>O entalhe de "04" faz com que o rotor à esquerda para girar</a:t>
            </a:r>
            <a:endParaRPr lang="en-US" altLang="en-US" sz="1600" i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1259632" y="188640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>
                <a:solidFill>
                  <a:schemeClr val="tx1"/>
                </a:solidFill>
              </a:rPr>
              <a:t>OS ROTORES</a:t>
            </a:r>
            <a:endParaRPr lang="pt-B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216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625171" y="476672"/>
            <a:ext cx="80648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chemeClr val="tx1"/>
                </a:solidFill>
              </a:rPr>
              <a:t>Cada rotor é configurado para um caractere alfabético inicial, dando </a:t>
            </a:r>
            <a:r>
              <a:rPr lang="pt-BR" sz="2800" dirty="0" smtClean="0">
                <a:solidFill>
                  <a:schemeClr val="tx1"/>
                </a:solidFill>
              </a:rPr>
              <a:t>26³ </a:t>
            </a:r>
            <a:r>
              <a:rPr lang="pt-BR" sz="2800" dirty="0">
                <a:solidFill>
                  <a:schemeClr val="tx1"/>
                </a:solidFill>
              </a:rPr>
              <a:t>= 17,576 configurações </a:t>
            </a:r>
            <a:r>
              <a:rPr lang="pt-BR" sz="2800" dirty="0" smtClean="0">
                <a:solidFill>
                  <a:schemeClr val="tx1"/>
                </a:solidFill>
              </a:rPr>
              <a:t>possíveis.</a:t>
            </a:r>
          </a:p>
          <a:p>
            <a:pPr algn="just"/>
            <a:endParaRPr lang="pt-BR" sz="2800" dirty="0">
              <a:solidFill>
                <a:schemeClr val="tx1"/>
              </a:solidFill>
            </a:endParaRPr>
          </a:p>
          <a:p>
            <a:pPr algn="just"/>
            <a:r>
              <a:rPr lang="pt-BR" sz="2800" dirty="0" smtClean="0">
                <a:solidFill>
                  <a:schemeClr val="tx1"/>
                </a:solidFill>
              </a:rPr>
              <a:t>O </a:t>
            </a:r>
            <a:r>
              <a:rPr lang="pt-BR" sz="2800" dirty="0">
                <a:solidFill>
                  <a:schemeClr val="tx1"/>
                </a:solidFill>
              </a:rPr>
              <a:t>entalhe em cada rotor define o ponto de rotatividade para o rotor à sua esquerda, dando </a:t>
            </a:r>
            <a:r>
              <a:rPr lang="pt-BR" sz="2800" dirty="0" smtClean="0">
                <a:solidFill>
                  <a:schemeClr val="tx1"/>
                </a:solidFill>
              </a:rPr>
              <a:t>26² </a:t>
            </a:r>
            <a:r>
              <a:rPr lang="pt-BR" sz="2800" dirty="0">
                <a:solidFill>
                  <a:schemeClr val="tx1"/>
                </a:solidFill>
              </a:rPr>
              <a:t>= 676 possibilidades (o entalhe no rotor mais à esquerda não tem efeito) Mais tarde na </a:t>
            </a:r>
            <a:endParaRPr lang="pt-BR" sz="2800" dirty="0" smtClean="0">
              <a:solidFill>
                <a:schemeClr val="tx1"/>
              </a:solidFill>
            </a:endParaRPr>
          </a:p>
          <a:p>
            <a:pPr algn="just"/>
            <a:endParaRPr lang="pt-BR" sz="2800" dirty="0">
              <a:solidFill>
                <a:schemeClr val="tx1"/>
              </a:solidFill>
            </a:endParaRPr>
          </a:p>
          <a:p>
            <a:pPr algn="just"/>
            <a:r>
              <a:rPr lang="pt-BR" sz="2800" dirty="0" smtClean="0">
                <a:solidFill>
                  <a:schemeClr val="tx1"/>
                </a:solidFill>
              </a:rPr>
              <a:t>Segunda </a:t>
            </a:r>
            <a:r>
              <a:rPr lang="pt-BR" sz="2800" dirty="0">
                <a:solidFill>
                  <a:schemeClr val="tx1"/>
                </a:solidFill>
              </a:rPr>
              <a:t>Guerra Mundial, a Marinha alemã desenvolveu um Enigma de 4 Rotores e adicionou 3 novos rotores aos 5 disponíveis</a:t>
            </a:r>
          </a:p>
        </p:txBody>
      </p:sp>
    </p:spTree>
    <p:extLst>
      <p:ext uri="{BB962C8B-B14F-4D97-AF65-F5344CB8AC3E}">
        <p14:creationId xmlns:p14="http://schemas.microsoft.com/office/powerpoint/2010/main" val="1140155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Possibilidades de combinações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748680"/>
          </a:xfrm>
        </p:spPr>
        <p:txBody>
          <a:bodyPr/>
          <a:lstStyle/>
          <a:p>
            <a:r>
              <a:rPr lang="pt-BR" dirty="0" smtClean="0"/>
              <a:t>60 * 17576 * 676 =   712.882.560   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  <p:cxnSp>
        <p:nvCxnSpPr>
          <p:cNvPr id="7" name="Conector angulado 6"/>
          <p:cNvCxnSpPr/>
          <p:nvPr/>
        </p:nvCxnSpPr>
        <p:spPr bwMode="auto">
          <a:xfrm rot="16200000" flipH="1">
            <a:off x="1276232" y="2620313"/>
            <a:ext cx="1728738" cy="609809"/>
          </a:xfrm>
          <a:prstGeom prst="bent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CaixaDeTexto 9"/>
          <p:cNvSpPr txBox="1"/>
          <p:nvPr/>
        </p:nvSpPr>
        <p:spPr>
          <a:xfrm>
            <a:off x="2229482" y="3789587"/>
            <a:ext cx="614326" cy="40011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1"/>
                </a:solidFill>
              </a:rPr>
              <a:t>26³</a:t>
            </a:r>
            <a:endParaRPr lang="pt-BR" sz="2000" dirty="0">
              <a:solidFill>
                <a:schemeClr val="tx1"/>
              </a:solidFill>
            </a:endParaRPr>
          </a:p>
        </p:txBody>
      </p:sp>
      <p:cxnSp>
        <p:nvCxnSpPr>
          <p:cNvPr id="11" name="Conector angulado 10"/>
          <p:cNvCxnSpPr/>
          <p:nvPr/>
        </p:nvCxnSpPr>
        <p:spPr bwMode="auto">
          <a:xfrm rot="16200000" flipH="1">
            <a:off x="2678130" y="2564274"/>
            <a:ext cx="1728738" cy="609809"/>
          </a:xfrm>
          <a:prstGeom prst="bent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CaixaDeTexto 11"/>
          <p:cNvSpPr txBox="1"/>
          <p:nvPr/>
        </p:nvSpPr>
        <p:spPr>
          <a:xfrm>
            <a:off x="3631380" y="3733548"/>
            <a:ext cx="614326" cy="40011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1"/>
                </a:solidFill>
              </a:rPr>
              <a:t>26²</a:t>
            </a:r>
            <a:endParaRPr lang="pt-BR" sz="2000" dirty="0">
              <a:solidFill>
                <a:schemeClr val="tx1"/>
              </a:solidFill>
            </a:endParaRPr>
          </a:p>
        </p:txBody>
      </p:sp>
      <p:cxnSp>
        <p:nvCxnSpPr>
          <p:cNvPr id="13" name="Conector angulado 12"/>
          <p:cNvCxnSpPr/>
          <p:nvPr/>
        </p:nvCxnSpPr>
        <p:spPr bwMode="auto">
          <a:xfrm rot="16200000" flipH="1">
            <a:off x="125019" y="2620313"/>
            <a:ext cx="1728738" cy="609809"/>
          </a:xfrm>
          <a:prstGeom prst="bent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CaixaDeTexto 14"/>
          <p:cNvSpPr txBox="1"/>
          <p:nvPr/>
        </p:nvSpPr>
        <p:spPr>
          <a:xfrm>
            <a:off x="937609" y="3733548"/>
            <a:ext cx="893571" cy="40011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1"/>
                </a:solidFill>
              </a:rPr>
              <a:t>4*5*3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6" name="Espaço Reservado para Conteúdo 3"/>
          <p:cNvSpPr txBox="1">
            <a:spLocks/>
          </p:cNvSpPr>
          <p:nvPr/>
        </p:nvSpPr>
        <p:spPr bwMode="auto">
          <a:xfrm>
            <a:off x="698765" y="4481614"/>
            <a:ext cx="8226425" cy="197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 smtClean="0"/>
              <a:t>Comparação com a </a:t>
            </a:r>
            <a:r>
              <a:rPr lang="pt-BR" kern="0" dirty="0" err="1" smtClean="0"/>
              <a:t>megassena</a:t>
            </a:r>
            <a:r>
              <a:rPr lang="pt-BR" kern="0" dirty="0" smtClean="0"/>
              <a:t>:</a:t>
            </a:r>
          </a:p>
          <a:p>
            <a:r>
              <a:rPr lang="pt-BR" u="sng" kern="0" dirty="0" smtClean="0"/>
              <a:t>712. 882.560 </a:t>
            </a:r>
            <a:r>
              <a:rPr lang="pt-BR" kern="0" dirty="0" smtClean="0"/>
              <a:t>=   </a:t>
            </a:r>
            <a:r>
              <a:rPr lang="pt-BR" dirty="0" smtClean="0"/>
              <a:t>14,01573954</a:t>
            </a:r>
            <a:endParaRPr lang="pt-BR" kern="0" dirty="0" smtClean="0"/>
          </a:p>
          <a:p>
            <a:r>
              <a:rPr lang="pt-BR" kern="0" dirty="0"/>
              <a:t> </a:t>
            </a:r>
            <a:r>
              <a:rPr lang="pt-BR" kern="0" dirty="0" smtClean="0"/>
              <a:t>  50.863.000 </a:t>
            </a:r>
          </a:p>
          <a:p>
            <a:endParaRPr lang="pt-BR" kern="0" dirty="0" smtClean="0"/>
          </a:p>
          <a:p>
            <a:endParaRPr lang="pt-BR" kern="0" dirty="0"/>
          </a:p>
        </p:txBody>
      </p:sp>
    </p:spTree>
    <p:extLst>
      <p:ext uri="{BB962C8B-B14F-4D97-AF65-F5344CB8AC3E}">
        <p14:creationId xmlns:p14="http://schemas.microsoft.com/office/powerpoint/2010/main" val="2171872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REFLETOR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28600" y="4063712"/>
            <a:ext cx="4038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en-US" sz="1600" dirty="0" err="1"/>
              <a:t>Reflector</a:t>
            </a:r>
            <a:r>
              <a:rPr lang="pt-BR" altLang="en-US" sz="1600" dirty="0"/>
              <a:t> está à esquerda dos rotores (com vermelho "B")</a:t>
            </a:r>
            <a:endParaRPr lang="en-US" altLang="en-US" sz="1600" dirty="0"/>
          </a:p>
        </p:txBody>
      </p:sp>
      <p:pic>
        <p:nvPicPr>
          <p:cNvPr id="6" name="Picture 6" descr="P1010787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290638"/>
            <a:ext cx="3917950" cy="2747962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4231715" y="1233002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t-BR" sz="2400" dirty="0">
                <a:solidFill>
                  <a:schemeClr val="tx1"/>
                </a:solidFill>
              </a:rPr>
              <a:t>Refletor troca pares de letras </a:t>
            </a:r>
            <a:endParaRPr lang="pt-BR" sz="2400" dirty="0" smtClean="0">
              <a:solidFill>
                <a:schemeClr val="tx1"/>
              </a:solidFill>
            </a:endParaRPr>
          </a:p>
          <a:p>
            <a:pPr algn="just"/>
            <a:endParaRPr lang="pt-BR" sz="2400" dirty="0">
              <a:solidFill>
                <a:schemeClr val="tx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tx1"/>
                </a:solidFill>
              </a:rPr>
              <a:t>Se </a:t>
            </a:r>
            <a:r>
              <a:rPr lang="pt-BR" sz="2400" dirty="0">
                <a:solidFill>
                  <a:schemeClr val="tx1"/>
                </a:solidFill>
              </a:rPr>
              <a:t>"A" foi cifrado para um "H", então "H" foi codificado como "A" </a:t>
            </a:r>
            <a:endParaRPr lang="pt-BR" sz="2400" dirty="0" smtClean="0">
              <a:solidFill>
                <a:schemeClr val="tx1"/>
              </a:solidFill>
            </a:endParaRPr>
          </a:p>
          <a:p>
            <a:pPr algn="just"/>
            <a:endParaRPr lang="pt-BR" sz="2400" dirty="0">
              <a:solidFill>
                <a:schemeClr val="tx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tx1"/>
                </a:solidFill>
              </a:rPr>
              <a:t>O </a:t>
            </a:r>
            <a:r>
              <a:rPr lang="pt-BR" sz="2400" dirty="0">
                <a:solidFill>
                  <a:schemeClr val="tx1"/>
                </a:solidFill>
              </a:rPr>
              <a:t>sinal elétrico atravessa os 3 rotores, depois o refletor e volta novamente através dos 3 rotores </a:t>
            </a:r>
            <a:endParaRPr lang="pt-BR" sz="2400" dirty="0" smtClean="0">
              <a:solidFill>
                <a:schemeClr val="tx1"/>
              </a:solidFill>
            </a:endParaRPr>
          </a:p>
          <a:p>
            <a:pPr algn="just"/>
            <a:endParaRPr lang="pt-BR" sz="2400" dirty="0">
              <a:solidFill>
                <a:schemeClr val="tx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tx1"/>
                </a:solidFill>
              </a:rPr>
              <a:t>O </a:t>
            </a:r>
            <a:r>
              <a:rPr lang="pt-BR" sz="2400" dirty="0" err="1">
                <a:solidFill>
                  <a:schemeClr val="tx1"/>
                </a:solidFill>
              </a:rPr>
              <a:t>Reflector</a:t>
            </a:r>
            <a:r>
              <a:rPr lang="pt-BR" sz="2400" dirty="0">
                <a:solidFill>
                  <a:schemeClr val="tx1"/>
                </a:solidFill>
              </a:rPr>
              <a:t> habilita a Enigma a criptografar / </a:t>
            </a:r>
            <a:r>
              <a:rPr lang="pt-BR" sz="2400" dirty="0" err="1">
                <a:solidFill>
                  <a:schemeClr val="tx1"/>
                </a:solidFill>
              </a:rPr>
              <a:t>descriptografar</a:t>
            </a:r>
            <a:r>
              <a:rPr lang="pt-BR" sz="2400" dirty="0">
                <a:solidFill>
                  <a:schemeClr val="tx1"/>
                </a:solidFill>
              </a:rPr>
              <a:t> com as mesmas configurações de teclas</a:t>
            </a:r>
          </a:p>
        </p:txBody>
      </p:sp>
    </p:spTree>
    <p:extLst>
      <p:ext uri="{BB962C8B-B14F-4D97-AF65-F5344CB8AC3E}">
        <p14:creationId xmlns:p14="http://schemas.microsoft.com/office/powerpoint/2010/main" val="1058607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REFLETOR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28600" y="4063712"/>
            <a:ext cx="4038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pt-BR" altLang="en-US" sz="1600" dirty="0" err="1"/>
              <a:t>Reflector</a:t>
            </a:r>
            <a:r>
              <a:rPr lang="pt-BR" altLang="en-US" sz="1600" dirty="0"/>
              <a:t> está à esquerda dos rotores (com vermelho "B")</a:t>
            </a:r>
            <a:endParaRPr lang="en-US" altLang="en-US" sz="1600" dirty="0"/>
          </a:p>
        </p:txBody>
      </p:sp>
      <p:pic>
        <p:nvPicPr>
          <p:cNvPr id="6" name="Picture 6" descr="P1010787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290638"/>
            <a:ext cx="3917950" cy="2747962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4231715" y="1233002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t-BR" sz="2400" dirty="0">
                <a:solidFill>
                  <a:schemeClr val="tx1"/>
                </a:solidFill>
              </a:rPr>
              <a:t>Este recurso de design também foi uma falha explorada pelos </a:t>
            </a:r>
            <a:r>
              <a:rPr lang="pt-BR" sz="2400" dirty="0" smtClean="0">
                <a:solidFill>
                  <a:schemeClr val="tx1"/>
                </a:solidFill>
              </a:rPr>
              <a:t>Aliados.</a:t>
            </a:r>
          </a:p>
          <a:p>
            <a:pPr algn="just"/>
            <a:endParaRPr lang="pt-BR" sz="2400" dirty="0" smtClean="0">
              <a:solidFill>
                <a:schemeClr val="tx1"/>
              </a:solidFill>
            </a:endParaRPr>
          </a:p>
          <a:p>
            <a:pPr algn="just"/>
            <a:endParaRPr lang="pt-BR" sz="2400" dirty="0">
              <a:solidFill>
                <a:schemeClr val="tx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tx1"/>
                </a:solidFill>
              </a:rPr>
              <a:t>O </a:t>
            </a:r>
            <a:r>
              <a:rPr lang="pt-BR" sz="2400" dirty="0">
                <a:solidFill>
                  <a:schemeClr val="tx1"/>
                </a:solidFill>
              </a:rPr>
              <a:t>design do Refletor significava que nenhuma letra de texto claro poderia </a:t>
            </a:r>
            <a:r>
              <a:rPr lang="pt-BR" sz="2400" dirty="0" smtClean="0">
                <a:solidFill>
                  <a:schemeClr val="tx1"/>
                </a:solidFill>
              </a:rPr>
              <a:t>criptografar-se. </a:t>
            </a:r>
          </a:p>
          <a:p>
            <a:pPr algn="just"/>
            <a:endParaRPr lang="pt-BR" sz="2400" dirty="0">
              <a:solidFill>
                <a:schemeClr val="tx1"/>
              </a:solidFill>
            </a:endParaRPr>
          </a:p>
          <a:p>
            <a:pPr algn="just"/>
            <a:endParaRPr lang="pt-BR" sz="2400" dirty="0" smtClean="0">
              <a:solidFill>
                <a:schemeClr val="tx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tx1"/>
                </a:solidFill>
              </a:rPr>
              <a:t>Encontrar </a:t>
            </a:r>
            <a:r>
              <a:rPr lang="pt-BR" sz="2400" dirty="0" err="1">
                <a:solidFill>
                  <a:schemeClr val="tx1"/>
                </a:solidFill>
              </a:rPr>
              <a:t>cribs</a:t>
            </a:r>
            <a:r>
              <a:rPr lang="pt-BR" sz="2400" dirty="0">
                <a:solidFill>
                  <a:schemeClr val="tx1"/>
                </a:solidFill>
              </a:rPr>
              <a:t> (palavras esperadas em uma mensagem criptografada) foi auxiliada pela precisão militar alemã e pelo design do refletor</a:t>
            </a:r>
          </a:p>
        </p:txBody>
      </p:sp>
    </p:spTree>
    <p:extLst>
      <p:ext uri="{BB962C8B-B14F-4D97-AF65-F5344CB8AC3E}">
        <p14:creationId xmlns:p14="http://schemas.microsoft.com/office/powerpoint/2010/main" val="27314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839200" cy="798513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err="1" smtClean="0"/>
              <a:t>Escrevendo</a:t>
            </a:r>
            <a:r>
              <a:rPr lang="en-US" sz="3200" dirty="0" smtClean="0"/>
              <a:t> o </a:t>
            </a:r>
            <a:r>
              <a:rPr lang="en-US" sz="3200" dirty="0" err="1" smtClean="0"/>
              <a:t>diagrama</a:t>
            </a:r>
            <a:r>
              <a:rPr lang="en-US" sz="1800" dirty="0" smtClean="0"/>
              <a:t>( </a:t>
            </a:r>
            <a:r>
              <a:rPr lang="en-US" sz="1800" dirty="0" err="1" smtClean="0"/>
              <a:t>Exemplo</a:t>
            </a:r>
            <a:r>
              <a:rPr lang="en-US" sz="1800" dirty="0" smtClean="0"/>
              <a:t> de </a:t>
            </a:r>
            <a:r>
              <a:rPr lang="en-US" sz="1800" dirty="0" err="1" smtClean="0"/>
              <a:t>trocas</a:t>
            </a:r>
            <a:r>
              <a:rPr lang="en-US" sz="1800" dirty="0" smtClean="0"/>
              <a:t> entre as </a:t>
            </a:r>
            <a:r>
              <a:rPr lang="en-US" sz="1800" dirty="0" err="1" smtClean="0"/>
              <a:t>letras</a:t>
            </a:r>
            <a:r>
              <a:rPr lang="en-US" sz="1800" dirty="0" smtClean="0"/>
              <a:t> A e H.</a:t>
            </a:r>
            <a:endParaRPr lang="en-US" sz="1800" dirty="0"/>
          </a:p>
        </p:txBody>
      </p:sp>
      <p:sp>
        <p:nvSpPr>
          <p:cNvPr id="6" name="Line 299"/>
          <p:cNvSpPr>
            <a:spLocks noChangeShapeType="1"/>
          </p:cNvSpPr>
          <p:nvPr/>
        </p:nvSpPr>
        <p:spPr bwMode="auto">
          <a:xfrm flipH="1">
            <a:off x="5359400" y="3836988"/>
            <a:ext cx="0" cy="1238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" name="Line 299"/>
          <p:cNvSpPr>
            <a:spLocks noChangeShapeType="1"/>
          </p:cNvSpPr>
          <p:nvPr/>
        </p:nvSpPr>
        <p:spPr bwMode="auto">
          <a:xfrm flipH="1">
            <a:off x="5495925" y="3898900"/>
            <a:ext cx="3175" cy="825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" name="AutoShape 296"/>
          <p:cNvSpPr>
            <a:spLocks noChangeAspect="1" noChangeArrowheads="1"/>
          </p:cNvSpPr>
          <p:nvPr/>
        </p:nvSpPr>
        <p:spPr bwMode="auto">
          <a:xfrm>
            <a:off x="5334000" y="3960813"/>
            <a:ext cx="46038" cy="46037"/>
          </a:xfrm>
          <a:prstGeom prst="flowChartConnector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9" name="AutoShape 296"/>
          <p:cNvSpPr>
            <a:spLocks noChangeAspect="1" noChangeArrowheads="1"/>
          </p:cNvSpPr>
          <p:nvPr/>
        </p:nvSpPr>
        <p:spPr bwMode="auto">
          <a:xfrm flipH="1">
            <a:off x="5468938" y="3954463"/>
            <a:ext cx="46037" cy="46037"/>
          </a:xfrm>
          <a:prstGeom prst="flowChartConnector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Line 165"/>
          <p:cNvSpPr>
            <a:spLocks noChangeShapeType="1"/>
          </p:cNvSpPr>
          <p:nvPr/>
        </p:nvSpPr>
        <p:spPr bwMode="auto">
          <a:xfrm flipH="1" flipV="1">
            <a:off x="1906588" y="3835400"/>
            <a:ext cx="3465512" cy="476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11" name="Group 700"/>
          <p:cNvGrpSpPr>
            <a:grpSpLocks/>
          </p:cNvGrpSpPr>
          <p:nvPr/>
        </p:nvGrpSpPr>
        <p:grpSpPr bwMode="auto">
          <a:xfrm>
            <a:off x="2195513" y="1509713"/>
            <a:ext cx="588962" cy="914400"/>
            <a:chOff x="3406419" y="1426464"/>
            <a:chExt cx="589318" cy="914401"/>
          </a:xfrm>
        </p:grpSpPr>
        <p:sp>
          <p:nvSpPr>
            <p:cNvPr id="12" name="Can 701"/>
            <p:cNvSpPr>
              <a:spLocks noChangeArrowheads="1"/>
            </p:cNvSpPr>
            <p:nvPr/>
          </p:nvSpPr>
          <p:spPr bwMode="auto">
            <a:xfrm rot="5400000">
              <a:off x="3243877" y="1589006"/>
              <a:ext cx="914401" cy="589318"/>
            </a:xfrm>
            <a:prstGeom prst="can">
              <a:avLst>
                <a:gd name="adj" fmla="val 46319"/>
              </a:avLst>
            </a:prstGeom>
            <a:solidFill>
              <a:schemeClr val="accent1"/>
            </a:solidFill>
            <a:ln w="15875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13" name="AutoShape 296"/>
            <p:cNvSpPr>
              <a:spLocks noChangeAspect="1" noChangeArrowheads="1"/>
            </p:cNvSpPr>
            <p:nvPr/>
          </p:nvSpPr>
          <p:spPr bwMode="auto">
            <a:xfrm>
              <a:off x="3747795" y="1842966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4" name="AutoShape 296"/>
            <p:cNvSpPr>
              <a:spLocks noChangeAspect="1" noChangeArrowheads="1"/>
            </p:cNvSpPr>
            <p:nvPr/>
          </p:nvSpPr>
          <p:spPr bwMode="auto">
            <a:xfrm>
              <a:off x="3766083" y="209112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5" name="AutoShape 296"/>
            <p:cNvSpPr>
              <a:spLocks noChangeAspect="1" noChangeArrowheads="1"/>
            </p:cNvSpPr>
            <p:nvPr/>
          </p:nvSpPr>
          <p:spPr bwMode="auto">
            <a:xfrm>
              <a:off x="3756939" y="202908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6" name="AutoShape 296"/>
            <p:cNvSpPr>
              <a:spLocks noChangeAspect="1" noChangeArrowheads="1"/>
            </p:cNvSpPr>
            <p:nvPr/>
          </p:nvSpPr>
          <p:spPr bwMode="auto">
            <a:xfrm>
              <a:off x="3747795" y="1967044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7" name="AutoShape 296"/>
            <p:cNvSpPr>
              <a:spLocks noChangeAspect="1" noChangeArrowheads="1"/>
            </p:cNvSpPr>
            <p:nvPr/>
          </p:nvSpPr>
          <p:spPr bwMode="auto">
            <a:xfrm>
              <a:off x="3747795" y="190500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8" name="AutoShape 296"/>
            <p:cNvSpPr>
              <a:spLocks noChangeAspect="1" noChangeArrowheads="1"/>
            </p:cNvSpPr>
            <p:nvPr/>
          </p:nvSpPr>
          <p:spPr bwMode="auto">
            <a:xfrm>
              <a:off x="3848379" y="227456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9" name="AutoShape 296"/>
            <p:cNvSpPr>
              <a:spLocks noChangeAspect="1" noChangeArrowheads="1"/>
            </p:cNvSpPr>
            <p:nvPr/>
          </p:nvSpPr>
          <p:spPr bwMode="auto">
            <a:xfrm>
              <a:off x="3803903" y="222199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20" name="AutoShape 296"/>
            <p:cNvSpPr>
              <a:spLocks noChangeAspect="1" noChangeArrowheads="1"/>
            </p:cNvSpPr>
            <p:nvPr/>
          </p:nvSpPr>
          <p:spPr bwMode="auto">
            <a:xfrm>
              <a:off x="3775227" y="2153161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21" name="AutoShape 296"/>
            <p:cNvSpPr>
              <a:spLocks noChangeAspect="1" noChangeArrowheads="1"/>
            </p:cNvSpPr>
            <p:nvPr/>
          </p:nvSpPr>
          <p:spPr bwMode="auto">
            <a:xfrm>
              <a:off x="3848379" y="146806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22" name="AutoShape 296"/>
            <p:cNvSpPr>
              <a:spLocks noChangeAspect="1" noChangeArrowheads="1"/>
            </p:cNvSpPr>
            <p:nvPr/>
          </p:nvSpPr>
          <p:spPr bwMode="auto">
            <a:xfrm>
              <a:off x="3756939" y="1718888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23" name="AutoShape 296"/>
            <p:cNvSpPr>
              <a:spLocks noChangeAspect="1" noChangeArrowheads="1"/>
            </p:cNvSpPr>
            <p:nvPr/>
          </p:nvSpPr>
          <p:spPr bwMode="auto">
            <a:xfrm>
              <a:off x="3766083" y="1656849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24" name="AutoShape 296"/>
            <p:cNvSpPr>
              <a:spLocks noChangeAspect="1" noChangeArrowheads="1"/>
            </p:cNvSpPr>
            <p:nvPr/>
          </p:nvSpPr>
          <p:spPr bwMode="auto">
            <a:xfrm>
              <a:off x="3775227" y="159481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25" name="AutoShape 296"/>
            <p:cNvSpPr>
              <a:spLocks noChangeAspect="1" noChangeArrowheads="1"/>
            </p:cNvSpPr>
            <p:nvPr/>
          </p:nvSpPr>
          <p:spPr bwMode="auto">
            <a:xfrm>
              <a:off x="3803903" y="152476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26" name="AutoShape 296"/>
            <p:cNvSpPr>
              <a:spLocks noChangeAspect="1" noChangeArrowheads="1"/>
            </p:cNvSpPr>
            <p:nvPr/>
          </p:nvSpPr>
          <p:spPr bwMode="auto">
            <a:xfrm>
              <a:off x="3747795" y="1780927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27" name="AutoShape 296"/>
            <p:cNvSpPr>
              <a:spLocks noChangeAspect="1" noChangeArrowheads="1"/>
            </p:cNvSpPr>
            <p:nvPr/>
          </p:nvSpPr>
          <p:spPr bwMode="auto">
            <a:xfrm>
              <a:off x="3939819" y="1842966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28" name="AutoShape 296"/>
            <p:cNvSpPr>
              <a:spLocks noChangeAspect="1" noChangeArrowheads="1"/>
            </p:cNvSpPr>
            <p:nvPr/>
          </p:nvSpPr>
          <p:spPr bwMode="auto">
            <a:xfrm>
              <a:off x="3921531" y="209112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29" name="AutoShape 296"/>
            <p:cNvSpPr>
              <a:spLocks noChangeAspect="1" noChangeArrowheads="1"/>
            </p:cNvSpPr>
            <p:nvPr/>
          </p:nvSpPr>
          <p:spPr bwMode="auto">
            <a:xfrm>
              <a:off x="3930675" y="202908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30" name="AutoShape 296"/>
            <p:cNvSpPr>
              <a:spLocks noChangeAspect="1" noChangeArrowheads="1"/>
            </p:cNvSpPr>
            <p:nvPr/>
          </p:nvSpPr>
          <p:spPr bwMode="auto">
            <a:xfrm>
              <a:off x="3939819" y="1967044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31" name="AutoShape 296"/>
            <p:cNvSpPr>
              <a:spLocks noChangeAspect="1" noChangeArrowheads="1"/>
            </p:cNvSpPr>
            <p:nvPr/>
          </p:nvSpPr>
          <p:spPr bwMode="auto">
            <a:xfrm>
              <a:off x="3939819" y="190500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32" name="AutoShape 296"/>
            <p:cNvSpPr>
              <a:spLocks noChangeAspect="1" noChangeArrowheads="1"/>
            </p:cNvSpPr>
            <p:nvPr/>
          </p:nvSpPr>
          <p:spPr bwMode="auto">
            <a:xfrm>
              <a:off x="3886200" y="222199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33" name="AutoShape 296"/>
            <p:cNvSpPr>
              <a:spLocks noChangeAspect="1" noChangeArrowheads="1"/>
            </p:cNvSpPr>
            <p:nvPr/>
          </p:nvSpPr>
          <p:spPr bwMode="auto">
            <a:xfrm>
              <a:off x="3904488" y="2153161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34" name="AutoShape 296"/>
            <p:cNvSpPr>
              <a:spLocks noChangeAspect="1" noChangeArrowheads="1"/>
            </p:cNvSpPr>
            <p:nvPr/>
          </p:nvSpPr>
          <p:spPr bwMode="auto">
            <a:xfrm>
              <a:off x="3930675" y="1718888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35" name="AutoShape 296"/>
            <p:cNvSpPr>
              <a:spLocks noChangeAspect="1" noChangeArrowheads="1"/>
            </p:cNvSpPr>
            <p:nvPr/>
          </p:nvSpPr>
          <p:spPr bwMode="auto">
            <a:xfrm>
              <a:off x="3921531" y="1656849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36" name="AutoShape 296"/>
            <p:cNvSpPr>
              <a:spLocks noChangeAspect="1" noChangeArrowheads="1"/>
            </p:cNvSpPr>
            <p:nvPr/>
          </p:nvSpPr>
          <p:spPr bwMode="auto">
            <a:xfrm>
              <a:off x="3912387" y="159481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37" name="AutoShape 296"/>
            <p:cNvSpPr>
              <a:spLocks noChangeAspect="1" noChangeArrowheads="1"/>
            </p:cNvSpPr>
            <p:nvPr/>
          </p:nvSpPr>
          <p:spPr bwMode="auto">
            <a:xfrm>
              <a:off x="3894099" y="152476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38" name="AutoShape 296"/>
            <p:cNvSpPr>
              <a:spLocks noChangeAspect="1" noChangeArrowheads="1"/>
            </p:cNvSpPr>
            <p:nvPr/>
          </p:nvSpPr>
          <p:spPr bwMode="auto">
            <a:xfrm>
              <a:off x="3939819" y="1780927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</p:grpSp>
      <p:grpSp>
        <p:nvGrpSpPr>
          <p:cNvPr id="39" name="Group 5"/>
          <p:cNvGrpSpPr>
            <a:grpSpLocks/>
          </p:cNvGrpSpPr>
          <p:nvPr/>
        </p:nvGrpSpPr>
        <p:grpSpPr bwMode="auto">
          <a:xfrm>
            <a:off x="3433763" y="1509713"/>
            <a:ext cx="588962" cy="914400"/>
            <a:chOff x="3406419" y="1426464"/>
            <a:chExt cx="589318" cy="914401"/>
          </a:xfrm>
        </p:grpSpPr>
        <p:sp>
          <p:nvSpPr>
            <p:cNvPr id="40" name="Can 533"/>
            <p:cNvSpPr>
              <a:spLocks noChangeArrowheads="1"/>
            </p:cNvSpPr>
            <p:nvPr/>
          </p:nvSpPr>
          <p:spPr bwMode="auto">
            <a:xfrm rot="5400000">
              <a:off x="3243877" y="1589006"/>
              <a:ext cx="914401" cy="589318"/>
            </a:xfrm>
            <a:prstGeom prst="can">
              <a:avLst>
                <a:gd name="adj" fmla="val 46319"/>
              </a:avLst>
            </a:prstGeom>
            <a:solidFill>
              <a:schemeClr val="accent1"/>
            </a:solidFill>
            <a:ln w="15875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41" name="AutoShape 296"/>
            <p:cNvSpPr>
              <a:spLocks noChangeAspect="1" noChangeArrowheads="1"/>
            </p:cNvSpPr>
            <p:nvPr/>
          </p:nvSpPr>
          <p:spPr bwMode="auto">
            <a:xfrm>
              <a:off x="3747795" y="1842966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2" name="AutoShape 296"/>
            <p:cNvSpPr>
              <a:spLocks noChangeAspect="1" noChangeArrowheads="1"/>
            </p:cNvSpPr>
            <p:nvPr/>
          </p:nvSpPr>
          <p:spPr bwMode="auto">
            <a:xfrm>
              <a:off x="3766083" y="209112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3" name="AutoShape 296"/>
            <p:cNvSpPr>
              <a:spLocks noChangeAspect="1" noChangeArrowheads="1"/>
            </p:cNvSpPr>
            <p:nvPr/>
          </p:nvSpPr>
          <p:spPr bwMode="auto">
            <a:xfrm>
              <a:off x="3756939" y="202908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4" name="AutoShape 296"/>
            <p:cNvSpPr>
              <a:spLocks noChangeAspect="1" noChangeArrowheads="1"/>
            </p:cNvSpPr>
            <p:nvPr/>
          </p:nvSpPr>
          <p:spPr bwMode="auto">
            <a:xfrm>
              <a:off x="3747795" y="1967044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5" name="AutoShape 296"/>
            <p:cNvSpPr>
              <a:spLocks noChangeAspect="1" noChangeArrowheads="1"/>
            </p:cNvSpPr>
            <p:nvPr/>
          </p:nvSpPr>
          <p:spPr bwMode="auto">
            <a:xfrm>
              <a:off x="3747795" y="190500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6" name="AutoShape 296"/>
            <p:cNvSpPr>
              <a:spLocks noChangeAspect="1" noChangeArrowheads="1"/>
            </p:cNvSpPr>
            <p:nvPr/>
          </p:nvSpPr>
          <p:spPr bwMode="auto">
            <a:xfrm>
              <a:off x="3848379" y="227456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7" name="AutoShape 296"/>
            <p:cNvSpPr>
              <a:spLocks noChangeAspect="1" noChangeArrowheads="1"/>
            </p:cNvSpPr>
            <p:nvPr/>
          </p:nvSpPr>
          <p:spPr bwMode="auto">
            <a:xfrm>
              <a:off x="3803903" y="222199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8" name="AutoShape 296"/>
            <p:cNvSpPr>
              <a:spLocks noChangeAspect="1" noChangeArrowheads="1"/>
            </p:cNvSpPr>
            <p:nvPr/>
          </p:nvSpPr>
          <p:spPr bwMode="auto">
            <a:xfrm>
              <a:off x="3775227" y="2153161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9" name="AutoShape 296"/>
            <p:cNvSpPr>
              <a:spLocks noChangeAspect="1" noChangeArrowheads="1"/>
            </p:cNvSpPr>
            <p:nvPr/>
          </p:nvSpPr>
          <p:spPr bwMode="auto">
            <a:xfrm>
              <a:off x="3848379" y="146806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0" name="AutoShape 296"/>
            <p:cNvSpPr>
              <a:spLocks noChangeAspect="1" noChangeArrowheads="1"/>
            </p:cNvSpPr>
            <p:nvPr/>
          </p:nvSpPr>
          <p:spPr bwMode="auto">
            <a:xfrm>
              <a:off x="3756939" y="1718888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1" name="AutoShape 296"/>
            <p:cNvSpPr>
              <a:spLocks noChangeAspect="1" noChangeArrowheads="1"/>
            </p:cNvSpPr>
            <p:nvPr/>
          </p:nvSpPr>
          <p:spPr bwMode="auto">
            <a:xfrm>
              <a:off x="3766083" y="1656849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2" name="AutoShape 296"/>
            <p:cNvSpPr>
              <a:spLocks noChangeAspect="1" noChangeArrowheads="1"/>
            </p:cNvSpPr>
            <p:nvPr/>
          </p:nvSpPr>
          <p:spPr bwMode="auto">
            <a:xfrm>
              <a:off x="3775227" y="159481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3" name="AutoShape 296"/>
            <p:cNvSpPr>
              <a:spLocks noChangeAspect="1" noChangeArrowheads="1"/>
            </p:cNvSpPr>
            <p:nvPr/>
          </p:nvSpPr>
          <p:spPr bwMode="auto">
            <a:xfrm>
              <a:off x="3803903" y="152476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4" name="AutoShape 296"/>
            <p:cNvSpPr>
              <a:spLocks noChangeAspect="1" noChangeArrowheads="1"/>
            </p:cNvSpPr>
            <p:nvPr/>
          </p:nvSpPr>
          <p:spPr bwMode="auto">
            <a:xfrm>
              <a:off x="3747795" y="1780927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5" name="AutoShape 296"/>
            <p:cNvSpPr>
              <a:spLocks noChangeAspect="1" noChangeArrowheads="1"/>
            </p:cNvSpPr>
            <p:nvPr/>
          </p:nvSpPr>
          <p:spPr bwMode="auto">
            <a:xfrm>
              <a:off x="3939819" y="1842966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6" name="AutoShape 296"/>
            <p:cNvSpPr>
              <a:spLocks noChangeAspect="1" noChangeArrowheads="1"/>
            </p:cNvSpPr>
            <p:nvPr/>
          </p:nvSpPr>
          <p:spPr bwMode="auto">
            <a:xfrm>
              <a:off x="3921531" y="209112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7" name="AutoShape 296"/>
            <p:cNvSpPr>
              <a:spLocks noChangeAspect="1" noChangeArrowheads="1"/>
            </p:cNvSpPr>
            <p:nvPr/>
          </p:nvSpPr>
          <p:spPr bwMode="auto">
            <a:xfrm>
              <a:off x="3930675" y="202908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8" name="AutoShape 296"/>
            <p:cNvSpPr>
              <a:spLocks noChangeAspect="1" noChangeArrowheads="1"/>
            </p:cNvSpPr>
            <p:nvPr/>
          </p:nvSpPr>
          <p:spPr bwMode="auto">
            <a:xfrm>
              <a:off x="3939819" y="1967044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59" name="AutoShape 296"/>
            <p:cNvSpPr>
              <a:spLocks noChangeAspect="1" noChangeArrowheads="1"/>
            </p:cNvSpPr>
            <p:nvPr/>
          </p:nvSpPr>
          <p:spPr bwMode="auto">
            <a:xfrm>
              <a:off x="3939819" y="190500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60" name="AutoShape 296"/>
            <p:cNvSpPr>
              <a:spLocks noChangeAspect="1" noChangeArrowheads="1"/>
            </p:cNvSpPr>
            <p:nvPr/>
          </p:nvSpPr>
          <p:spPr bwMode="auto">
            <a:xfrm>
              <a:off x="3886200" y="222199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61" name="AutoShape 296"/>
            <p:cNvSpPr>
              <a:spLocks noChangeAspect="1" noChangeArrowheads="1"/>
            </p:cNvSpPr>
            <p:nvPr/>
          </p:nvSpPr>
          <p:spPr bwMode="auto">
            <a:xfrm>
              <a:off x="3904488" y="2153161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62" name="AutoShape 296"/>
            <p:cNvSpPr>
              <a:spLocks noChangeAspect="1" noChangeArrowheads="1"/>
            </p:cNvSpPr>
            <p:nvPr/>
          </p:nvSpPr>
          <p:spPr bwMode="auto">
            <a:xfrm>
              <a:off x="3930675" y="1718888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63" name="AutoShape 296"/>
            <p:cNvSpPr>
              <a:spLocks noChangeAspect="1" noChangeArrowheads="1"/>
            </p:cNvSpPr>
            <p:nvPr/>
          </p:nvSpPr>
          <p:spPr bwMode="auto">
            <a:xfrm>
              <a:off x="3921531" y="1656849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64" name="AutoShape 296"/>
            <p:cNvSpPr>
              <a:spLocks noChangeAspect="1" noChangeArrowheads="1"/>
            </p:cNvSpPr>
            <p:nvPr/>
          </p:nvSpPr>
          <p:spPr bwMode="auto">
            <a:xfrm>
              <a:off x="3912387" y="159481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65" name="AutoShape 296"/>
            <p:cNvSpPr>
              <a:spLocks noChangeAspect="1" noChangeArrowheads="1"/>
            </p:cNvSpPr>
            <p:nvPr/>
          </p:nvSpPr>
          <p:spPr bwMode="auto">
            <a:xfrm>
              <a:off x="3894099" y="152476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66" name="AutoShape 296"/>
            <p:cNvSpPr>
              <a:spLocks noChangeAspect="1" noChangeArrowheads="1"/>
            </p:cNvSpPr>
            <p:nvPr/>
          </p:nvSpPr>
          <p:spPr bwMode="auto">
            <a:xfrm>
              <a:off x="3939819" y="1780927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</p:grpSp>
      <p:grpSp>
        <p:nvGrpSpPr>
          <p:cNvPr id="67" name="Group 672"/>
          <p:cNvGrpSpPr>
            <a:grpSpLocks/>
          </p:cNvGrpSpPr>
          <p:nvPr/>
        </p:nvGrpSpPr>
        <p:grpSpPr bwMode="auto">
          <a:xfrm>
            <a:off x="4362450" y="1509713"/>
            <a:ext cx="588963" cy="914400"/>
            <a:chOff x="3406419" y="1426464"/>
            <a:chExt cx="589318" cy="914401"/>
          </a:xfrm>
        </p:grpSpPr>
        <p:sp>
          <p:nvSpPr>
            <p:cNvPr id="68" name="Can 673"/>
            <p:cNvSpPr>
              <a:spLocks noChangeArrowheads="1"/>
            </p:cNvSpPr>
            <p:nvPr/>
          </p:nvSpPr>
          <p:spPr bwMode="auto">
            <a:xfrm rot="5400000">
              <a:off x="3243877" y="1589006"/>
              <a:ext cx="914401" cy="589318"/>
            </a:xfrm>
            <a:prstGeom prst="can">
              <a:avLst>
                <a:gd name="adj" fmla="val 46319"/>
              </a:avLst>
            </a:prstGeom>
            <a:solidFill>
              <a:schemeClr val="accent1"/>
            </a:solidFill>
            <a:ln w="15875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69" name="AutoShape 296"/>
            <p:cNvSpPr>
              <a:spLocks noChangeAspect="1" noChangeArrowheads="1"/>
            </p:cNvSpPr>
            <p:nvPr/>
          </p:nvSpPr>
          <p:spPr bwMode="auto">
            <a:xfrm>
              <a:off x="3747795" y="1842966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70" name="AutoShape 296"/>
            <p:cNvSpPr>
              <a:spLocks noChangeAspect="1" noChangeArrowheads="1"/>
            </p:cNvSpPr>
            <p:nvPr/>
          </p:nvSpPr>
          <p:spPr bwMode="auto">
            <a:xfrm>
              <a:off x="3766083" y="209112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71" name="AutoShape 296"/>
            <p:cNvSpPr>
              <a:spLocks noChangeAspect="1" noChangeArrowheads="1"/>
            </p:cNvSpPr>
            <p:nvPr/>
          </p:nvSpPr>
          <p:spPr bwMode="auto">
            <a:xfrm>
              <a:off x="3756939" y="202908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72" name="AutoShape 296"/>
            <p:cNvSpPr>
              <a:spLocks noChangeAspect="1" noChangeArrowheads="1"/>
            </p:cNvSpPr>
            <p:nvPr/>
          </p:nvSpPr>
          <p:spPr bwMode="auto">
            <a:xfrm>
              <a:off x="3747795" y="1967044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73" name="AutoShape 296"/>
            <p:cNvSpPr>
              <a:spLocks noChangeAspect="1" noChangeArrowheads="1"/>
            </p:cNvSpPr>
            <p:nvPr/>
          </p:nvSpPr>
          <p:spPr bwMode="auto">
            <a:xfrm>
              <a:off x="3747795" y="190500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74" name="AutoShape 296"/>
            <p:cNvSpPr>
              <a:spLocks noChangeAspect="1" noChangeArrowheads="1"/>
            </p:cNvSpPr>
            <p:nvPr/>
          </p:nvSpPr>
          <p:spPr bwMode="auto">
            <a:xfrm>
              <a:off x="3848379" y="227456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75" name="AutoShape 296"/>
            <p:cNvSpPr>
              <a:spLocks noChangeAspect="1" noChangeArrowheads="1"/>
            </p:cNvSpPr>
            <p:nvPr/>
          </p:nvSpPr>
          <p:spPr bwMode="auto">
            <a:xfrm>
              <a:off x="3803903" y="222199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76" name="AutoShape 296"/>
            <p:cNvSpPr>
              <a:spLocks noChangeAspect="1" noChangeArrowheads="1"/>
            </p:cNvSpPr>
            <p:nvPr/>
          </p:nvSpPr>
          <p:spPr bwMode="auto">
            <a:xfrm>
              <a:off x="3775227" y="2153161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77" name="AutoShape 296"/>
            <p:cNvSpPr>
              <a:spLocks noChangeAspect="1" noChangeArrowheads="1"/>
            </p:cNvSpPr>
            <p:nvPr/>
          </p:nvSpPr>
          <p:spPr bwMode="auto">
            <a:xfrm>
              <a:off x="3848379" y="146806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78" name="AutoShape 296"/>
            <p:cNvSpPr>
              <a:spLocks noChangeAspect="1" noChangeArrowheads="1"/>
            </p:cNvSpPr>
            <p:nvPr/>
          </p:nvSpPr>
          <p:spPr bwMode="auto">
            <a:xfrm>
              <a:off x="3756939" y="1718888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79" name="AutoShape 296"/>
            <p:cNvSpPr>
              <a:spLocks noChangeAspect="1" noChangeArrowheads="1"/>
            </p:cNvSpPr>
            <p:nvPr/>
          </p:nvSpPr>
          <p:spPr bwMode="auto">
            <a:xfrm>
              <a:off x="3766083" y="1656849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0" name="AutoShape 296"/>
            <p:cNvSpPr>
              <a:spLocks noChangeAspect="1" noChangeArrowheads="1"/>
            </p:cNvSpPr>
            <p:nvPr/>
          </p:nvSpPr>
          <p:spPr bwMode="auto">
            <a:xfrm>
              <a:off x="3775227" y="159481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1" name="AutoShape 296"/>
            <p:cNvSpPr>
              <a:spLocks noChangeAspect="1" noChangeArrowheads="1"/>
            </p:cNvSpPr>
            <p:nvPr/>
          </p:nvSpPr>
          <p:spPr bwMode="auto">
            <a:xfrm>
              <a:off x="3803903" y="152476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2" name="AutoShape 296"/>
            <p:cNvSpPr>
              <a:spLocks noChangeAspect="1" noChangeArrowheads="1"/>
            </p:cNvSpPr>
            <p:nvPr/>
          </p:nvSpPr>
          <p:spPr bwMode="auto">
            <a:xfrm>
              <a:off x="3747795" y="1780927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3" name="AutoShape 296"/>
            <p:cNvSpPr>
              <a:spLocks noChangeAspect="1" noChangeArrowheads="1"/>
            </p:cNvSpPr>
            <p:nvPr/>
          </p:nvSpPr>
          <p:spPr bwMode="auto">
            <a:xfrm>
              <a:off x="3939819" y="1842966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4" name="AutoShape 296"/>
            <p:cNvSpPr>
              <a:spLocks noChangeAspect="1" noChangeArrowheads="1"/>
            </p:cNvSpPr>
            <p:nvPr/>
          </p:nvSpPr>
          <p:spPr bwMode="auto">
            <a:xfrm>
              <a:off x="3921531" y="209112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5" name="AutoShape 296"/>
            <p:cNvSpPr>
              <a:spLocks noChangeAspect="1" noChangeArrowheads="1"/>
            </p:cNvSpPr>
            <p:nvPr/>
          </p:nvSpPr>
          <p:spPr bwMode="auto">
            <a:xfrm>
              <a:off x="3930675" y="202908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6" name="AutoShape 296"/>
            <p:cNvSpPr>
              <a:spLocks noChangeAspect="1" noChangeArrowheads="1"/>
            </p:cNvSpPr>
            <p:nvPr/>
          </p:nvSpPr>
          <p:spPr bwMode="auto">
            <a:xfrm>
              <a:off x="3939819" y="1967044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7" name="AutoShape 296"/>
            <p:cNvSpPr>
              <a:spLocks noChangeAspect="1" noChangeArrowheads="1"/>
            </p:cNvSpPr>
            <p:nvPr/>
          </p:nvSpPr>
          <p:spPr bwMode="auto">
            <a:xfrm>
              <a:off x="3939819" y="190500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8" name="AutoShape 296"/>
            <p:cNvSpPr>
              <a:spLocks noChangeAspect="1" noChangeArrowheads="1"/>
            </p:cNvSpPr>
            <p:nvPr/>
          </p:nvSpPr>
          <p:spPr bwMode="auto">
            <a:xfrm>
              <a:off x="3886200" y="222199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89" name="AutoShape 296"/>
            <p:cNvSpPr>
              <a:spLocks noChangeAspect="1" noChangeArrowheads="1"/>
            </p:cNvSpPr>
            <p:nvPr/>
          </p:nvSpPr>
          <p:spPr bwMode="auto">
            <a:xfrm>
              <a:off x="3904488" y="2153161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90" name="AutoShape 296"/>
            <p:cNvSpPr>
              <a:spLocks noChangeAspect="1" noChangeArrowheads="1"/>
            </p:cNvSpPr>
            <p:nvPr/>
          </p:nvSpPr>
          <p:spPr bwMode="auto">
            <a:xfrm>
              <a:off x="3930675" y="1718888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91" name="AutoShape 296"/>
            <p:cNvSpPr>
              <a:spLocks noChangeAspect="1" noChangeArrowheads="1"/>
            </p:cNvSpPr>
            <p:nvPr/>
          </p:nvSpPr>
          <p:spPr bwMode="auto">
            <a:xfrm>
              <a:off x="3921531" y="1656849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92" name="AutoShape 296"/>
            <p:cNvSpPr>
              <a:spLocks noChangeAspect="1" noChangeArrowheads="1"/>
            </p:cNvSpPr>
            <p:nvPr/>
          </p:nvSpPr>
          <p:spPr bwMode="auto">
            <a:xfrm>
              <a:off x="3912387" y="159481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93" name="AutoShape 296"/>
            <p:cNvSpPr>
              <a:spLocks noChangeAspect="1" noChangeArrowheads="1"/>
            </p:cNvSpPr>
            <p:nvPr/>
          </p:nvSpPr>
          <p:spPr bwMode="auto">
            <a:xfrm>
              <a:off x="3894099" y="152476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94" name="AutoShape 296"/>
            <p:cNvSpPr>
              <a:spLocks noChangeAspect="1" noChangeArrowheads="1"/>
            </p:cNvSpPr>
            <p:nvPr/>
          </p:nvSpPr>
          <p:spPr bwMode="auto">
            <a:xfrm>
              <a:off x="3939819" y="1780927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</p:grpSp>
      <p:grpSp>
        <p:nvGrpSpPr>
          <p:cNvPr id="95" name="Group 644"/>
          <p:cNvGrpSpPr>
            <a:grpSpLocks/>
          </p:cNvGrpSpPr>
          <p:nvPr/>
        </p:nvGrpSpPr>
        <p:grpSpPr bwMode="auto">
          <a:xfrm>
            <a:off x="5289550" y="1509713"/>
            <a:ext cx="590550" cy="914400"/>
            <a:chOff x="3406419" y="1426464"/>
            <a:chExt cx="589318" cy="914401"/>
          </a:xfrm>
        </p:grpSpPr>
        <p:sp>
          <p:nvSpPr>
            <p:cNvPr id="96" name="Can 645"/>
            <p:cNvSpPr>
              <a:spLocks noChangeArrowheads="1"/>
            </p:cNvSpPr>
            <p:nvPr/>
          </p:nvSpPr>
          <p:spPr bwMode="auto">
            <a:xfrm rot="5400000">
              <a:off x="3243877" y="1589006"/>
              <a:ext cx="914401" cy="589318"/>
            </a:xfrm>
            <a:prstGeom prst="can">
              <a:avLst>
                <a:gd name="adj" fmla="val 46319"/>
              </a:avLst>
            </a:prstGeom>
            <a:solidFill>
              <a:schemeClr val="accent1"/>
            </a:solidFill>
            <a:ln w="15875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97" name="AutoShape 296"/>
            <p:cNvSpPr>
              <a:spLocks noChangeAspect="1" noChangeArrowheads="1"/>
            </p:cNvSpPr>
            <p:nvPr/>
          </p:nvSpPr>
          <p:spPr bwMode="auto">
            <a:xfrm>
              <a:off x="3747795" y="1842966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98" name="AutoShape 296"/>
            <p:cNvSpPr>
              <a:spLocks noChangeAspect="1" noChangeArrowheads="1"/>
            </p:cNvSpPr>
            <p:nvPr/>
          </p:nvSpPr>
          <p:spPr bwMode="auto">
            <a:xfrm>
              <a:off x="3766083" y="209112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99" name="AutoShape 296"/>
            <p:cNvSpPr>
              <a:spLocks noChangeAspect="1" noChangeArrowheads="1"/>
            </p:cNvSpPr>
            <p:nvPr/>
          </p:nvSpPr>
          <p:spPr bwMode="auto">
            <a:xfrm>
              <a:off x="3756939" y="202908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00" name="AutoShape 296"/>
            <p:cNvSpPr>
              <a:spLocks noChangeAspect="1" noChangeArrowheads="1"/>
            </p:cNvSpPr>
            <p:nvPr/>
          </p:nvSpPr>
          <p:spPr bwMode="auto">
            <a:xfrm>
              <a:off x="3747795" y="1967044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01" name="AutoShape 296"/>
            <p:cNvSpPr>
              <a:spLocks noChangeAspect="1" noChangeArrowheads="1"/>
            </p:cNvSpPr>
            <p:nvPr/>
          </p:nvSpPr>
          <p:spPr bwMode="auto">
            <a:xfrm>
              <a:off x="3747795" y="190500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02" name="AutoShape 296"/>
            <p:cNvSpPr>
              <a:spLocks noChangeAspect="1" noChangeArrowheads="1"/>
            </p:cNvSpPr>
            <p:nvPr/>
          </p:nvSpPr>
          <p:spPr bwMode="auto">
            <a:xfrm>
              <a:off x="3848379" y="227456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03" name="AutoShape 296"/>
            <p:cNvSpPr>
              <a:spLocks noChangeAspect="1" noChangeArrowheads="1"/>
            </p:cNvSpPr>
            <p:nvPr/>
          </p:nvSpPr>
          <p:spPr bwMode="auto">
            <a:xfrm>
              <a:off x="3803903" y="222199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04" name="AutoShape 296"/>
            <p:cNvSpPr>
              <a:spLocks noChangeAspect="1" noChangeArrowheads="1"/>
            </p:cNvSpPr>
            <p:nvPr/>
          </p:nvSpPr>
          <p:spPr bwMode="auto">
            <a:xfrm>
              <a:off x="3775227" y="2153161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05" name="AutoShape 296"/>
            <p:cNvSpPr>
              <a:spLocks noChangeAspect="1" noChangeArrowheads="1"/>
            </p:cNvSpPr>
            <p:nvPr/>
          </p:nvSpPr>
          <p:spPr bwMode="auto">
            <a:xfrm>
              <a:off x="3848379" y="146806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06" name="AutoShape 296"/>
            <p:cNvSpPr>
              <a:spLocks noChangeAspect="1" noChangeArrowheads="1"/>
            </p:cNvSpPr>
            <p:nvPr/>
          </p:nvSpPr>
          <p:spPr bwMode="auto">
            <a:xfrm>
              <a:off x="3756939" y="1718888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07" name="AutoShape 296"/>
            <p:cNvSpPr>
              <a:spLocks noChangeAspect="1" noChangeArrowheads="1"/>
            </p:cNvSpPr>
            <p:nvPr/>
          </p:nvSpPr>
          <p:spPr bwMode="auto">
            <a:xfrm>
              <a:off x="3766083" y="1656849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08" name="AutoShape 296"/>
            <p:cNvSpPr>
              <a:spLocks noChangeAspect="1" noChangeArrowheads="1"/>
            </p:cNvSpPr>
            <p:nvPr/>
          </p:nvSpPr>
          <p:spPr bwMode="auto">
            <a:xfrm>
              <a:off x="3775227" y="159481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09" name="AutoShape 296"/>
            <p:cNvSpPr>
              <a:spLocks noChangeAspect="1" noChangeArrowheads="1"/>
            </p:cNvSpPr>
            <p:nvPr/>
          </p:nvSpPr>
          <p:spPr bwMode="auto">
            <a:xfrm>
              <a:off x="3803903" y="152476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10" name="AutoShape 296"/>
            <p:cNvSpPr>
              <a:spLocks noChangeAspect="1" noChangeArrowheads="1"/>
            </p:cNvSpPr>
            <p:nvPr/>
          </p:nvSpPr>
          <p:spPr bwMode="auto">
            <a:xfrm>
              <a:off x="3747795" y="1780927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11" name="AutoShape 296"/>
            <p:cNvSpPr>
              <a:spLocks noChangeAspect="1" noChangeArrowheads="1"/>
            </p:cNvSpPr>
            <p:nvPr/>
          </p:nvSpPr>
          <p:spPr bwMode="auto">
            <a:xfrm>
              <a:off x="3939819" y="1842966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12" name="AutoShape 296"/>
            <p:cNvSpPr>
              <a:spLocks noChangeAspect="1" noChangeArrowheads="1"/>
            </p:cNvSpPr>
            <p:nvPr/>
          </p:nvSpPr>
          <p:spPr bwMode="auto">
            <a:xfrm>
              <a:off x="3921531" y="209112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13" name="AutoShape 296"/>
            <p:cNvSpPr>
              <a:spLocks noChangeAspect="1" noChangeArrowheads="1"/>
            </p:cNvSpPr>
            <p:nvPr/>
          </p:nvSpPr>
          <p:spPr bwMode="auto">
            <a:xfrm>
              <a:off x="3930675" y="202908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14" name="AutoShape 296"/>
            <p:cNvSpPr>
              <a:spLocks noChangeAspect="1" noChangeArrowheads="1"/>
            </p:cNvSpPr>
            <p:nvPr/>
          </p:nvSpPr>
          <p:spPr bwMode="auto">
            <a:xfrm>
              <a:off x="3939819" y="1967044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15" name="AutoShape 296"/>
            <p:cNvSpPr>
              <a:spLocks noChangeAspect="1" noChangeArrowheads="1"/>
            </p:cNvSpPr>
            <p:nvPr/>
          </p:nvSpPr>
          <p:spPr bwMode="auto">
            <a:xfrm>
              <a:off x="3939819" y="190500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16" name="AutoShape 296"/>
            <p:cNvSpPr>
              <a:spLocks noChangeAspect="1" noChangeArrowheads="1"/>
            </p:cNvSpPr>
            <p:nvPr/>
          </p:nvSpPr>
          <p:spPr bwMode="auto">
            <a:xfrm>
              <a:off x="3886200" y="222199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17" name="AutoShape 296"/>
            <p:cNvSpPr>
              <a:spLocks noChangeAspect="1" noChangeArrowheads="1"/>
            </p:cNvSpPr>
            <p:nvPr/>
          </p:nvSpPr>
          <p:spPr bwMode="auto">
            <a:xfrm>
              <a:off x="3904488" y="2153161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18" name="AutoShape 296"/>
            <p:cNvSpPr>
              <a:spLocks noChangeAspect="1" noChangeArrowheads="1"/>
            </p:cNvSpPr>
            <p:nvPr/>
          </p:nvSpPr>
          <p:spPr bwMode="auto">
            <a:xfrm>
              <a:off x="3930675" y="1718888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19" name="AutoShape 296"/>
            <p:cNvSpPr>
              <a:spLocks noChangeAspect="1" noChangeArrowheads="1"/>
            </p:cNvSpPr>
            <p:nvPr/>
          </p:nvSpPr>
          <p:spPr bwMode="auto">
            <a:xfrm>
              <a:off x="3921531" y="1656849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20" name="AutoShape 296"/>
            <p:cNvSpPr>
              <a:spLocks noChangeAspect="1" noChangeArrowheads="1"/>
            </p:cNvSpPr>
            <p:nvPr/>
          </p:nvSpPr>
          <p:spPr bwMode="auto">
            <a:xfrm>
              <a:off x="3912387" y="159481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21" name="AutoShape 296"/>
            <p:cNvSpPr>
              <a:spLocks noChangeAspect="1" noChangeArrowheads="1"/>
            </p:cNvSpPr>
            <p:nvPr/>
          </p:nvSpPr>
          <p:spPr bwMode="auto">
            <a:xfrm>
              <a:off x="3894099" y="152476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122" name="AutoShape 296"/>
            <p:cNvSpPr>
              <a:spLocks noChangeAspect="1" noChangeArrowheads="1"/>
            </p:cNvSpPr>
            <p:nvPr/>
          </p:nvSpPr>
          <p:spPr bwMode="auto">
            <a:xfrm>
              <a:off x="3939819" y="1780927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</p:grpSp>
      <p:sp>
        <p:nvSpPr>
          <p:cNvPr id="123" name="Line 156"/>
          <p:cNvSpPr>
            <a:spLocks noChangeShapeType="1"/>
          </p:cNvSpPr>
          <p:nvPr/>
        </p:nvSpPr>
        <p:spPr bwMode="auto">
          <a:xfrm flipH="1" flipV="1">
            <a:off x="3441700" y="2038350"/>
            <a:ext cx="544513" cy="93663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4" name="Line 156"/>
          <p:cNvSpPr>
            <a:spLocks noChangeShapeType="1"/>
          </p:cNvSpPr>
          <p:nvPr/>
        </p:nvSpPr>
        <p:spPr bwMode="auto">
          <a:xfrm flipH="1" flipV="1">
            <a:off x="3455988" y="2270125"/>
            <a:ext cx="401637" cy="52388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5" name="Line 156"/>
          <p:cNvSpPr>
            <a:spLocks noChangeShapeType="1"/>
          </p:cNvSpPr>
          <p:nvPr/>
        </p:nvSpPr>
        <p:spPr bwMode="auto">
          <a:xfrm flipH="1">
            <a:off x="4362450" y="1758950"/>
            <a:ext cx="387350" cy="185738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6" name="Line 156"/>
          <p:cNvSpPr>
            <a:spLocks noChangeShapeType="1"/>
          </p:cNvSpPr>
          <p:nvPr/>
        </p:nvSpPr>
        <p:spPr bwMode="auto">
          <a:xfrm flipH="1">
            <a:off x="4370388" y="2130425"/>
            <a:ext cx="536575" cy="8890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7" name="Flowchart: Extract 305"/>
          <p:cNvSpPr>
            <a:spLocks noChangeArrowheads="1"/>
          </p:cNvSpPr>
          <p:nvPr/>
        </p:nvSpPr>
        <p:spPr bwMode="auto">
          <a:xfrm rot="5806643">
            <a:off x="3144838" y="2165350"/>
            <a:ext cx="152400" cy="155575"/>
          </a:xfrm>
          <a:prstGeom prst="flowChartExtra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28" name="Rectangle 5"/>
          <p:cNvSpPr>
            <a:spLocks noChangeArrowheads="1"/>
          </p:cNvSpPr>
          <p:nvPr/>
        </p:nvSpPr>
        <p:spPr bwMode="auto">
          <a:xfrm>
            <a:off x="1835150" y="4219575"/>
            <a:ext cx="5486400" cy="1042988"/>
          </a:xfrm>
          <a:prstGeom prst="rect">
            <a:avLst/>
          </a:prstGeom>
          <a:solidFill>
            <a:schemeClr val="accent1"/>
          </a:solidFill>
          <a:ln w="190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29" name="Rectangle 6"/>
          <p:cNvSpPr>
            <a:spLocks noChangeArrowheads="1"/>
          </p:cNvSpPr>
          <p:nvPr/>
        </p:nvSpPr>
        <p:spPr bwMode="auto">
          <a:xfrm>
            <a:off x="1835150" y="5403850"/>
            <a:ext cx="5486400" cy="114300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30" name="Rectangle 7"/>
          <p:cNvSpPr>
            <a:spLocks noChangeArrowheads="1"/>
          </p:cNvSpPr>
          <p:nvPr/>
        </p:nvSpPr>
        <p:spPr bwMode="auto">
          <a:xfrm>
            <a:off x="1835150" y="2701925"/>
            <a:ext cx="5486400" cy="1039813"/>
          </a:xfrm>
          <a:prstGeom prst="rect">
            <a:avLst/>
          </a:prstGeom>
          <a:solidFill>
            <a:schemeClr val="accent1"/>
          </a:solidFill>
          <a:ln w="1905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31" name="Text Box 8"/>
          <p:cNvSpPr txBox="1">
            <a:spLocks noChangeArrowheads="1"/>
          </p:cNvSpPr>
          <p:nvPr/>
        </p:nvSpPr>
        <p:spPr bwMode="auto">
          <a:xfrm>
            <a:off x="0" y="3028950"/>
            <a:ext cx="18303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dirty="0" err="1" smtClean="0"/>
              <a:t>Painel</a:t>
            </a:r>
            <a:r>
              <a:rPr lang="en-US" altLang="en-US" sz="1600" dirty="0" smtClean="0"/>
              <a:t> </a:t>
            </a:r>
            <a:r>
              <a:rPr lang="en-US" altLang="en-US" sz="1600" dirty="0" err="1" smtClean="0"/>
              <a:t>luminoso</a:t>
            </a:r>
            <a:endParaRPr lang="en-US" altLang="en-US" sz="1600" dirty="0"/>
          </a:p>
        </p:txBody>
      </p:sp>
      <p:sp>
        <p:nvSpPr>
          <p:cNvPr id="132" name="Text Box 9"/>
          <p:cNvSpPr txBox="1">
            <a:spLocks noChangeArrowheads="1"/>
          </p:cNvSpPr>
          <p:nvPr/>
        </p:nvSpPr>
        <p:spPr bwMode="auto">
          <a:xfrm>
            <a:off x="701675" y="4578350"/>
            <a:ext cx="112871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dirty="0" err="1" smtClean="0"/>
              <a:t>Teclado</a:t>
            </a:r>
            <a:endParaRPr lang="en-US" altLang="en-US" sz="1600" dirty="0"/>
          </a:p>
        </p:txBody>
      </p:sp>
      <p:sp>
        <p:nvSpPr>
          <p:cNvPr id="133" name="Text Box 16"/>
          <p:cNvSpPr txBox="1">
            <a:spLocks noChangeArrowheads="1"/>
          </p:cNvSpPr>
          <p:nvPr/>
        </p:nvSpPr>
        <p:spPr bwMode="auto">
          <a:xfrm>
            <a:off x="2146300" y="1241425"/>
            <a:ext cx="819455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100" dirty="0" err="1" smtClean="0">
                <a:latin typeface="Verdana" panose="020B0604030504040204" pitchFamily="34" charset="0"/>
              </a:rPr>
              <a:t>Refletor</a:t>
            </a:r>
            <a:endParaRPr lang="en-US" altLang="en-US" sz="1100" dirty="0">
              <a:latin typeface="Verdana" panose="020B0604030504040204" pitchFamily="34" charset="0"/>
            </a:endParaRPr>
          </a:p>
        </p:txBody>
      </p:sp>
      <p:sp>
        <p:nvSpPr>
          <p:cNvPr id="134" name="Text Box 17"/>
          <p:cNvSpPr txBox="1">
            <a:spLocks noChangeArrowheads="1"/>
          </p:cNvSpPr>
          <p:nvPr/>
        </p:nvSpPr>
        <p:spPr bwMode="auto">
          <a:xfrm>
            <a:off x="3291026" y="1071563"/>
            <a:ext cx="92365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100" dirty="0" smtClean="0">
                <a:latin typeface="Verdana" panose="020B0604030504040204" pitchFamily="34" charset="0"/>
              </a:rPr>
              <a:t>Rotor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100" dirty="0" err="1" smtClean="0">
                <a:latin typeface="Verdana" panose="020B0604030504040204" pitchFamily="34" charset="0"/>
              </a:rPr>
              <a:t>Esquerdo</a:t>
            </a:r>
            <a:endParaRPr lang="en-US" altLang="en-US" sz="1100" dirty="0">
              <a:latin typeface="Verdana" panose="020B0604030504040204" pitchFamily="34" charset="0"/>
            </a:endParaRPr>
          </a:p>
        </p:txBody>
      </p:sp>
      <p:sp>
        <p:nvSpPr>
          <p:cNvPr id="135" name="Text Box 18"/>
          <p:cNvSpPr txBox="1">
            <a:spLocks noChangeArrowheads="1"/>
          </p:cNvSpPr>
          <p:nvPr/>
        </p:nvSpPr>
        <p:spPr bwMode="auto">
          <a:xfrm>
            <a:off x="4371982" y="1071563"/>
            <a:ext cx="62228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100" dirty="0" smtClean="0">
                <a:latin typeface="Verdana" panose="020B0604030504040204" pitchFamily="34" charset="0"/>
              </a:rPr>
              <a:t>Rotor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100" dirty="0" err="1" smtClean="0">
                <a:latin typeface="Verdana" panose="020B0604030504040204" pitchFamily="34" charset="0"/>
              </a:rPr>
              <a:t>Meio</a:t>
            </a:r>
            <a:endParaRPr lang="en-US" altLang="en-US" sz="1100" dirty="0">
              <a:latin typeface="Verdana" panose="020B0604030504040204" pitchFamily="34" charset="0"/>
            </a:endParaRPr>
          </a:p>
        </p:txBody>
      </p:sp>
      <p:sp>
        <p:nvSpPr>
          <p:cNvPr id="136" name="Text Box 19"/>
          <p:cNvSpPr txBox="1">
            <a:spLocks noChangeArrowheads="1"/>
          </p:cNvSpPr>
          <p:nvPr/>
        </p:nvSpPr>
        <p:spPr bwMode="auto">
          <a:xfrm>
            <a:off x="5230338" y="1071563"/>
            <a:ext cx="72167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100" dirty="0" smtClean="0">
                <a:latin typeface="Verdana" panose="020B0604030504040204" pitchFamily="34" charset="0"/>
              </a:rPr>
              <a:t>Rotor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100" dirty="0" err="1" smtClean="0">
                <a:latin typeface="Verdana" panose="020B0604030504040204" pitchFamily="34" charset="0"/>
              </a:rPr>
              <a:t>Direito</a:t>
            </a:r>
            <a:endParaRPr lang="en-US" altLang="en-US" sz="1100" dirty="0">
              <a:latin typeface="Verdana" panose="020B0604030504040204" pitchFamily="34" charset="0"/>
            </a:endParaRPr>
          </a:p>
        </p:txBody>
      </p:sp>
      <p:sp>
        <p:nvSpPr>
          <p:cNvPr id="137" name="Text Box 20"/>
          <p:cNvSpPr txBox="1">
            <a:spLocks noChangeArrowheads="1"/>
          </p:cNvSpPr>
          <p:nvPr/>
        </p:nvSpPr>
        <p:spPr bwMode="auto">
          <a:xfrm>
            <a:off x="6212385" y="1071563"/>
            <a:ext cx="84991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100" dirty="0" err="1" smtClean="0">
                <a:latin typeface="Verdana" panose="020B0604030504040204" pitchFamily="34" charset="0"/>
              </a:rPr>
              <a:t>Tambor</a:t>
            </a:r>
            <a:endParaRPr lang="en-US" altLang="en-US" sz="1100" dirty="0">
              <a:latin typeface="Verdan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100" dirty="0" smtClean="0">
                <a:latin typeface="Verdana" panose="020B0604030504040204" pitchFamily="34" charset="0"/>
              </a:rPr>
              <a:t> entrada</a:t>
            </a:r>
            <a:endParaRPr lang="en-US" altLang="en-US" sz="1100" dirty="0">
              <a:latin typeface="Verdana" panose="020B0604030504040204" pitchFamily="34" charset="0"/>
            </a:endParaRPr>
          </a:p>
        </p:txBody>
      </p:sp>
      <p:sp>
        <p:nvSpPr>
          <p:cNvPr id="138" name="AutoShape 21"/>
          <p:cNvSpPr>
            <a:spLocks noChangeAspect="1" noChangeArrowheads="1"/>
          </p:cNvSpPr>
          <p:nvPr/>
        </p:nvSpPr>
        <p:spPr bwMode="auto">
          <a:xfrm>
            <a:off x="2598738" y="33956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39" name="AutoShape 22"/>
          <p:cNvSpPr>
            <a:spLocks noChangeAspect="1" noChangeArrowheads="1"/>
          </p:cNvSpPr>
          <p:nvPr/>
        </p:nvSpPr>
        <p:spPr bwMode="auto">
          <a:xfrm>
            <a:off x="3208338" y="33956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40" name="AutoShape 23"/>
          <p:cNvSpPr>
            <a:spLocks noChangeAspect="1" noChangeArrowheads="1"/>
          </p:cNvSpPr>
          <p:nvPr/>
        </p:nvSpPr>
        <p:spPr bwMode="auto">
          <a:xfrm>
            <a:off x="3817938" y="33956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41" name="AutoShape 24"/>
          <p:cNvSpPr>
            <a:spLocks noChangeAspect="1" noChangeArrowheads="1"/>
          </p:cNvSpPr>
          <p:nvPr/>
        </p:nvSpPr>
        <p:spPr bwMode="auto">
          <a:xfrm>
            <a:off x="4427538" y="33956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42" name="AutoShape 25"/>
          <p:cNvSpPr>
            <a:spLocks noChangeAspect="1" noChangeArrowheads="1"/>
          </p:cNvSpPr>
          <p:nvPr/>
        </p:nvSpPr>
        <p:spPr bwMode="auto">
          <a:xfrm>
            <a:off x="5037138" y="33956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43" name="AutoShape 26"/>
          <p:cNvSpPr>
            <a:spLocks noChangeAspect="1" noChangeArrowheads="1"/>
          </p:cNvSpPr>
          <p:nvPr/>
        </p:nvSpPr>
        <p:spPr bwMode="auto">
          <a:xfrm>
            <a:off x="5646738" y="33956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44" name="AutoShape 27"/>
          <p:cNvSpPr>
            <a:spLocks noChangeAspect="1" noChangeArrowheads="1"/>
          </p:cNvSpPr>
          <p:nvPr/>
        </p:nvSpPr>
        <p:spPr bwMode="auto">
          <a:xfrm>
            <a:off x="6256338" y="33956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45" name="AutoShape 28"/>
          <p:cNvSpPr>
            <a:spLocks noChangeAspect="1" noChangeArrowheads="1"/>
          </p:cNvSpPr>
          <p:nvPr/>
        </p:nvSpPr>
        <p:spPr bwMode="auto">
          <a:xfrm>
            <a:off x="6865938" y="33956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46" name="AutoShape 29"/>
          <p:cNvSpPr>
            <a:spLocks noChangeAspect="1" noChangeArrowheads="1"/>
          </p:cNvSpPr>
          <p:nvPr/>
        </p:nvSpPr>
        <p:spPr bwMode="auto">
          <a:xfrm>
            <a:off x="1989138" y="27860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47" name="AutoShape 30"/>
          <p:cNvSpPr>
            <a:spLocks noChangeAspect="1" noChangeArrowheads="1"/>
          </p:cNvSpPr>
          <p:nvPr/>
        </p:nvSpPr>
        <p:spPr bwMode="auto">
          <a:xfrm>
            <a:off x="2598738" y="27860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48" name="AutoShape 31"/>
          <p:cNvSpPr>
            <a:spLocks noChangeAspect="1" noChangeArrowheads="1"/>
          </p:cNvSpPr>
          <p:nvPr/>
        </p:nvSpPr>
        <p:spPr bwMode="auto">
          <a:xfrm>
            <a:off x="3208338" y="27860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49" name="AutoShape 32"/>
          <p:cNvSpPr>
            <a:spLocks noChangeAspect="1" noChangeArrowheads="1"/>
          </p:cNvSpPr>
          <p:nvPr/>
        </p:nvSpPr>
        <p:spPr bwMode="auto">
          <a:xfrm>
            <a:off x="3817938" y="27860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50" name="AutoShape 33"/>
          <p:cNvSpPr>
            <a:spLocks noChangeAspect="1" noChangeArrowheads="1"/>
          </p:cNvSpPr>
          <p:nvPr/>
        </p:nvSpPr>
        <p:spPr bwMode="auto">
          <a:xfrm>
            <a:off x="4427538" y="27860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51" name="AutoShape 34"/>
          <p:cNvSpPr>
            <a:spLocks noChangeAspect="1" noChangeArrowheads="1"/>
          </p:cNvSpPr>
          <p:nvPr/>
        </p:nvSpPr>
        <p:spPr bwMode="auto">
          <a:xfrm>
            <a:off x="5037138" y="27860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52" name="AutoShape 35"/>
          <p:cNvSpPr>
            <a:spLocks noChangeAspect="1" noChangeArrowheads="1"/>
          </p:cNvSpPr>
          <p:nvPr/>
        </p:nvSpPr>
        <p:spPr bwMode="auto">
          <a:xfrm>
            <a:off x="5646738" y="27860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53" name="AutoShape 36"/>
          <p:cNvSpPr>
            <a:spLocks noChangeAspect="1" noChangeArrowheads="1"/>
          </p:cNvSpPr>
          <p:nvPr/>
        </p:nvSpPr>
        <p:spPr bwMode="auto">
          <a:xfrm>
            <a:off x="6256338" y="27860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54" name="AutoShape 37"/>
          <p:cNvSpPr>
            <a:spLocks noChangeAspect="1" noChangeArrowheads="1"/>
          </p:cNvSpPr>
          <p:nvPr/>
        </p:nvSpPr>
        <p:spPr bwMode="auto">
          <a:xfrm>
            <a:off x="6865938" y="27860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55" name="AutoShape 38"/>
          <p:cNvSpPr>
            <a:spLocks noChangeAspect="1" noChangeArrowheads="1"/>
          </p:cNvSpPr>
          <p:nvPr/>
        </p:nvSpPr>
        <p:spPr bwMode="auto">
          <a:xfrm>
            <a:off x="1987550" y="3392488"/>
            <a:ext cx="274638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56" name="AutoShape 39"/>
          <p:cNvSpPr>
            <a:spLocks noChangeAspect="1" noChangeArrowheads="1"/>
          </p:cNvSpPr>
          <p:nvPr/>
        </p:nvSpPr>
        <p:spPr bwMode="auto">
          <a:xfrm>
            <a:off x="2903538" y="30908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57" name="AutoShape 40"/>
          <p:cNvSpPr>
            <a:spLocks noChangeAspect="1" noChangeArrowheads="1"/>
          </p:cNvSpPr>
          <p:nvPr/>
        </p:nvSpPr>
        <p:spPr bwMode="auto">
          <a:xfrm>
            <a:off x="3513138" y="30908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58" name="AutoShape 41"/>
          <p:cNvSpPr>
            <a:spLocks noChangeAspect="1" noChangeArrowheads="1"/>
          </p:cNvSpPr>
          <p:nvPr/>
        </p:nvSpPr>
        <p:spPr bwMode="auto">
          <a:xfrm>
            <a:off x="4122738" y="30908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59" name="AutoShape 42"/>
          <p:cNvSpPr>
            <a:spLocks noChangeAspect="1" noChangeArrowheads="1"/>
          </p:cNvSpPr>
          <p:nvPr/>
        </p:nvSpPr>
        <p:spPr bwMode="auto">
          <a:xfrm>
            <a:off x="4732338" y="30908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60" name="AutoShape 44"/>
          <p:cNvSpPr>
            <a:spLocks noChangeAspect="1" noChangeArrowheads="1"/>
          </p:cNvSpPr>
          <p:nvPr/>
        </p:nvSpPr>
        <p:spPr bwMode="auto">
          <a:xfrm>
            <a:off x="5951538" y="30908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61" name="AutoShape 45"/>
          <p:cNvSpPr>
            <a:spLocks noChangeAspect="1" noChangeArrowheads="1"/>
          </p:cNvSpPr>
          <p:nvPr/>
        </p:nvSpPr>
        <p:spPr bwMode="auto">
          <a:xfrm>
            <a:off x="6561138" y="3090863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62" name="Text Box 46"/>
          <p:cNvSpPr txBox="1">
            <a:spLocks noChangeAspect="1" noChangeArrowheads="1"/>
          </p:cNvSpPr>
          <p:nvPr/>
        </p:nvSpPr>
        <p:spPr bwMode="auto">
          <a:xfrm>
            <a:off x="1958975" y="2759075"/>
            <a:ext cx="347663" cy="33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Q</a:t>
            </a:r>
          </a:p>
        </p:txBody>
      </p:sp>
      <p:sp>
        <p:nvSpPr>
          <p:cNvPr id="163" name="Text Box 47"/>
          <p:cNvSpPr txBox="1">
            <a:spLocks noChangeAspect="1" noChangeArrowheads="1"/>
          </p:cNvSpPr>
          <p:nvPr/>
        </p:nvSpPr>
        <p:spPr bwMode="auto">
          <a:xfrm>
            <a:off x="2544763" y="2770188"/>
            <a:ext cx="347662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W</a:t>
            </a:r>
          </a:p>
        </p:txBody>
      </p:sp>
      <p:sp>
        <p:nvSpPr>
          <p:cNvPr id="164" name="Text Box 48"/>
          <p:cNvSpPr txBox="1">
            <a:spLocks noChangeAspect="1" noChangeArrowheads="1"/>
          </p:cNvSpPr>
          <p:nvPr/>
        </p:nvSpPr>
        <p:spPr bwMode="auto">
          <a:xfrm>
            <a:off x="3187700" y="2770188"/>
            <a:ext cx="347663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E</a:t>
            </a:r>
          </a:p>
        </p:txBody>
      </p:sp>
      <p:sp>
        <p:nvSpPr>
          <p:cNvPr id="165" name="Text Box 49"/>
          <p:cNvSpPr txBox="1">
            <a:spLocks noChangeAspect="1" noChangeArrowheads="1"/>
          </p:cNvSpPr>
          <p:nvPr/>
        </p:nvSpPr>
        <p:spPr bwMode="auto">
          <a:xfrm>
            <a:off x="3794125" y="2770188"/>
            <a:ext cx="347663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R</a:t>
            </a:r>
          </a:p>
        </p:txBody>
      </p:sp>
      <p:sp>
        <p:nvSpPr>
          <p:cNvPr id="166" name="Text Box 50"/>
          <p:cNvSpPr txBox="1">
            <a:spLocks noChangeAspect="1" noChangeArrowheads="1"/>
          </p:cNvSpPr>
          <p:nvPr/>
        </p:nvSpPr>
        <p:spPr bwMode="auto">
          <a:xfrm>
            <a:off x="4403725" y="2770188"/>
            <a:ext cx="347663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T</a:t>
            </a:r>
          </a:p>
        </p:txBody>
      </p:sp>
      <p:sp>
        <p:nvSpPr>
          <p:cNvPr id="167" name="Text Box 51"/>
          <p:cNvSpPr txBox="1">
            <a:spLocks noChangeAspect="1" noChangeArrowheads="1"/>
          </p:cNvSpPr>
          <p:nvPr/>
        </p:nvSpPr>
        <p:spPr bwMode="auto">
          <a:xfrm>
            <a:off x="5019675" y="2770188"/>
            <a:ext cx="347663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Z</a:t>
            </a:r>
          </a:p>
        </p:txBody>
      </p:sp>
      <p:sp>
        <p:nvSpPr>
          <p:cNvPr id="168" name="Text Box 52"/>
          <p:cNvSpPr txBox="1">
            <a:spLocks noChangeAspect="1" noChangeArrowheads="1"/>
          </p:cNvSpPr>
          <p:nvPr/>
        </p:nvSpPr>
        <p:spPr bwMode="auto">
          <a:xfrm>
            <a:off x="6249988" y="2770188"/>
            <a:ext cx="347662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</a:p>
        </p:txBody>
      </p:sp>
      <p:sp>
        <p:nvSpPr>
          <p:cNvPr id="169" name="Text Box 53"/>
          <p:cNvSpPr txBox="1">
            <a:spLocks noChangeAspect="1" noChangeArrowheads="1"/>
          </p:cNvSpPr>
          <p:nvPr/>
        </p:nvSpPr>
        <p:spPr bwMode="auto">
          <a:xfrm>
            <a:off x="6826250" y="2770188"/>
            <a:ext cx="347663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O</a:t>
            </a:r>
          </a:p>
        </p:txBody>
      </p:sp>
      <p:sp>
        <p:nvSpPr>
          <p:cNvPr id="170" name="Text Box 54"/>
          <p:cNvSpPr txBox="1">
            <a:spLocks noChangeAspect="1" noChangeArrowheads="1"/>
          </p:cNvSpPr>
          <p:nvPr/>
        </p:nvSpPr>
        <p:spPr bwMode="auto">
          <a:xfrm>
            <a:off x="5618163" y="2770188"/>
            <a:ext cx="347662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U </a:t>
            </a:r>
          </a:p>
        </p:txBody>
      </p:sp>
      <p:sp>
        <p:nvSpPr>
          <p:cNvPr id="171" name="Text Box 55"/>
          <p:cNvSpPr txBox="1">
            <a:spLocks noChangeAspect="1" noChangeArrowheads="1"/>
          </p:cNvSpPr>
          <p:nvPr/>
        </p:nvSpPr>
        <p:spPr bwMode="auto">
          <a:xfrm>
            <a:off x="2582863" y="3382963"/>
            <a:ext cx="347662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Y</a:t>
            </a:r>
          </a:p>
        </p:txBody>
      </p:sp>
      <p:sp>
        <p:nvSpPr>
          <p:cNvPr id="172" name="Text Box 56"/>
          <p:cNvSpPr txBox="1">
            <a:spLocks noChangeAspect="1" noChangeArrowheads="1"/>
          </p:cNvSpPr>
          <p:nvPr/>
        </p:nvSpPr>
        <p:spPr bwMode="auto">
          <a:xfrm>
            <a:off x="3192463" y="3382963"/>
            <a:ext cx="347662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X</a:t>
            </a:r>
          </a:p>
        </p:txBody>
      </p:sp>
      <p:sp>
        <p:nvSpPr>
          <p:cNvPr id="173" name="Text Box 57"/>
          <p:cNvSpPr txBox="1">
            <a:spLocks noChangeAspect="1" noChangeArrowheads="1"/>
          </p:cNvSpPr>
          <p:nvPr/>
        </p:nvSpPr>
        <p:spPr bwMode="auto">
          <a:xfrm>
            <a:off x="3805238" y="3382963"/>
            <a:ext cx="347662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C</a:t>
            </a:r>
          </a:p>
        </p:txBody>
      </p:sp>
      <p:sp>
        <p:nvSpPr>
          <p:cNvPr id="174" name="Text Box 58"/>
          <p:cNvSpPr txBox="1">
            <a:spLocks noChangeAspect="1" noChangeArrowheads="1"/>
          </p:cNvSpPr>
          <p:nvPr/>
        </p:nvSpPr>
        <p:spPr bwMode="auto">
          <a:xfrm>
            <a:off x="4413250" y="3382963"/>
            <a:ext cx="347663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V</a:t>
            </a:r>
          </a:p>
        </p:txBody>
      </p:sp>
      <p:sp>
        <p:nvSpPr>
          <p:cNvPr id="175" name="Text Box 59"/>
          <p:cNvSpPr txBox="1">
            <a:spLocks noChangeAspect="1" noChangeArrowheads="1"/>
          </p:cNvSpPr>
          <p:nvPr/>
        </p:nvSpPr>
        <p:spPr bwMode="auto">
          <a:xfrm>
            <a:off x="5022850" y="3382963"/>
            <a:ext cx="347663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B</a:t>
            </a:r>
          </a:p>
        </p:txBody>
      </p:sp>
      <p:sp>
        <p:nvSpPr>
          <p:cNvPr id="176" name="Text Box 60"/>
          <p:cNvSpPr txBox="1">
            <a:spLocks noChangeAspect="1" noChangeArrowheads="1"/>
          </p:cNvSpPr>
          <p:nvPr/>
        </p:nvSpPr>
        <p:spPr bwMode="auto">
          <a:xfrm>
            <a:off x="6219825" y="3382963"/>
            <a:ext cx="347663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M</a:t>
            </a:r>
          </a:p>
        </p:txBody>
      </p:sp>
      <p:sp>
        <p:nvSpPr>
          <p:cNvPr id="177" name="Text Box 61"/>
          <p:cNvSpPr txBox="1">
            <a:spLocks noChangeAspect="1" noChangeArrowheads="1"/>
          </p:cNvSpPr>
          <p:nvPr/>
        </p:nvSpPr>
        <p:spPr bwMode="auto">
          <a:xfrm>
            <a:off x="6829425" y="3382963"/>
            <a:ext cx="347663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L</a:t>
            </a:r>
          </a:p>
        </p:txBody>
      </p:sp>
      <p:sp>
        <p:nvSpPr>
          <p:cNvPr id="178" name="Text Box 62"/>
          <p:cNvSpPr txBox="1">
            <a:spLocks noChangeAspect="1" noChangeArrowheads="1"/>
          </p:cNvSpPr>
          <p:nvPr/>
        </p:nvSpPr>
        <p:spPr bwMode="auto">
          <a:xfrm>
            <a:off x="5619750" y="3390900"/>
            <a:ext cx="347663" cy="33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N</a:t>
            </a:r>
          </a:p>
        </p:txBody>
      </p:sp>
      <p:sp>
        <p:nvSpPr>
          <p:cNvPr id="179" name="Text Box 63"/>
          <p:cNvSpPr txBox="1">
            <a:spLocks noChangeAspect="1" noChangeArrowheads="1"/>
          </p:cNvSpPr>
          <p:nvPr/>
        </p:nvSpPr>
        <p:spPr bwMode="auto">
          <a:xfrm>
            <a:off x="2884488" y="3076575"/>
            <a:ext cx="347662" cy="33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S</a:t>
            </a:r>
          </a:p>
        </p:txBody>
      </p:sp>
      <p:sp>
        <p:nvSpPr>
          <p:cNvPr id="180" name="Text Box 64"/>
          <p:cNvSpPr txBox="1">
            <a:spLocks noChangeAspect="1" noChangeArrowheads="1"/>
          </p:cNvSpPr>
          <p:nvPr/>
        </p:nvSpPr>
        <p:spPr bwMode="auto">
          <a:xfrm>
            <a:off x="3490913" y="3076575"/>
            <a:ext cx="347662" cy="33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D</a:t>
            </a:r>
          </a:p>
        </p:txBody>
      </p:sp>
      <p:sp>
        <p:nvSpPr>
          <p:cNvPr id="181" name="Text Box 65"/>
          <p:cNvSpPr txBox="1">
            <a:spLocks noChangeAspect="1" noChangeArrowheads="1"/>
          </p:cNvSpPr>
          <p:nvPr/>
        </p:nvSpPr>
        <p:spPr bwMode="auto">
          <a:xfrm>
            <a:off x="4113213" y="3076575"/>
            <a:ext cx="347662" cy="33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F</a:t>
            </a:r>
          </a:p>
        </p:txBody>
      </p:sp>
      <p:sp>
        <p:nvSpPr>
          <p:cNvPr id="182" name="Text Box 66"/>
          <p:cNvSpPr txBox="1">
            <a:spLocks noChangeAspect="1" noChangeArrowheads="1"/>
          </p:cNvSpPr>
          <p:nvPr/>
        </p:nvSpPr>
        <p:spPr bwMode="auto">
          <a:xfrm>
            <a:off x="4703763" y="3076575"/>
            <a:ext cx="347662" cy="33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G </a:t>
            </a:r>
          </a:p>
        </p:txBody>
      </p:sp>
      <p:sp>
        <p:nvSpPr>
          <p:cNvPr id="183" name="Text Box 68"/>
          <p:cNvSpPr txBox="1">
            <a:spLocks noChangeAspect="1" noChangeArrowheads="1"/>
          </p:cNvSpPr>
          <p:nvPr/>
        </p:nvSpPr>
        <p:spPr bwMode="auto">
          <a:xfrm>
            <a:off x="6537325" y="3076575"/>
            <a:ext cx="347663" cy="33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K</a:t>
            </a:r>
          </a:p>
        </p:txBody>
      </p:sp>
      <p:sp>
        <p:nvSpPr>
          <p:cNvPr id="184" name="Text Box 69"/>
          <p:cNvSpPr txBox="1">
            <a:spLocks noChangeAspect="1" noChangeArrowheads="1"/>
          </p:cNvSpPr>
          <p:nvPr/>
        </p:nvSpPr>
        <p:spPr bwMode="auto">
          <a:xfrm>
            <a:off x="5948363" y="3076575"/>
            <a:ext cx="347662" cy="33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J</a:t>
            </a:r>
          </a:p>
        </p:txBody>
      </p:sp>
      <p:sp>
        <p:nvSpPr>
          <p:cNvPr id="185" name="AutoShape 70"/>
          <p:cNvSpPr>
            <a:spLocks noChangeAspect="1" noChangeArrowheads="1"/>
          </p:cNvSpPr>
          <p:nvPr/>
        </p:nvSpPr>
        <p:spPr bwMode="auto">
          <a:xfrm>
            <a:off x="1931988" y="43307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86" name="AutoShape 71"/>
          <p:cNvSpPr>
            <a:spLocks noChangeAspect="1" noChangeArrowheads="1"/>
          </p:cNvSpPr>
          <p:nvPr/>
        </p:nvSpPr>
        <p:spPr bwMode="auto">
          <a:xfrm>
            <a:off x="2541588" y="43307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87" name="AutoShape 72"/>
          <p:cNvSpPr>
            <a:spLocks noChangeAspect="1" noChangeArrowheads="1"/>
          </p:cNvSpPr>
          <p:nvPr/>
        </p:nvSpPr>
        <p:spPr bwMode="auto">
          <a:xfrm>
            <a:off x="3151188" y="43307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88" name="AutoShape 73"/>
          <p:cNvSpPr>
            <a:spLocks noChangeAspect="1" noChangeArrowheads="1"/>
          </p:cNvSpPr>
          <p:nvPr/>
        </p:nvSpPr>
        <p:spPr bwMode="auto">
          <a:xfrm>
            <a:off x="3760788" y="43307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89" name="AutoShape 74"/>
          <p:cNvSpPr>
            <a:spLocks noChangeAspect="1" noChangeArrowheads="1"/>
          </p:cNvSpPr>
          <p:nvPr/>
        </p:nvSpPr>
        <p:spPr bwMode="auto">
          <a:xfrm>
            <a:off x="4370388" y="43307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90" name="AutoShape 75"/>
          <p:cNvSpPr>
            <a:spLocks noChangeAspect="1" noChangeArrowheads="1"/>
          </p:cNvSpPr>
          <p:nvPr/>
        </p:nvSpPr>
        <p:spPr bwMode="auto">
          <a:xfrm>
            <a:off x="4979988" y="43307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91" name="AutoShape 77"/>
          <p:cNvSpPr>
            <a:spLocks noChangeAspect="1" noChangeArrowheads="1"/>
          </p:cNvSpPr>
          <p:nvPr/>
        </p:nvSpPr>
        <p:spPr bwMode="auto">
          <a:xfrm>
            <a:off x="6199188" y="43307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92" name="AutoShape 78"/>
          <p:cNvSpPr>
            <a:spLocks noChangeAspect="1" noChangeArrowheads="1"/>
          </p:cNvSpPr>
          <p:nvPr/>
        </p:nvSpPr>
        <p:spPr bwMode="auto">
          <a:xfrm>
            <a:off x="6808788" y="43307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93" name="AutoShape 79"/>
          <p:cNvSpPr>
            <a:spLocks noChangeAspect="1" noChangeArrowheads="1"/>
          </p:cNvSpPr>
          <p:nvPr/>
        </p:nvSpPr>
        <p:spPr bwMode="auto">
          <a:xfrm>
            <a:off x="1931988" y="49403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94" name="AutoShape 80"/>
          <p:cNvSpPr>
            <a:spLocks noChangeAspect="1" noChangeArrowheads="1"/>
          </p:cNvSpPr>
          <p:nvPr/>
        </p:nvSpPr>
        <p:spPr bwMode="auto">
          <a:xfrm>
            <a:off x="2541588" y="49403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95" name="AutoShape 81"/>
          <p:cNvSpPr>
            <a:spLocks noChangeAspect="1" noChangeArrowheads="1"/>
          </p:cNvSpPr>
          <p:nvPr/>
        </p:nvSpPr>
        <p:spPr bwMode="auto">
          <a:xfrm>
            <a:off x="3151188" y="49403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96" name="AutoShape 82"/>
          <p:cNvSpPr>
            <a:spLocks noChangeAspect="1" noChangeArrowheads="1"/>
          </p:cNvSpPr>
          <p:nvPr/>
        </p:nvSpPr>
        <p:spPr bwMode="auto">
          <a:xfrm>
            <a:off x="3760788" y="49403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97" name="AutoShape 83"/>
          <p:cNvSpPr>
            <a:spLocks noChangeAspect="1" noChangeArrowheads="1"/>
          </p:cNvSpPr>
          <p:nvPr/>
        </p:nvSpPr>
        <p:spPr bwMode="auto">
          <a:xfrm>
            <a:off x="4370388" y="49403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98" name="AutoShape 84"/>
          <p:cNvSpPr>
            <a:spLocks noChangeAspect="1" noChangeArrowheads="1"/>
          </p:cNvSpPr>
          <p:nvPr/>
        </p:nvSpPr>
        <p:spPr bwMode="auto">
          <a:xfrm>
            <a:off x="4979988" y="49403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199" name="AutoShape 85"/>
          <p:cNvSpPr>
            <a:spLocks noChangeAspect="1" noChangeArrowheads="1"/>
          </p:cNvSpPr>
          <p:nvPr/>
        </p:nvSpPr>
        <p:spPr bwMode="auto">
          <a:xfrm>
            <a:off x="6199188" y="49403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00" name="AutoShape 86"/>
          <p:cNvSpPr>
            <a:spLocks noChangeAspect="1" noChangeArrowheads="1"/>
          </p:cNvSpPr>
          <p:nvPr/>
        </p:nvSpPr>
        <p:spPr bwMode="auto">
          <a:xfrm>
            <a:off x="6808788" y="49403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01" name="AutoShape 88"/>
          <p:cNvSpPr>
            <a:spLocks noChangeAspect="1" noChangeArrowheads="1"/>
          </p:cNvSpPr>
          <p:nvPr/>
        </p:nvSpPr>
        <p:spPr bwMode="auto">
          <a:xfrm>
            <a:off x="2846388" y="46355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02" name="AutoShape 89"/>
          <p:cNvSpPr>
            <a:spLocks noChangeAspect="1" noChangeArrowheads="1"/>
          </p:cNvSpPr>
          <p:nvPr/>
        </p:nvSpPr>
        <p:spPr bwMode="auto">
          <a:xfrm>
            <a:off x="3455988" y="46355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03" name="AutoShape 90"/>
          <p:cNvSpPr>
            <a:spLocks noChangeAspect="1" noChangeArrowheads="1"/>
          </p:cNvSpPr>
          <p:nvPr/>
        </p:nvSpPr>
        <p:spPr bwMode="auto">
          <a:xfrm>
            <a:off x="4065588" y="46355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04" name="AutoShape 91"/>
          <p:cNvSpPr>
            <a:spLocks noChangeAspect="1" noChangeArrowheads="1"/>
          </p:cNvSpPr>
          <p:nvPr/>
        </p:nvSpPr>
        <p:spPr bwMode="auto">
          <a:xfrm>
            <a:off x="4675188" y="46355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05" name="AutoShape 92"/>
          <p:cNvSpPr>
            <a:spLocks noChangeAspect="1" noChangeArrowheads="1"/>
          </p:cNvSpPr>
          <p:nvPr/>
        </p:nvSpPr>
        <p:spPr bwMode="auto">
          <a:xfrm>
            <a:off x="5894388" y="46355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06" name="AutoShape 93"/>
          <p:cNvSpPr>
            <a:spLocks noChangeAspect="1" noChangeArrowheads="1"/>
          </p:cNvSpPr>
          <p:nvPr/>
        </p:nvSpPr>
        <p:spPr bwMode="auto">
          <a:xfrm>
            <a:off x="6503988" y="46355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07" name="Text Box 94"/>
          <p:cNvSpPr txBox="1">
            <a:spLocks noChangeAspect="1" noChangeArrowheads="1"/>
          </p:cNvSpPr>
          <p:nvPr/>
        </p:nvSpPr>
        <p:spPr bwMode="auto">
          <a:xfrm>
            <a:off x="1978025" y="4297363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Q</a:t>
            </a:r>
          </a:p>
        </p:txBody>
      </p:sp>
      <p:sp>
        <p:nvSpPr>
          <p:cNvPr id="208" name="Text Box 95"/>
          <p:cNvSpPr txBox="1">
            <a:spLocks noChangeAspect="1" noChangeArrowheads="1"/>
          </p:cNvSpPr>
          <p:nvPr/>
        </p:nvSpPr>
        <p:spPr bwMode="auto">
          <a:xfrm>
            <a:off x="2560638" y="4306888"/>
            <a:ext cx="334962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W</a:t>
            </a:r>
          </a:p>
        </p:txBody>
      </p:sp>
      <p:sp>
        <p:nvSpPr>
          <p:cNvPr id="209" name="Text Box 96"/>
          <p:cNvSpPr txBox="1">
            <a:spLocks noChangeAspect="1" noChangeArrowheads="1"/>
          </p:cNvSpPr>
          <p:nvPr/>
        </p:nvSpPr>
        <p:spPr bwMode="auto">
          <a:xfrm>
            <a:off x="3219450" y="4306888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E</a:t>
            </a:r>
          </a:p>
        </p:txBody>
      </p:sp>
      <p:sp>
        <p:nvSpPr>
          <p:cNvPr id="210" name="Text Box 97"/>
          <p:cNvSpPr txBox="1">
            <a:spLocks noChangeAspect="1" noChangeArrowheads="1"/>
          </p:cNvSpPr>
          <p:nvPr/>
        </p:nvSpPr>
        <p:spPr bwMode="auto">
          <a:xfrm>
            <a:off x="3806825" y="4306888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R</a:t>
            </a:r>
          </a:p>
        </p:txBody>
      </p:sp>
      <p:sp>
        <p:nvSpPr>
          <p:cNvPr id="211" name="Text Box 98"/>
          <p:cNvSpPr txBox="1">
            <a:spLocks noChangeAspect="1" noChangeArrowheads="1"/>
          </p:cNvSpPr>
          <p:nvPr/>
        </p:nvSpPr>
        <p:spPr bwMode="auto">
          <a:xfrm>
            <a:off x="4416425" y="4306888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T</a:t>
            </a:r>
          </a:p>
        </p:txBody>
      </p:sp>
      <p:sp>
        <p:nvSpPr>
          <p:cNvPr id="212" name="Text Box 99"/>
          <p:cNvSpPr txBox="1">
            <a:spLocks noChangeAspect="1" noChangeArrowheads="1"/>
          </p:cNvSpPr>
          <p:nvPr/>
        </p:nvSpPr>
        <p:spPr bwMode="auto">
          <a:xfrm>
            <a:off x="5026025" y="4306888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Z</a:t>
            </a:r>
          </a:p>
        </p:txBody>
      </p:sp>
      <p:sp>
        <p:nvSpPr>
          <p:cNvPr id="213" name="Text Box 100"/>
          <p:cNvSpPr txBox="1">
            <a:spLocks noChangeAspect="1" noChangeArrowheads="1"/>
          </p:cNvSpPr>
          <p:nvPr/>
        </p:nvSpPr>
        <p:spPr bwMode="auto">
          <a:xfrm>
            <a:off x="6262688" y="4306888"/>
            <a:ext cx="334962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</a:p>
        </p:txBody>
      </p:sp>
      <p:sp>
        <p:nvSpPr>
          <p:cNvPr id="214" name="Text Box 101"/>
          <p:cNvSpPr txBox="1">
            <a:spLocks noChangeAspect="1" noChangeArrowheads="1"/>
          </p:cNvSpPr>
          <p:nvPr/>
        </p:nvSpPr>
        <p:spPr bwMode="auto">
          <a:xfrm>
            <a:off x="6854825" y="4306888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O</a:t>
            </a:r>
          </a:p>
        </p:txBody>
      </p:sp>
      <p:sp>
        <p:nvSpPr>
          <p:cNvPr id="215" name="Text Box 103"/>
          <p:cNvSpPr txBox="1">
            <a:spLocks noChangeArrowheads="1"/>
          </p:cNvSpPr>
          <p:nvPr/>
        </p:nvSpPr>
        <p:spPr bwMode="auto">
          <a:xfrm>
            <a:off x="1958975" y="5373688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Q</a:t>
            </a:r>
          </a:p>
        </p:txBody>
      </p:sp>
      <p:sp>
        <p:nvSpPr>
          <p:cNvPr id="216" name="Text Box 104"/>
          <p:cNvSpPr txBox="1">
            <a:spLocks noChangeArrowheads="1"/>
          </p:cNvSpPr>
          <p:nvPr/>
        </p:nvSpPr>
        <p:spPr bwMode="auto">
          <a:xfrm>
            <a:off x="2581275" y="5384800"/>
            <a:ext cx="3810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W</a:t>
            </a:r>
          </a:p>
        </p:txBody>
      </p:sp>
      <p:sp>
        <p:nvSpPr>
          <p:cNvPr id="217" name="Text Box 105"/>
          <p:cNvSpPr txBox="1">
            <a:spLocks noChangeArrowheads="1"/>
          </p:cNvSpPr>
          <p:nvPr/>
        </p:nvSpPr>
        <p:spPr bwMode="auto">
          <a:xfrm>
            <a:off x="3221038" y="5381625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E</a:t>
            </a:r>
          </a:p>
        </p:txBody>
      </p:sp>
      <p:sp>
        <p:nvSpPr>
          <p:cNvPr id="218" name="Text Box 106"/>
          <p:cNvSpPr txBox="1">
            <a:spLocks noChangeArrowheads="1"/>
          </p:cNvSpPr>
          <p:nvPr/>
        </p:nvSpPr>
        <p:spPr bwMode="auto">
          <a:xfrm>
            <a:off x="3832225" y="5381625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R</a:t>
            </a:r>
          </a:p>
        </p:txBody>
      </p:sp>
      <p:sp>
        <p:nvSpPr>
          <p:cNvPr id="219" name="Text Box 107"/>
          <p:cNvSpPr txBox="1">
            <a:spLocks noChangeArrowheads="1"/>
          </p:cNvSpPr>
          <p:nvPr/>
        </p:nvSpPr>
        <p:spPr bwMode="auto">
          <a:xfrm>
            <a:off x="4410075" y="5381625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T</a:t>
            </a:r>
          </a:p>
        </p:txBody>
      </p:sp>
      <p:sp>
        <p:nvSpPr>
          <p:cNvPr id="220" name="Text Box 108"/>
          <p:cNvSpPr txBox="1">
            <a:spLocks noChangeArrowheads="1"/>
          </p:cNvSpPr>
          <p:nvPr/>
        </p:nvSpPr>
        <p:spPr bwMode="auto">
          <a:xfrm>
            <a:off x="5018088" y="5381625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Z</a:t>
            </a:r>
          </a:p>
        </p:txBody>
      </p:sp>
      <p:sp>
        <p:nvSpPr>
          <p:cNvPr id="221" name="Text Box 109"/>
          <p:cNvSpPr txBox="1">
            <a:spLocks noChangeArrowheads="1"/>
          </p:cNvSpPr>
          <p:nvPr/>
        </p:nvSpPr>
        <p:spPr bwMode="auto">
          <a:xfrm>
            <a:off x="6283325" y="5381625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I</a:t>
            </a:r>
          </a:p>
        </p:txBody>
      </p:sp>
      <p:sp>
        <p:nvSpPr>
          <p:cNvPr id="222" name="Text Box 111"/>
          <p:cNvSpPr txBox="1">
            <a:spLocks noChangeArrowheads="1"/>
          </p:cNvSpPr>
          <p:nvPr/>
        </p:nvSpPr>
        <p:spPr bwMode="auto">
          <a:xfrm>
            <a:off x="5653088" y="5381625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U</a:t>
            </a:r>
          </a:p>
        </p:txBody>
      </p:sp>
      <p:sp>
        <p:nvSpPr>
          <p:cNvPr id="223" name="Text Box 113"/>
          <p:cNvSpPr txBox="1">
            <a:spLocks noChangeAspect="1" noChangeArrowheads="1"/>
          </p:cNvSpPr>
          <p:nvPr/>
        </p:nvSpPr>
        <p:spPr bwMode="auto">
          <a:xfrm>
            <a:off x="2892425" y="4603750"/>
            <a:ext cx="334963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S</a:t>
            </a:r>
          </a:p>
        </p:txBody>
      </p:sp>
      <p:sp>
        <p:nvSpPr>
          <p:cNvPr id="224" name="Text Box 114"/>
          <p:cNvSpPr txBox="1">
            <a:spLocks noChangeAspect="1" noChangeArrowheads="1"/>
          </p:cNvSpPr>
          <p:nvPr/>
        </p:nvSpPr>
        <p:spPr bwMode="auto">
          <a:xfrm>
            <a:off x="3502025" y="4603750"/>
            <a:ext cx="334963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D</a:t>
            </a:r>
          </a:p>
        </p:txBody>
      </p:sp>
      <p:sp>
        <p:nvSpPr>
          <p:cNvPr id="225" name="Text Box 115"/>
          <p:cNvSpPr txBox="1">
            <a:spLocks noChangeAspect="1" noChangeArrowheads="1"/>
          </p:cNvSpPr>
          <p:nvPr/>
        </p:nvSpPr>
        <p:spPr bwMode="auto">
          <a:xfrm>
            <a:off x="4133850" y="4603750"/>
            <a:ext cx="334963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F</a:t>
            </a:r>
          </a:p>
        </p:txBody>
      </p:sp>
      <p:sp>
        <p:nvSpPr>
          <p:cNvPr id="226" name="Text Box 116"/>
          <p:cNvSpPr txBox="1">
            <a:spLocks noChangeAspect="1" noChangeArrowheads="1"/>
          </p:cNvSpPr>
          <p:nvPr/>
        </p:nvSpPr>
        <p:spPr bwMode="auto">
          <a:xfrm>
            <a:off x="4721225" y="4603750"/>
            <a:ext cx="334963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G</a:t>
            </a:r>
          </a:p>
        </p:txBody>
      </p:sp>
      <p:sp>
        <p:nvSpPr>
          <p:cNvPr id="227" name="Text Box 117"/>
          <p:cNvSpPr txBox="1">
            <a:spLocks noChangeAspect="1" noChangeArrowheads="1"/>
          </p:cNvSpPr>
          <p:nvPr/>
        </p:nvSpPr>
        <p:spPr bwMode="auto">
          <a:xfrm>
            <a:off x="6550025" y="4603750"/>
            <a:ext cx="334963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K</a:t>
            </a:r>
          </a:p>
        </p:txBody>
      </p:sp>
      <p:sp>
        <p:nvSpPr>
          <p:cNvPr id="228" name="Text Box 118"/>
          <p:cNvSpPr txBox="1">
            <a:spLocks noChangeAspect="1" noChangeArrowheads="1"/>
          </p:cNvSpPr>
          <p:nvPr/>
        </p:nvSpPr>
        <p:spPr bwMode="auto">
          <a:xfrm>
            <a:off x="5956300" y="4603750"/>
            <a:ext cx="334963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J</a:t>
            </a:r>
          </a:p>
        </p:txBody>
      </p:sp>
      <p:sp>
        <p:nvSpPr>
          <p:cNvPr id="229" name="Text Box 120"/>
          <p:cNvSpPr txBox="1">
            <a:spLocks noChangeArrowheads="1"/>
          </p:cNvSpPr>
          <p:nvPr/>
        </p:nvSpPr>
        <p:spPr bwMode="auto">
          <a:xfrm>
            <a:off x="2908300" y="5665788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S</a:t>
            </a:r>
          </a:p>
        </p:txBody>
      </p:sp>
      <p:sp>
        <p:nvSpPr>
          <p:cNvPr id="230" name="Text Box 121"/>
          <p:cNvSpPr txBox="1">
            <a:spLocks noChangeArrowheads="1"/>
          </p:cNvSpPr>
          <p:nvPr/>
        </p:nvSpPr>
        <p:spPr bwMode="auto">
          <a:xfrm>
            <a:off x="3552825" y="5665788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D</a:t>
            </a:r>
          </a:p>
        </p:txBody>
      </p:sp>
      <p:sp>
        <p:nvSpPr>
          <p:cNvPr id="231" name="Text Box 122"/>
          <p:cNvSpPr txBox="1">
            <a:spLocks noChangeArrowheads="1"/>
          </p:cNvSpPr>
          <p:nvPr/>
        </p:nvSpPr>
        <p:spPr bwMode="auto">
          <a:xfrm>
            <a:off x="4133850" y="5665788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F</a:t>
            </a:r>
          </a:p>
        </p:txBody>
      </p:sp>
      <p:sp>
        <p:nvSpPr>
          <p:cNvPr id="232" name="Text Box 123"/>
          <p:cNvSpPr txBox="1">
            <a:spLocks noChangeArrowheads="1"/>
          </p:cNvSpPr>
          <p:nvPr/>
        </p:nvSpPr>
        <p:spPr bwMode="auto">
          <a:xfrm>
            <a:off x="4737100" y="5665788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G</a:t>
            </a:r>
          </a:p>
        </p:txBody>
      </p:sp>
      <p:sp>
        <p:nvSpPr>
          <p:cNvPr id="233" name="Text Box 125"/>
          <p:cNvSpPr txBox="1">
            <a:spLocks noChangeAspect="1" noChangeArrowheads="1"/>
          </p:cNvSpPr>
          <p:nvPr/>
        </p:nvSpPr>
        <p:spPr bwMode="auto">
          <a:xfrm>
            <a:off x="1978025" y="4919663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P</a:t>
            </a:r>
          </a:p>
        </p:txBody>
      </p:sp>
      <p:sp>
        <p:nvSpPr>
          <p:cNvPr id="234" name="Text Box 126"/>
          <p:cNvSpPr txBox="1">
            <a:spLocks noChangeAspect="1" noChangeArrowheads="1"/>
          </p:cNvSpPr>
          <p:nvPr/>
        </p:nvSpPr>
        <p:spPr bwMode="auto">
          <a:xfrm>
            <a:off x="2587625" y="4919663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Y</a:t>
            </a:r>
          </a:p>
        </p:txBody>
      </p:sp>
      <p:sp>
        <p:nvSpPr>
          <p:cNvPr id="235" name="Text Box 127"/>
          <p:cNvSpPr txBox="1">
            <a:spLocks noChangeAspect="1" noChangeArrowheads="1"/>
          </p:cNvSpPr>
          <p:nvPr/>
        </p:nvSpPr>
        <p:spPr bwMode="auto">
          <a:xfrm>
            <a:off x="3197225" y="4919663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X</a:t>
            </a:r>
          </a:p>
        </p:txBody>
      </p:sp>
      <p:sp>
        <p:nvSpPr>
          <p:cNvPr id="236" name="Text Box 128"/>
          <p:cNvSpPr txBox="1">
            <a:spLocks noChangeAspect="1" noChangeArrowheads="1"/>
          </p:cNvSpPr>
          <p:nvPr/>
        </p:nvSpPr>
        <p:spPr bwMode="auto">
          <a:xfrm>
            <a:off x="3806825" y="4919663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C</a:t>
            </a:r>
          </a:p>
        </p:txBody>
      </p:sp>
      <p:sp>
        <p:nvSpPr>
          <p:cNvPr id="237" name="Text Box 129"/>
          <p:cNvSpPr txBox="1">
            <a:spLocks noChangeAspect="1" noChangeArrowheads="1"/>
          </p:cNvSpPr>
          <p:nvPr/>
        </p:nvSpPr>
        <p:spPr bwMode="auto">
          <a:xfrm>
            <a:off x="4416425" y="4919663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V</a:t>
            </a:r>
          </a:p>
        </p:txBody>
      </p:sp>
      <p:sp>
        <p:nvSpPr>
          <p:cNvPr id="238" name="Text Box 130"/>
          <p:cNvSpPr txBox="1">
            <a:spLocks noChangeAspect="1" noChangeArrowheads="1"/>
          </p:cNvSpPr>
          <p:nvPr/>
        </p:nvSpPr>
        <p:spPr bwMode="auto">
          <a:xfrm>
            <a:off x="5029200" y="4919663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B</a:t>
            </a:r>
          </a:p>
        </p:txBody>
      </p:sp>
      <p:sp>
        <p:nvSpPr>
          <p:cNvPr id="239" name="Text Box 131"/>
          <p:cNvSpPr txBox="1">
            <a:spLocks noChangeAspect="1" noChangeArrowheads="1"/>
          </p:cNvSpPr>
          <p:nvPr/>
        </p:nvSpPr>
        <p:spPr bwMode="auto">
          <a:xfrm>
            <a:off x="6237288" y="4919663"/>
            <a:ext cx="334962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M</a:t>
            </a:r>
          </a:p>
        </p:txBody>
      </p:sp>
      <p:sp>
        <p:nvSpPr>
          <p:cNvPr id="240" name="Text Box 132"/>
          <p:cNvSpPr txBox="1">
            <a:spLocks noChangeAspect="1" noChangeArrowheads="1"/>
          </p:cNvSpPr>
          <p:nvPr/>
        </p:nvSpPr>
        <p:spPr bwMode="auto">
          <a:xfrm>
            <a:off x="6854825" y="4919663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L</a:t>
            </a:r>
          </a:p>
        </p:txBody>
      </p:sp>
      <p:sp>
        <p:nvSpPr>
          <p:cNvPr id="241" name="Text Box 133"/>
          <p:cNvSpPr txBox="1">
            <a:spLocks noChangeArrowheads="1"/>
          </p:cNvSpPr>
          <p:nvPr/>
        </p:nvSpPr>
        <p:spPr bwMode="auto">
          <a:xfrm>
            <a:off x="1958975" y="5951538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P   </a:t>
            </a:r>
          </a:p>
        </p:txBody>
      </p:sp>
      <p:sp>
        <p:nvSpPr>
          <p:cNvPr id="242" name="Text Box 134"/>
          <p:cNvSpPr txBox="1">
            <a:spLocks noChangeArrowheads="1"/>
          </p:cNvSpPr>
          <p:nvPr/>
        </p:nvSpPr>
        <p:spPr bwMode="auto">
          <a:xfrm>
            <a:off x="2605088" y="5959475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Y</a:t>
            </a:r>
          </a:p>
        </p:txBody>
      </p:sp>
      <p:sp>
        <p:nvSpPr>
          <p:cNvPr id="243" name="Text Box 135"/>
          <p:cNvSpPr txBox="1">
            <a:spLocks noChangeArrowheads="1"/>
          </p:cNvSpPr>
          <p:nvPr/>
        </p:nvSpPr>
        <p:spPr bwMode="auto">
          <a:xfrm>
            <a:off x="3214688" y="5951538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X</a:t>
            </a:r>
          </a:p>
        </p:txBody>
      </p:sp>
      <p:sp>
        <p:nvSpPr>
          <p:cNvPr id="244" name="Text Box 136"/>
          <p:cNvSpPr txBox="1">
            <a:spLocks noChangeArrowheads="1"/>
          </p:cNvSpPr>
          <p:nvPr/>
        </p:nvSpPr>
        <p:spPr bwMode="auto">
          <a:xfrm>
            <a:off x="3843338" y="5959475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C</a:t>
            </a:r>
          </a:p>
        </p:txBody>
      </p:sp>
      <p:sp>
        <p:nvSpPr>
          <p:cNvPr id="245" name="Text Box 137"/>
          <p:cNvSpPr txBox="1">
            <a:spLocks noChangeArrowheads="1"/>
          </p:cNvSpPr>
          <p:nvPr/>
        </p:nvSpPr>
        <p:spPr bwMode="auto">
          <a:xfrm>
            <a:off x="4395788" y="5951538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V</a:t>
            </a:r>
          </a:p>
        </p:txBody>
      </p:sp>
      <p:sp>
        <p:nvSpPr>
          <p:cNvPr id="246" name="Text Box 138"/>
          <p:cNvSpPr txBox="1">
            <a:spLocks noChangeArrowheads="1"/>
          </p:cNvSpPr>
          <p:nvPr/>
        </p:nvSpPr>
        <p:spPr bwMode="auto">
          <a:xfrm>
            <a:off x="5013325" y="5954713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B</a:t>
            </a:r>
          </a:p>
        </p:txBody>
      </p:sp>
      <p:sp>
        <p:nvSpPr>
          <p:cNvPr id="247" name="Text Box 139"/>
          <p:cNvSpPr txBox="1">
            <a:spLocks noChangeArrowheads="1"/>
          </p:cNvSpPr>
          <p:nvPr/>
        </p:nvSpPr>
        <p:spPr bwMode="auto">
          <a:xfrm>
            <a:off x="6254750" y="5956300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M</a:t>
            </a:r>
          </a:p>
        </p:txBody>
      </p:sp>
      <p:sp>
        <p:nvSpPr>
          <p:cNvPr id="248" name="Text Box 140"/>
          <p:cNvSpPr txBox="1">
            <a:spLocks noChangeArrowheads="1"/>
          </p:cNvSpPr>
          <p:nvPr/>
        </p:nvSpPr>
        <p:spPr bwMode="auto">
          <a:xfrm>
            <a:off x="6894513" y="5957888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L</a:t>
            </a:r>
          </a:p>
        </p:txBody>
      </p:sp>
      <p:sp>
        <p:nvSpPr>
          <p:cNvPr id="249" name="Text Box 141"/>
          <p:cNvSpPr txBox="1">
            <a:spLocks noChangeArrowheads="1"/>
          </p:cNvSpPr>
          <p:nvPr/>
        </p:nvSpPr>
        <p:spPr bwMode="auto">
          <a:xfrm>
            <a:off x="5649913" y="5948363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N</a:t>
            </a:r>
          </a:p>
        </p:txBody>
      </p:sp>
      <p:sp>
        <p:nvSpPr>
          <p:cNvPr id="250" name="Text Box 184"/>
          <p:cNvSpPr txBox="1">
            <a:spLocks noChangeAspect="1" noChangeArrowheads="1"/>
          </p:cNvSpPr>
          <p:nvPr/>
        </p:nvSpPr>
        <p:spPr bwMode="auto">
          <a:xfrm>
            <a:off x="1979613" y="3382963"/>
            <a:ext cx="347662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P</a:t>
            </a:r>
          </a:p>
        </p:txBody>
      </p:sp>
      <p:sp>
        <p:nvSpPr>
          <p:cNvPr id="251" name="AutoShape 186"/>
          <p:cNvSpPr>
            <a:spLocks noChangeAspect="1" noChangeArrowheads="1"/>
          </p:cNvSpPr>
          <p:nvPr/>
        </p:nvSpPr>
        <p:spPr bwMode="auto">
          <a:xfrm>
            <a:off x="5607050" y="4935538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52" name="Text Box 187"/>
          <p:cNvSpPr txBox="1">
            <a:spLocks noChangeAspect="1" noChangeArrowheads="1"/>
          </p:cNvSpPr>
          <p:nvPr/>
        </p:nvSpPr>
        <p:spPr bwMode="auto">
          <a:xfrm>
            <a:off x="5649913" y="4916488"/>
            <a:ext cx="381000" cy="3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N</a:t>
            </a:r>
          </a:p>
        </p:txBody>
      </p:sp>
      <p:sp>
        <p:nvSpPr>
          <p:cNvPr id="253" name="AutoShape 188"/>
          <p:cNvSpPr>
            <a:spLocks noChangeArrowheads="1"/>
          </p:cNvSpPr>
          <p:nvPr/>
        </p:nvSpPr>
        <p:spPr bwMode="auto">
          <a:xfrm>
            <a:off x="2070100" y="5667375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54" name="AutoShape 189"/>
          <p:cNvSpPr>
            <a:spLocks noChangeArrowheads="1"/>
          </p:cNvSpPr>
          <p:nvPr/>
        </p:nvSpPr>
        <p:spPr bwMode="auto">
          <a:xfrm>
            <a:off x="2089150" y="5838825"/>
            <a:ext cx="44450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55" name="Rectangle 190"/>
          <p:cNvSpPr>
            <a:spLocks noChangeArrowheads="1"/>
          </p:cNvSpPr>
          <p:nvPr/>
        </p:nvSpPr>
        <p:spPr bwMode="auto">
          <a:xfrm>
            <a:off x="2043113" y="5624513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56" name="Text Box 272"/>
          <p:cNvSpPr txBox="1">
            <a:spLocks noChangeArrowheads="1"/>
          </p:cNvSpPr>
          <p:nvPr/>
        </p:nvSpPr>
        <p:spPr bwMode="auto">
          <a:xfrm>
            <a:off x="6584950" y="5672138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K</a:t>
            </a:r>
          </a:p>
        </p:txBody>
      </p:sp>
      <p:sp>
        <p:nvSpPr>
          <p:cNvPr id="257" name="AutoShape 295"/>
          <p:cNvSpPr>
            <a:spLocks noChangeAspect="1" noChangeArrowheads="1"/>
          </p:cNvSpPr>
          <p:nvPr/>
        </p:nvSpPr>
        <p:spPr bwMode="auto">
          <a:xfrm>
            <a:off x="5449888" y="5942013"/>
            <a:ext cx="82550" cy="82550"/>
          </a:xfrm>
          <a:prstGeom prst="flowChartConnector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58" name="Flowchart: Extract 310"/>
          <p:cNvSpPr>
            <a:spLocks noChangeArrowheads="1"/>
          </p:cNvSpPr>
          <p:nvPr/>
        </p:nvSpPr>
        <p:spPr bwMode="auto">
          <a:xfrm flipV="1">
            <a:off x="8180388" y="3856038"/>
            <a:ext cx="152400" cy="155575"/>
          </a:xfrm>
          <a:prstGeom prst="flowChartExtra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59" name="Flowchart: Extract 313"/>
          <p:cNvSpPr>
            <a:spLocks noChangeArrowheads="1"/>
          </p:cNvSpPr>
          <p:nvPr/>
        </p:nvSpPr>
        <p:spPr bwMode="auto">
          <a:xfrm flipV="1">
            <a:off x="2359025" y="5461000"/>
            <a:ext cx="152400" cy="155575"/>
          </a:xfrm>
          <a:prstGeom prst="flowChartExtra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60" name="Flowchart: Extract 314"/>
          <p:cNvSpPr>
            <a:spLocks noChangeArrowheads="1"/>
          </p:cNvSpPr>
          <p:nvPr/>
        </p:nvSpPr>
        <p:spPr bwMode="auto">
          <a:xfrm rot="16200000" flipH="1">
            <a:off x="7908926" y="5773737"/>
            <a:ext cx="152400" cy="155575"/>
          </a:xfrm>
          <a:prstGeom prst="flowChartExtra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61" name="Flowchart: Extract 311"/>
          <p:cNvSpPr>
            <a:spLocks noChangeArrowheads="1"/>
          </p:cNvSpPr>
          <p:nvPr/>
        </p:nvSpPr>
        <p:spPr bwMode="auto">
          <a:xfrm rot="10800000" flipV="1">
            <a:off x="5410200" y="5443538"/>
            <a:ext cx="152400" cy="155575"/>
          </a:xfrm>
          <a:prstGeom prst="flowChartExtra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62" name="Text Box 124"/>
          <p:cNvSpPr txBox="1">
            <a:spLocks noChangeArrowheads="1"/>
          </p:cNvSpPr>
          <p:nvPr/>
        </p:nvSpPr>
        <p:spPr bwMode="auto">
          <a:xfrm>
            <a:off x="5937250" y="5665788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J</a:t>
            </a:r>
          </a:p>
        </p:txBody>
      </p:sp>
      <p:sp>
        <p:nvSpPr>
          <p:cNvPr id="263" name="AutoShape 188"/>
          <p:cNvSpPr>
            <a:spLocks noChangeArrowheads="1"/>
          </p:cNvSpPr>
          <p:nvPr/>
        </p:nvSpPr>
        <p:spPr bwMode="auto">
          <a:xfrm>
            <a:off x="2720975" y="5664200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64" name="AutoShape 189"/>
          <p:cNvSpPr>
            <a:spLocks noChangeArrowheads="1"/>
          </p:cNvSpPr>
          <p:nvPr/>
        </p:nvSpPr>
        <p:spPr bwMode="auto">
          <a:xfrm>
            <a:off x="2740025" y="5835650"/>
            <a:ext cx="44450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65" name="Rectangle 190"/>
          <p:cNvSpPr>
            <a:spLocks noChangeArrowheads="1"/>
          </p:cNvSpPr>
          <p:nvPr/>
        </p:nvSpPr>
        <p:spPr bwMode="auto">
          <a:xfrm>
            <a:off x="2693988" y="5624513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66" name="AutoShape 188"/>
          <p:cNvSpPr>
            <a:spLocks noChangeArrowheads="1"/>
          </p:cNvSpPr>
          <p:nvPr/>
        </p:nvSpPr>
        <p:spPr bwMode="auto">
          <a:xfrm>
            <a:off x="3327400" y="5662613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67" name="AutoShape 189"/>
          <p:cNvSpPr>
            <a:spLocks noChangeArrowheads="1"/>
          </p:cNvSpPr>
          <p:nvPr/>
        </p:nvSpPr>
        <p:spPr bwMode="auto">
          <a:xfrm>
            <a:off x="3346450" y="5834063"/>
            <a:ext cx="44450" cy="46037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68" name="Rectangle 190"/>
          <p:cNvSpPr>
            <a:spLocks noChangeArrowheads="1"/>
          </p:cNvSpPr>
          <p:nvPr/>
        </p:nvSpPr>
        <p:spPr bwMode="auto">
          <a:xfrm>
            <a:off x="3300413" y="5624513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69" name="AutoShape 188"/>
          <p:cNvSpPr>
            <a:spLocks noChangeArrowheads="1"/>
          </p:cNvSpPr>
          <p:nvPr/>
        </p:nvSpPr>
        <p:spPr bwMode="auto">
          <a:xfrm>
            <a:off x="3956050" y="5662613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70" name="AutoShape 189"/>
          <p:cNvSpPr>
            <a:spLocks noChangeArrowheads="1"/>
          </p:cNvSpPr>
          <p:nvPr/>
        </p:nvSpPr>
        <p:spPr bwMode="auto">
          <a:xfrm>
            <a:off x="3973513" y="5834063"/>
            <a:ext cx="46037" cy="46037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71" name="Rectangle 190"/>
          <p:cNvSpPr>
            <a:spLocks noChangeArrowheads="1"/>
          </p:cNvSpPr>
          <p:nvPr/>
        </p:nvSpPr>
        <p:spPr bwMode="auto">
          <a:xfrm>
            <a:off x="3929063" y="5626100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72" name="AutoShape 188"/>
          <p:cNvSpPr>
            <a:spLocks noChangeArrowheads="1"/>
          </p:cNvSpPr>
          <p:nvPr/>
        </p:nvSpPr>
        <p:spPr bwMode="auto">
          <a:xfrm>
            <a:off x="4516438" y="5664200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73" name="AutoShape 189"/>
          <p:cNvSpPr>
            <a:spLocks noChangeArrowheads="1"/>
          </p:cNvSpPr>
          <p:nvPr/>
        </p:nvSpPr>
        <p:spPr bwMode="auto">
          <a:xfrm>
            <a:off x="4535488" y="5835650"/>
            <a:ext cx="44450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74" name="Rectangle 190"/>
          <p:cNvSpPr>
            <a:spLocks noChangeArrowheads="1"/>
          </p:cNvSpPr>
          <p:nvPr/>
        </p:nvSpPr>
        <p:spPr bwMode="auto">
          <a:xfrm>
            <a:off x="4489450" y="5624513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75" name="AutoShape 188"/>
          <p:cNvSpPr>
            <a:spLocks noChangeArrowheads="1"/>
          </p:cNvSpPr>
          <p:nvPr/>
        </p:nvSpPr>
        <p:spPr bwMode="auto">
          <a:xfrm>
            <a:off x="5126038" y="5662613"/>
            <a:ext cx="80962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76" name="AutoShape 189"/>
          <p:cNvSpPr>
            <a:spLocks noChangeArrowheads="1"/>
          </p:cNvSpPr>
          <p:nvPr/>
        </p:nvSpPr>
        <p:spPr bwMode="auto">
          <a:xfrm>
            <a:off x="5143500" y="5834063"/>
            <a:ext cx="46038" cy="444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77" name="Rectangle 190"/>
          <p:cNvSpPr>
            <a:spLocks noChangeArrowheads="1"/>
          </p:cNvSpPr>
          <p:nvPr/>
        </p:nvSpPr>
        <p:spPr bwMode="auto">
          <a:xfrm>
            <a:off x="5097463" y="5624513"/>
            <a:ext cx="138112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78" name="AutoShape 188"/>
          <p:cNvSpPr>
            <a:spLocks noChangeArrowheads="1"/>
          </p:cNvSpPr>
          <p:nvPr/>
        </p:nvSpPr>
        <p:spPr bwMode="auto">
          <a:xfrm>
            <a:off x="5770563" y="5664200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79" name="AutoShape 189"/>
          <p:cNvSpPr>
            <a:spLocks noChangeArrowheads="1"/>
          </p:cNvSpPr>
          <p:nvPr/>
        </p:nvSpPr>
        <p:spPr bwMode="auto">
          <a:xfrm>
            <a:off x="5789613" y="5835650"/>
            <a:ext cx="44450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80" name="Rectangle 190"/>
          <p:cNvSpPr>
            <a:spLocks noChangeArrowheads="1"/>
          </p:cNvSpPr>
          <p:nvPr/>
        </p:nvSpPr>
        <p:spPr bwMode="auto">
          <a:xfrm>
            <a:off x="5746750" y="5624513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81" name="AutoShape 188"/>
          <p:cNvSpPr>
            <a:spLocks noChangeArrowheads="1"/>
          </p:cNvSpPr>
          <p:nvPr/>
        </p:nvSpPr>
        <p:spPr bwMode="auto">
          <a:xfrm>
            <a:off x="6380163" y="5662613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82" name="Rectangle 190"/>
          <p:cNvSpPr>
            <a:spLocks noChangeArrowheads="1"/>
          </p:cNvSpPr>
          <p:nvPr/>
        </p:nvSpPr>
        <p:spPr bwMode="auto">
          <a:xfrm>
            <a:off x="6353175" y="5624513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83" name="AutoShape 188"/>
          <p:cNvSpPr>
            <a:spLocks noChangeArrowheads="1"/>
          </p:cNvSpPr>
          <p:nvPr/>
        </p:nvSpPr>
        <p:spPr bwMode="auto">
          <a:xfrm>
            <a:off x="7013575" y="5665788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84" name="Rectangle 190"/>
          <p:cNvSpPr>
            <a:spLocks noChangeArrowheads="1"/>
          </p:cNvSpPr>
          <p:nvPr/>
        </p:nvSpPr>
        <p:spPr bwMode="auto">
          <a:xfrm>
            <a:off x="6986588" y="5627688"/>
            <a:ext cx="138112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85" name="Line 165"/>
          <p:cNvSpPr>
            <a:spLocks noChangeShapeType="1"/>
          </p:cNvSpPr>
          <p:nvPr/>
        </p:nvSpPr>
        <p:spPr bwMode="auto">
          <a:xfrm flipH="1">
            <a:off x="7046913" y="5851525"/>
            <a:ext cx="1219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86" name="AutoShape 189"/>
          <p:cNvSpPr>
            <a:spLocks noChangeArrowheads="1"/>
          </p:cNvSpPr>
          <p:nvPr/>
        </p:nvSpPr>
        <p:spPr bwMode="auto">
          <a:xfrm>
            <a:off x="2411413" y="6105525"/>
            <a:ext cx="44450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87" name="Rectangle 190"/>
          <p:cNvSpPr>
            <a:spLocks noChangeArrowheads="1"/>
          </p:cNvSpPr>
          <p:nvPr/>
        </p:nvSpPr>
        <p:spPr bwMode="auto">
          <a:xfrm>
            <a:off x="2365375" y="5902325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88" name="AutoShape 295"/>
          <p:cNvSpPr>
            <a:spLocks noChangeAspect="1" noChangeArrowheads="1"/>
          </p:cNvSpPr>
          <p:nvPr/>
        </p:nvSpPr>
        <p:spPr bwMode="auto">
          <a:xfrm>
            <a:off x="2392363" y="5930900"/>
            <a:ext cx="82550" cy="82550"/>
          </a:xfrm>
          <a:prstGeom prst="flowChartConnector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89" name="AutoShape 188"/>
          <p:cNvSpPr>
            <a:spLocks noChangeArrowheads="1"/>
          </p:cNvSpPr>
          <p:nvPr/>
        </p:nvSpPr>
        <p:spPr bwMode="auto">
          <a:xfrm>
            <a:off x="3024188" y="5938838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90" name="AutoShape 189"/>
          <p:cNvSpPr>
            <a:spLocks noChangeArrowheads="1"/>
          </p:cNvSpPr>
          <p:nvPr/>
        </p:nvSpPr>
        <p:spPr bwMode="auto">
          <a:xfrm>
            <a:off x="3043238" y="6110288"/>
            <a:ext cx="44450" cy="46037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91" name="Rectangle 190"/>
          <p:cNvSpPr>
            <a:spLocks noChangeArrowheads="1"/>
          </p:cNvSpPr>
          <p:nvPr/>
        </p:nvSpPr>
        <p:spPr bwMode="auto">
          <a:xfrm>
            <a:off x="2997200" y="5905500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92" name="AutoShape 188"/>
          <p:cNvSpPr>
            <a:spLocks noChangeArrowheads="1"/>
          </p:cNvSpPr>
          <p:nvPr/>
        </p:nvSpPr>
        <p:spPr bwMode="auto">
          <a:xfrm>
            <a:off x="3668713" y="5937250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93" name="AutoShape 189"/>
          <p:cNvSpPr>
            <a:spLocks noChangeArrowheads="1"/>
          </p:cNvSpPr>
          <p:nvPr/>
        </p:nvSpPr>
        <p:spPr bwMode="auto">
          <a:xfrm>
            <a:off x="3687763" y="6108700"/>
            <a:ext cx="44450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94" name="Rectangle 190"/>
          <p:cNvSpPr>
            <a:spLocks noChangeArrowheads="1"/>
          </p:cNvSpPr>
          <p:nvPr/>
        </p:nvSpPr>
        <p:spPr bwMode="auto">
          <a:xfrm>
            <a:off x="3641725" y="5903913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95" name="AutoShape 188"/>
          <p:cNvSpPr>
            <a:spLocks noChangeArrowheads="1"/>
          </p:cNvSpPr>
          <p:nvPr/>
        </p:nvSpPr>
        <p:spPr bwMode="auto">
          <a:xfrm>
            <a:off x="4249738" y="5935663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96" name="Rectangle 190"/>
          <p:cNvSpPr>
            <a:spLocks noChangeArrowheads="1"/>
          </p:cNvSpPr>
          <p:nvPr/>
        </p:nvSpPr>
        <p:spPr bwMode="auto">
          <a:xfrm>
            <a:off x="4222750" y="5902325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297" name="AutoShape 188"/>
          <p:cNvSpPr>
            <a:spLocks noChangeArrowheads="1"/>
          </p:cNvSpPr>
          <p:nvPr/>
        </p:nvSpPr>
        <p:spPr bwMode="auto">
          <a:xfrm>
            <a:off x="4852988" y="5934075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98" name="AutoShape 189"/>
          <p:cNvSpPr>
            <a:spLocks noChangeArrowheads="1"/>
          </p:cNvSpPr>
          <p:nvPr/>
        </p:nvSpPr>
        <p:spPr bwMode="auto">
          <a:xfrm>
            <a:off x="4870450" y="6105525"/>
            <a:ext cx="46038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99" name="Rectangle 190"/>
          <p:cNvSpPr>
            <a:spLocks noChangeArrowheads="1"/>
          </p:cNvSpPr>
          <p:nvPr/>
        </p:nvSpPr>
        <p:spPr bwMode="auto">
          <a:xfrm>
            <a:off x="4824413" y="5900738"/>
            <a:ext cx="138112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300" name="AutoShape 189"/>
          <p:cNvSpPr>
            <a:spLocks noChangeArrowheads="1"/>
          </p:cNvSpPr>
          <p:nvPr/>
        </p:nvSpPr>
        <p:spPr bwMode="auto">
          <a:xfrm>
            <a:off x="5468938" y="6105525"/>
            <a:ext cx="44450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01" name="Rectangle 190"/>
          <p:cNvSpPr>
            <a:spLocks noChangeArrowheads="1"/>
          </p:cNvSpPr>
          <p:nvPr/>
        </p:nvSpPr>
        <p:spPr bwMode="auto">
          <a:xfrm>
            <a:off x="5422900" y="5900738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302" name="AutoShape 188"/>
          <p:cNvSpPr>
            <a:spLocks noChangeArrowheads="1"/>
          </p:cNvSpPr>
          <p:nvPr/>
        </p:nvSpPr>
        <p:spPr bwMode="auto">
          <a:xfrm>
            <a:off x="6032500" y="5938838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03" name="AutoShape 189"/>
          <p:cNvSpPr>
            <a:spLocks noChangeArrowheads="1"/>
          </p:cNvSpPr>
          <p:nvPr/>
        </p:nvSpPr>
        <p:spPr bwMode="auto">
          <a:xfrm>
            <a:off x="6051550" y="6110288"/>
            <a:ext cx="46038" cy="444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04" name="Rectangle 190"/>
          <p:cNvSpPr>
            <a:spLocks noChangeArrowheads="1"/>
          </p:cNvSpPr>
          <p:nvPr/>
        </p:nvSpPr>
        <p:spPr bwMode="auto">
          <a:xfrm>
            <a:off x="6005513" y="5900738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305" name="AutoShape 188"/>
          <p:cNvSpPr>
            <a:spLocks noChangeArrowheads="1"/>
          </p:cNvSpPr>
          <p:nvPr/>
        </p:nvSpPr>
        <p:spPr bwMode="auto">
          <a:xfrm>
            <a:off x="6711950" y="5948363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06" name="AutoShape 189"/>
          <p:cNvSpPr>
            <a:spLocks noChangeArrowheads="1"/>
          </p:cNvSpPr>
          <p:nvPr/>
        </p:nvSpPr>
        <p:spPr bwMode="auto">
          <a:xfrm>
            <a:off x="6729413" y="6119813"/>
            <a:ext cx="46037" cy="46037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07" name="Rectangle 190"/>
          <p:cNvSpPr>
            <a:spLocks noChangeArrowheads="1"/>
          </p:cNvSpPr>
          <p:nvPr/>
        </p:nvSpPr>
        <p:spPr bwMode="auto">
          <a:xfrm>
            <a:off x="6684963" y="5910263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308" name="AutoShape 188"/>
          <p:cNvSpPr>
            <a:spLocks noChangeArrowheads="1"/>
          </p:cNvSpPr>
          <p:nvPr/>
        </p:nvSpPr>
        <p:spPr bwMode="auto">
          <a:xfrm>
            <a:off x="7013575" y="6238875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09" name="AutoShape 189"/>
          <p:cNvSpPr>
            <a:spLocks noChangeArrowheads="1"/>
          </p:cNvSpPr>
          <p:nvPr/>
        </p:nvSpPr>
        <p:spPr bwMode="auto">
          <a:xfrm>
            <a:off x="7032625" y="6407150"/>
            <a:ext cx="46038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0" name="AutoShape 188"/>
          <p:cNvSpPr>
            <a:spLocks noChangeArrowheads="1"/>
          </p:cNvSpPr>
          <p:nvPr/>
        </p:nvSpPr>
        <p:spPr bwMode="auto">
          <a:xfrm>
            <a:off x="6376988" y="6237288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1" name="AutoShape 188"/>
          <p:cNvSpPr>
            <a:spLocks noChangeArrowheads="1"/>
          </p:cNvSpPr>
          <p:nvPr/>
        </p:nvSpPr>
        <p:spPr bwMode="auto">
          <a:xfrm>
            <a:off x="5770563" y="6232525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2" name="AutoShape 189"/>
          <p:cNvSpPr>
            <a:spLocks noChangeArrowheads="1"/>
          </p:cNvSpPr>
          <p:nvPr/>
        </p:nvSpPr>
        <p:spPr bwMode="auto">
          <a:xfrm>
            <a:off x="5789613" y="6407150"/>
            <a:ext cx="44450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3" name="AutoShape 188"/>
          <p:cNvSpPr>
            <a:spLocks noChangeArrowheads="1"/>
          </p:cNvSpPr>
          <p:nvPr/>
        </p:nvSpPr>
        <p:spPr bwMode="auto">
          <a:xfrm>
            <a:off x="5126038" y="6232525"/>
            <a:ext cx="80962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4" name="AutoShape 189"/>
          <p:cNvSpPr>
            <a:spLocks noChangeArrowheads="1"/>
          </p:cNvSpPr>
          <p:nvPr/>
        </p:nvSpPr>
        <p:spPr bwMode="auto">
          <a:xfrm>
            <a:off x="5143500" y="6403975"/>
            <a:ext cx="46038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5" name="AutoShape 188"/>
          <p:cNvSpPr>
            <a:spLocks noChangeArrowheads="1"/>
          </p:cNvSpPr>
          <p:nvPr/>
        </p:nvSpPr>
        <p:spPr bwMode="auto">
          <a:xfrm>
            <a:off x="4516438" y="6235700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6" name="AutoShape 189"/>
          <p:cNvSpPr>
            <a:spLocks noChangeArrowheads="1"/>
          </p:cNvSpPr>
          <p:nvPr/>
        </p:nvSpPr>
        <p:spPr bwMode="auto">
          <a:xfrm>
            <a:off x="4535488" y="6407150"/>
            <a:ext cx="44450" cy="444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7" name="AutoShape 188"/>
          <p:cNvSpPr>
            <a:spLocks noChangeArrowheads="1"/>
          </p:cNvSpPr>
          <p:nvPr/>
        </p:nvSpPr>
        <p:spPr bwMode="auto">
          <a:xfrm>
            <a:off x="3956050" y="6234113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8" name="AutoShape 189"/>
          <p:cNvSpPr>
            <a:spLocks noChangeArrowheads="1"/>
          </p:cNvSpPr>
          <p:nvPr/>
        </p:nvSpPr>
        <p:spPr bwMode="auto">
          <a:xfrm>
            <a:off x="3973513" y="6405563"/>
            <a:ext cx="46037" cy="46037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9" name="AutoShape 188"/>
          <p:cNvSpPr>
            <a:spLocks noChangeArrowheads="1"/>
          </p:cNvSpPr>
          <p:nvPr/>
        </p:nvSpPr>
        <p:spPr bwMode="auto">
          <a:xfrm>
            <a:off x="3327400" y="6235700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20" name="AutoShape 189"/>
          <p:cNvSpPr>
            <a:spLocks noChangeArrowheads="1"/>
          </p:cNvSpPr>
          <p:nvPr/>
        </p:nvSpPr>
        <p:spPr bwMode="auto">
          <a:xfrm>
            <a:off x="3346450" y="6407150"/>
            <a:ext cx="44450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21" name="AutoShape 188"/>
          <p:cNvSpPr>
            <a:spLocks noChangeArrowheads="1"/>
          </p:cNvSpPr>
          <p:nvPr/>
        </p:nvSpPr>
        <p:spPr bwMode="auto">
          <a:xfrm>
            <a:off x="2720975" y="6235700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22" name="AutoShape 189"/>
          <p:cNvSpPr>
            <a:spLocks noChangeArrowheads="1"/>
          </p:cNvSpPr>
          <p:nvPr/>
        </p:nvSpPr>
        <p:spPr bwMode="auto">
          <a:xfrm>
            <a:off x="2740025" y="6407150"/>
            <a:ext cx="44450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23" name="Rectangle 190"/>
          <p:cNvSpPr>
            <a:spLocks noChangeArrowheads="1"/>
          </p:cNvSpPr>
          <p:nvPr/>
        </p:nvSpPr>
        <p:spPr bwMode="auto">
          <a:xfrm>
            <a:off x="2693988" y="6197600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324" name="AutoShape 188"/>
          <p:cNvSpPr>
            <a:spLocks noChangeArrowheads="1"/>
          </p:cNvSpPr>
          <p:nvPr/>
        </p:nvSpPr>
        <p:spPr bwMode="auto">
          <a:xfrm>
            <a:off x="2070100" y="6232525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25" name="AutoShape 189"/>
          <p:cNvSpPr>
            <a:spLocks noChangeArrowheads="1"/>
          </p:cNvSpPr>
          <p:nvPr/>
        </p:nvSpPr>
        <p:spPr bwMode="auto">
          <a:xfrm>
            <a:off x="2089150" y="6403975"/>
            <a:ext cx="44450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26" name="Rectangle 190"/>
          <p:cNvSpPr>
            <a:spLocks noChangeArrowheads="1"/>
          </p:cNvSpPr>
          <p:nvPr/>
        </p:nvSpPr>
        <p:spPr bwMode="auto">
          <a:xfrm>
            <a:off x="2043113" y="6196013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327" name="Line 150"/>
          <p:cNvSpPr>
            <a:spLocks noChangeShapeType="1"/>
          </p:cNvSpPr>
          <p:nvPr/>
        </p:nvSpPr>
        <p:spPr bwMode="auto">
          <a:xfrm flipH="1">
            <a:off x="5502275" y="5851525"/>
            <a:ext cx="1528763" cy="128588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" name="Text Box 109"/>
          <p:cNvSpPr txBox="1">
            <a:spLocks noChangeArrowheads="1"/>
          </p:cNvSpPr>
          <p:nvPr/>
        </p:nvSpPr>
        <p:spPr bwMode="auto">
          <a:xfrm>
            <a:off x="6894513" y="5384800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O</a:t>
            </a:r>
          </a:p>
        </p:txBody>
      </p:sp>
      <p:sp>
        <p:nvSpPr>
          <p:cNvPr id="329" name="Flowchart: Extract 306"/>
          <p:cNvSpPr>
            <a:spLocks noChangeArrowheads="1"/>
          </p:cNvSpPr>
          <p:nvPr/>
        </p:nvSpPr>
        <p:spPr bwMode="auto">
          <a:xfrm rot="5400000">
            <a:off x="7394576" y="2517775"/>
            <a:ext cx="152400" cy="155575"/>
          </a:xfrm>
          <a:prstGeom prst="flowChartExtra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330" name="Text Box 300"/>
          <p:cNvSpPr txBox="1">
            <a:spLocks noChangeArrowheads="1"/>
          </p:cNvSpPr>
          <p:nvPr/>
        </p:nvSpPr>
        <p:spPr bwMode="auto">
          <a:xfrm>
            <a:off x="7388225" y="5599113"/>
            <a:ext cx="3079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latin typeface="Verdana" panose="020B0604030504040204" pitchFamily="34" charset="0"/>
              </a:rPr>
              <a:t>O</a:t>
            </a:r>
          </a:p>
        </p:txBody>
      </p:sp>
      <p:sp>
        <p:nvSpPr>
          <p:cNvPr id="331" name="Text Box 300"/>
          <p:cNvSpPr txBox="1">
            <a:spLocks noChangeArrowheads="1"/>
          </p:cNvSpPr>
          <p:nvPr/>
        </p:nvSpPr>
        <p:spPr bwMode="auto">
          <a:xfrm>
            <a:off x="2787650" y="1689100"/>
            <a:ext cx="2571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latin typeface="Verdana" panose="020B0604030504040204" pitchFamily="34" charset="0"/>
              </a:rPr>
              <a:t>F</a:t>
            </a:r>
          </a:p>
        </p:txBody>
      </p:sp>
      <p:sp>
        <p:nvSpPr>
          <p:cNvPr id="332" name="Line 165"/>
          <p:cNvSpPr>
            <a:spLocks noChangeShapeType="1"/>
          </p:cNvSpPr>
          <p:nvPr/>
        </p:nvSpPr>
        <p:spPr bwMode="auto">
          <a:xfrm flipH="1" flipV="1">
            <a:off x="2111375" y="5718175"/>
            <a:ext cx="0" cy="12065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33" name="Line 165"/>
          <p:cNvSpPr>
            <a:spLocks noChangeShapeType="1"/>
          </p:cNvSpPr>
          <p:nvPr/>
        </p:nvSpPr>
        <p:spPr bwMode="auto">
          <a:xfrm flipH="1" flipV="1">
            <a:off x="2111375" y="6305550"/>
            <a:ext cx="0" cy="12065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34" name="Line 165"/>
          <p:cNvSpPr>
            <a:spLocks noChangeShapeType="1"/>
          </p:cNvSpPr>
          <p:nvPr/>
        </p:nvSpPr>
        <p:spPr bwMode="auto">
          <a:xfrm flipH="1" flipV="1">
            <a:off x="2762250" y="5740400"/>
            <a:ext cx="0" cy="12065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35" name="Line 165"/>
          <p:cNvSpPr>
            <a:spLocks noChangeShapeType="1"/>
          </p:cNvSpPr>
          <p:nvPr/>
        </p:nvSpPr>
        <p:spPr bwMode="auto">
          <a:xfrm flipH="1" flipV="1">
            <a:off x="2762250" y="6324600"/>
            <a:ext cx="0" cy="122238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36" name="Line 165"/>
          <p:cNvSpPr>
            <a:spLocks noChangeShapeType="1"/>
          </p:cNvSpPr>
          <p:nvPr/>
        </p:nvSpPr>
        <p:spPr bwMode="auto">
          <a:xfrm flipH="1" flipV="1">
            <a:off x="3065463" y="6000750"/>
            <a:ext cx="0" cy="12065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37" name="Line 165"/>
          <p:cNvSpPr>
            <a:spLocks noChangeShapeType="1"/>
          </p:cNvSpPr>
          <p:nvPr/>
        </p:nvSpPr>
        <p:spPr bwMode="auto">
          <a:xfrm flipH="1" flipV="1">
            <a:off x="3368675" y="5708650"/>
            <a:ext cx="0" cy="122238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38" name="Line 165"/>
          <p:cNvSpPr>
            <a:spLocks noChangeShapeType="1"/>
          </p:cNvSpPr>
          <p:nvPr/>
        </p:nvSpPr>
        <p:spPr bwMode="auto">
          <a:xfrm flipH="1" flipV="1">
            <a:off x="3368675" y="6292850"/>
            <a:ext cx="0" cy="122238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39" name="Line 165"/>
          <p:cNvSpPr>
            <a:spLocks noChangeShapeType="1"/>
          </p:cNvSpPr>
          <p:nvPr/>
        </p:nvSpPr>
        <p:spPr bwMode="auto">
          <a:xfrm flipH="1" flipV="1">
            <a:off x="3997325" y="5743575"/>
            <a:ext cx="0" cy="122238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40" name="Line 165"/>
          <p:cNvSpPr>
            <a:spLocks noChangeShapeType="1"/>
          </p:cNvSpPr>
          <p:nvPr/>
        </p:nvSpPr>
        <p:spPr bwMode="auto">
          <a:xfrm flipH="1" flipV="1">
            <a:off x="3997325" y="6329363"/>
            <a:ext cx="0" cy="12065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41" name="Line 165"/>
          <p:cNvSpPr>
            <a:spLocks noChangeShapeType="1"/>
          </p:cNvSpPr>
          <p:nvPr/>
        </p:nvSpPr>
        <p:spPr bwMode="auto">
          <a:xfrm flipH="1" flipV="1">
            <a:off x="4557713" y="5718175"/>
            <a:ext cx="0" cy="12065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42" name="Line 165"/>
          <p:cNvSpPr>
            <a:spLocks noChangeShapeType="1"/>
          </p:cNvSpPr>
          <p:nvPr/>
        </p:nvSpPr>
        <p:spPr bwMode="auto">
          <a:xfrm flipH="1" flipV="1">
            <a:off x="4557713" y="6302375"/>
            <a:ext cx="0" cy="122238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43" name="Line 165"/>
          <p:cNvSpPr>
            <a:spLocks noChangeShapeType="1"/>
          </p:cNvSpPr>
          <p:nvPr/>
        </p:nvSpPr>
        <p:spPr bwMode="auto">
          <a:xfrm flipH="1" flipV="1">
            <a:off x="5165725" y="5724525"/>
            <a:ext cx="0" cy="122238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44" name="Line 165"/>
          <p:cNvSpPr>
            <a:spLocks noChangeShapeType="1"/>
          </p:cNvSpPr>
          <p:nvPr/>
        </p:nvSpPr>
        <p:spPr bwMode="auto">
          <a:xfrm flipH="1" flipV="1">
            <a:off x="5165725" y="6310313"/>
            <a:ext cx="0" cy="12065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45" name="Line 165"/>
          <p:cNvSpPr>
            <a:spLocks noChangeShapeType="1"/>
          </p:cNvSpPr>
          <p:nvPr/>
        </p:nvSpPr>
        <p:spPr bwMode="auto">
          <a:xfrm flipH="1" flipV="1">
            <a:off x="5811838" y="5711825"/>
            <a:ext cx="0" cy="122238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46" name="Line 165"/>
          <p:cNvSpPr>
            <a:spLocks noChangeShapeType="1"/>
          </p:cNvSpPr>
          <p:nvPr/>
        </p:nvSpPr>
        <p:spPr bwMode="auto">
          <a:xfrm flipH="1" flipV="1">
            <a:off x="5811838" y="6296025"/>
            <a:ext cx="0" cy="122238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47" name="Line 165"/>
          <p:cNvSpPr>
            <a:spLocks noChangeShapeType="1"/>
          </p:cNvSpPr>
          <p:nvPr/>
        </p:nvSpPr>
        <p:spPr bwMode="auto">
          <a:xfrm flipH="1" flipV="1">
            <a:off x="6753225" y="6007100"/>
            <a:ext cx="0" cy="12065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48" name="Line 165"/>
          <p:cNvSpPr>
            <a:spLocks noChangeShapeType="1"/>
          </p:cNvSpPr>
          <p:nvPr/>
        </p:nvSpPr>
        <p:spPr bwMode="auto">
          <a:xfrm flipH="1" flipV="1">
            <a:off x="7054850" y="6315075"/>
            <a:ext cx="0" cy="122238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49" name="Line 165"/>
          <p:cNvSpPr>
            <a:spLocks noChangeShapeType="1"/>
          </p:cNvSpPr>
          <p:nvPr/>
        </p:nvSpPr>
        <p:spPr bwMode="auto">
          <a:xfrm flipH="1" flipV="1">
            <a:off x="4894263" y="6000750"/>
            <a:ext cx="0" cy="12065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50" name="Line 165"/>
          <p:cNvSpPr>
            <a:spLocks noChangeShapeType="1"/>
          </p:cNvSpPr>
          <p:nvPr/>
        </p:nvSpPr>
        <p:spPr bwMode="auto">
          <a:xfrm flipH="1" flipV="1">
            <a:off x="3709988" y="5994400"/>
            <a:ext cx="0" cy="122238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51" name="Line 165"/>
          <p:cNvSpPr>
            <a:spLocks noChangeShapeType="1"/>
          </p:cNvSpPr>
          <p:nvPr/>
        </p:nvSpPr>
        <p:spPr bwMode="auto">
          <a:xfrm flipH="1" flipV="1">
            <a:off x="6073775" y="6019800"/>
            <a:ext cx="0" cy="122238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52" name="Line 289"/>
          <p:cNvSpPr>
            <a:spLocks noChangeShapeType="1"/>
          </p:cNvSpPr>
          <p:nvPr/>
        </p:nvSpPr>
        <p:spPr bwMode="auto">
          <a:xfrm flipH="1" flipV="1">
            <a:off x="2433638" y="5973763"/>
            <a:ext cx="3960812" cy="460375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3" name="Line 165"/>
          <p:cNvSpPr>
            <a:spLocks noChangeShapeType="1"/>
          </p:cNvSpPr>
          <p:nvPr/>
        </p:nvSpPr>
        <p:spPr bwMode="auto">
          <a:xfrm flipH="1" flipV="1">
            <a:off x="5380038" y="6000750"/>
            <a:ext cx="106362" cy="12065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54" name="Line 165"/>
          <p:cNvSpPr>
            <a:spLocks noChangeShapeType="1"/>
          </p:cNvSpPr>
          <p:nvPr/>
        </p:nvSpPr>
        <p:spPr bwMode="auto">
          <a:xfrm flipH="1" flipV="1">
            <a:off x="2327275" y="6007100"/>
            <a:ext cx="101600" cy="122238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55" name="Flowchart: Extract 304"/>
          <p:cNvSpPr>
            <a:spLocks noChangeArrowheads="1"/>
          </p:cNvSpPr>
          <p:nvPr/>
        </p:nvSpPr>
        <p:spPr bwMode="auto">
          <a:xfrm rot="-4684214">
            <a:off x="3149601" y="1924050"/>
            <a:ext cx="152400" cy="155575"/>
          </a:xfrm>
          <a:prstGeom prst="flowChartExtra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356" name="Line 165"/>
          <p:cNvSpPr>
            <a:spLocks noChangeShapeType="1"/>
          </p:cNvSpPr>
          <p:nvPr/>
        </p:nvSpPr>
        <p:spPr bwMode="auto">
          <a:xfrm flipH="1" flipV="1">
            <a:off x="6948488" y="5718175"/>
            <a:ext cx="111125" cy="131763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57" name="AutoShape 296"/>
          <p:cNvSpPr>
            <a:spLocks noChangeAspect="1" noChangeArrowheads="1"/>
          </p:cNvSpPr>
          <p:nvPr/>
        </p:nvSpPr>
        <p:spPr bwMode="auto">
          <a:xfrm>
            <a:off x="7032625" y="5827713"/>
            <a:ext cx="46038" cy="46037"/>
          </a:xfrm>
          <a:prstGeom prst="flowChartConnector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58" name="Text Box 10"/>
          <p:cNvSpPr txBox="1">
            <a:spLocks noChangeArrowheads="1"/>
          </p:cNvSpPr>
          <p:nvPr/>
        </p:nvSpPr>
        <p:spPr bwMode="auto">
          <a:xfrm>
            <a:off x="780100" y="5754688"/>
            <a:ext cx="10502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dirty="0" err="1" smtClean="0"/>
              <a:t>Pluggins</a:t>
            </a:r>
            <a:endParaRPr lang="en-US" altLang="en-US" sz="1600" dirty="0"/>
          </a:p>
        </p:txBody>
      </p:sp>
      <p:sp>
        <p:nvSpPr>
          <p:cNvPr id="359" name="Line 165"/>
          <p:cNvSpPr>
            <a:spLocks noChangeShapeType="1"/>
          </p:cNvSpPr>
          <p:nvPr/>
        </p:nvSpPr>
        <p:spPr bwMode="auto">
          <a:xfrm flipH="1" flipV="1">
            <a:off x="6310313" y="6307138"/>
            <a:ext cx="107950" cy="12700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60" name="Line 268"/>
          <p:cNvSpPr>
            <a:spLocks noChangeShapeType="1"/>
          </p:cNvSpPr>
          <p:nvPr/>
        </p:nvSpPr>
        <p:spPr bwMode="auto">
          <a:xfrm flipH="1" flipV="1">
            <a:off x="6421438" y="6437313"/>
            <a:ext cx="2097087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1" name="Line 164"/>
          <p:cNvSpPr>
            <a:spLocks noChangeShapeType="1"/>
          </p:cNvSpPr>
          <p:nvPr/>
        </p:nvSpPr>
        <p:spPr bwMode="auto">
          <a:xfrm flipH="1">
            <a:off x="8256588" y="2189163"/>
            <a:ext cx="0" cy="36718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2" name="Line 299"/>
          <p:cNvSpPr>
            <a:spLocks noChangeShapeType="1"/>
          </p:cNvSpPr>
          <p:nvPr/>
        </p:nvSpPr>
        <p:spPr bwMode="auto">
          <a:xfrm>
            <a:off x="5476875" y="4775200"/>
            <a:ext cx="15875" cy="12049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3" name="AutoShape 189"/>
          <p:cNvSpPr>
            <a:spLocks noChangeArrowheads="1"/>
          </p:cNvSpPr>
          <p:nvPr/>
        </p:nvSpPr>
        <p:spPr bwMode="auto">
          <a:xfrm>
            <a:off x="6399213" y="5819775"/>
            <a:ext cx="46037" cy="46038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64" name="Line 165"/>
          <p:cNvSpPr>
            <a:spLocks noChangeShapeType="1"/>
          </p:cNvSpPr>
          <p:nvPr/>
        </p:nvSpPr>
        <p:spPr bwMode="auto">
          <a:xfrm flipH="1" flipV="1">
            <a:off x="6421438" y="5707063"/>
            <a:ext cx="0" cy="12065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65" name="Text Box 300"/>
          <p:cNvSpPr txBox="1">
            <a:spLocks noChangeArrowheads="1"/>
          </p:cNvSpPr>
          <p:nvPr/>
        </p:nvSpPr>
        <p:spPr bwMode="auto">
          <a:xfrm>
            <a:off x="2762250" y="2168525"/>
            <a:ext cx="3079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latin typeface="Verdana" panose="020B0604030504040204" pitchFamily="34" charset="0"/>
              </a:rPr>
              <a:t>P</a:t>
            </a:r>
          </a:p>
        </p:txBody>
      </p:sp>
      <p:sp>
        <p:nvSpPr>
          <p:cNvPr id="366" name="AutoShape 188"/>
          <p:cNvSpPr>
            <a:spLocks noChangeArrowheads="1"/>
          </p:cNvSpPr>
          <p:nvPr/>
        </p:nvSpPr>
        <p:spPr bwMode="auto">
          <a:xfrm>
            <a:off x="4249738" y="5935663"/>
            <a:ext cx="82550" cy="82550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67" name="AutoShape 189"/>
          <p:cNvSpPr>
            <a:spLocks noChangeArrowheads="1"/>
          </p:cNvSpPr>
          <p:nvPr/>
        </p:nvSpPr>
        <p:spPr bwMode="auto">
          <a:xfrm>
            <a:off x="4267200" y="6100763"/>
            <a:ext cx="47625" cy="46037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68" name="Line 165"/>
          <p:cNvSpPr>
            <a:spLocks noChangeShapeType="1"/>
          </p:cNvSpPr>
          <p:nvPr/>
        </p:nvSpPr>
        <p:spPr bwMode="auto">
          <a:xfrm flipH="1" flipV="1">
            <a:off x="4291013" y="6024563"/>
            <a:ext cx="0" cy="12065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69" name="AutoShape 189"/>
          <p:cNvSpPr>
            <a:spLocks noChangeArrowheads="1"/>
          </p:cNvSpPr>
          <p:nvPr/>
        </p:nvSpPr>
        <p:spPr bwMode="auto">
          <a:xfrm>
            <a:off x="6397625" y="5834063"/>
            <a:ext cx="47625" cy="46037"/>
          </a:xfrm>
          <a:prstGeom prst="flowChartConnector">
            <a:avLst/>
          </a:prstGeom>
          <a:solidFill>
            <a:srgbClr val="0000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70" name="Line 165"/>
          <p:cNvSpPr>
            <a:spLocks noChangeShapeType="1"/>
          </p:cNvSpPr>
          <p:nvPr/>
        </p:nvSpPr>
        <p:spPr bwMode="auto">
          <a:xfrm flipH="1" flipV="1">
            <a:off x="6421438" y="5721350"/>
            <a:ext cx="0" cy="120650"/>
          </a:xfrm>
          <a:prstGeom prst="line">
            <a:avLst/>
          </a:prstGeom>
          <a:noFill/>
          <a:ln w="19050">
            <a:solidFill>
              <a:schemeClr val="accent4">
                <a:lumMod val="1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71" name="Line 299"/>
          <p:cNvSpPr>
            <a:spLocks noChangeShapeType="1"/>
          </p:cNvSpPr>
          <p:nvPr/>
        </p:nvSpPr>
        <p:spPr bwMode="auto">
          <a:xfrm flipH="1">
            <a:off x="5480050" y="3209925"/>
            <a:ext cx="6350" cy="5667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2" name="Line 299"/>
          <p:cNvSpPr>
            <a:spLocks noChangeShapeType="1"/>
          </p:cNvSpPr>
          <p:nvPr/>
        </p:nvSpPr>
        <p:spPr bwMode="auto">
          <a:xfrm flipH="1">
            <a:off x="2433638" y="2595563"/>
            <a:ext cx="0" cy="666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3" name="Line 299"/>
          <p:cNvSpPr>
            <a:spLocks noChangeShapeType="1"/>
          </p:cNvSpPr>
          <p:nvPr/>
        </p:nvSpPr>
        <p:spPr bwMode="auto">
          <a:xfrm>
            <a:off x="2430463" y="3209925"/>
            <a:ext cx="3175" cy="5683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4" name="AutoShape 43"/>
          <p:cNvSpPr>
            <a:spLocks noChangeAspect="1" noChangeArrowheads="1"/>
          </p:cNvSpPr>
          <p:nvPr/>
        </p:nvSpPr>
        <p:spPr bwMode="auto">
          <a:xfrm>
            <a:off x="2290763" y="3087688"/>
            <a:ext cx="274637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375" name="Text Box 67"/>
          <p:cNvSpPr txBox="1">
            <a:spLocks noChangeAspect="1" noChangeArrowheads="1"/>
          </p:cNvSpPr>
          <p:nvPr/>
        </p:nvSpPr>
        <p:spPr bwMode="auto">
          <a:xfrm>
            <a:off x="2273300" y="3067050"/>
            <a:ext cx="347663" cy="33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2"/>
                </a:solidFill>
                <a:latin typeface="Verdana" panose="020B0604030504040204" pitchFamily="34" charset="0"/>
              </a:rPr>
              <a:t>A</a:t>
            </a:r>
          </a:p>
        </p:txBody>
      </p:sp>
      <p:sp>
        <p:nvSpPr>
          <p:cNvPr id="376" name="Line 165"/>
          <p:cNvSpPr>
            <a:spLocks noChangeShapeType="1"/>
          </p:cNvSpPr>
          <p:nvPr/>
        </p:nvSpPr>
        <p:spPr bwMode="auto">
          <a:xfrm flipH="1" flipV="1">
            <a:off x="1906588" y="2595563"/>
            <a:ext cx="574992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7" name="Line 299"/>
          <p:cNvSpPr>
            <a:spLocks noChangeShapeType="1"/>
          </p:cNvSpPr>
          <p:nvPr/>
        </p:nvSpPr>
        <p:spPr bwMode="auto">
          <a:xfrm>
            <a:off x="5462588" y="3940175"/>
            <a:ext cx="30162" cy="20542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8" name="Line 167"/>
          <p:cNvSpPr>
            <a:spLocks noChangeShapeType="1"/>
          </p:cNvSpPr>
          <p:nvPr/>
        </p:nvSpPr>
        <p:spPr bwMode="auto">
          <a:xfrm>
            <a:off x="2430463" y="4775200"/>
            <a:ext cx="4762" cy="12017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" name="Line 299"/>
          <p:cNvSpPr>
            <a:spLocks noChangeShapeType="1"/>
          </p:cNvSpPr>
          <p:nvPr/>
        </p:nvSpPr>
        <p:spPr bwMode="auto">
          <a:xfrm flipH="1">
            <a:off x="7645400" y="2581275"/>
            <a:ext cx="0" cy="4730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80" name="Line 299"/>
          <p:cNvSpPr>
            <a:spLocks noChangeShapeType="1"/>
          </p:cNvSpPr>
          <p:nvPr/>
        </p:nvSpPr>
        <p:spPr bwMode="auto">
          <a:xfrm>
            <a:off x="7645400" y="3322638"/>
            <a:ext cx="0" cy="5270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81" name="Line 165"/>
          <p:cNvSpPr>
            <a:spLocks noChangeShapeType="1"/>
          </p:cNvSpPr>
          <p:nvPr/>
        </p:nvSpPr>
        <p:spPr bwMode="auto">
          <a:xfrm flipH="1" flipV="1">
            <a:off x="7548563" y="3336925"/>
            <a:ext cx="193675" cy="31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82" name="Line 165"/>
          <p:cNvSpPr>
            <a:spLocks noChangeShapeType="1"/>
          </p:cNvSpPr>
          <p:nvPr/>
        </p:nvSpPr>
        <p:spPr bwMode="auto">
          <a:xfrm flipH="1">
            <a:off x="7600950" y="3070225"/>
            <a:ext cx="889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83" name="Line 165"/>
          <p:cNvSpPr>
            <a:spLocks noChangeShapeType="1"/>
          </p:cNvSpPr>
          <p:nvPr/>
        </p:nvSpPr>
        <p:spPr bwMode="auto">
          <a:xfrm flipH="1">
            <a:off x="7548563" y="3121025"/>
            <a:ext cx="193675" cy="15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84" name="Line 165"/>
          <p:cNvSpPr>
            <a:spLocks noChangeShapeType="1"/>
          </p:cNvSpPr>
          <p:nvPr/>
        </p:nvSpPr>
        <p:spPr bwMode="auto">
          <a:xfrm flipH="1">
            <a:off x="7600950" y="3171825"/>
            <a:ext cx="889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85" name="Line 165"/>
          <p:cNvSpPr>
            <a:spLocks noChangeShapeType="1"/>
          </p:cNvSpPr>
          <p:nvPr/>
        </p:nvSpPr>
        <p:spPr bwMode="auto">
          <a:xfrm flipH="1">
            <a:off x="7548563" y="3232150"/>
            <a:ext cx="19367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86" name="Line 165"/>
          <p:cNvSpPr>
            <a:spLocks noChangeShapeType="1"/>
          </p:cNvSpPr>
          <p:nvPr/>
        </p:nvSpPr>
        <p:spPr bwMode="auto">
          <a:xfrm flipH="1" flipV="1">
            <a:off x="7600950" y="3281363"/>
            <a:ext cx="88900" cy="15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87" name="Text Box 8"/>
          <p:cNvSpPr txBox="1">
            <a:spLocks noChangeArrowheads="1"/>
          </p:cNvSpPr>
          <p:nvPr/>
        </p:nvSpPr>
        <p:spPr bwMode="auto">
          <a:xfrm>
            <a:off x="7392988" y="3367088"/>
            <a:ext cx="2222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+</a:t>
            </a:r>
          </a:p>
        </p:txBody>
      </p:sp>
      <p:sp>
        <p:nvSpPr>
          <p:cNvPr id="388" name="Text Box 8"/>
          <p:cNvSpPr txBox="1">
            <a:spLocks noChangeArrowheads="1"/>
          </p:cNvSpPr>
          <p:nvPr/>
        </p:nvSpPr>
        <p:spPr bwMode="auto">
          <a:xfrm>
            <a:off x="7392988" y="2700338"/>
            <a:ext cx="2222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/>
              <a:t>-</a:t>
            </a:r>
          </a:p>
        </p:txBody>
      </p:sp>
      <p:sp>
        <p:nvSpPr>
          <p:cNvPr id="389" name="Rectangle 350"/>
          <p:cNvSpPr>
            <a:spLocks noChangeArrowheads="1"/>
          </p:cNvSpPr>
          <p:nvPr/>
        </p:nvSpPr>
        <p:spPr bwMode="auto">
          <a:xfrm>
            <a:off x="7451725" y="2805113"/>
            <a:ext cx="485775" cy="830262"/>
          </a:xfrm>
          <a:prstGeom prst="rect">
            <a:avLst/>
          </a:prstGeom>
          <a:noFill/>
          <a:ln w="158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grpSp>
        <p:nvGrpSpPr>
          <p:cNvPr id="390" name="Group 1164"/>
          <p:cNvGrpSpPr>
            <a:grpSpLocks/>
          </p:cNvGrpSpPr>
          <p:nvPr/>
        </p:nvGrpSpPr>
        <p:grpSpPr bwMode="auto">
          <a:xfrm>
            <a:off x="7392988" y="3232150"/>
            <a:ext cx="349250" cy="617538"/>
            <a:chOff x="7391400" y="3227388"/>
            <a:chExt cx="349250" cy="617537"/>
          </a:xfrm>
        </p:grpSpPr>
        <p:sp>
          <p:nvSpPr>
            <p:cNvPr id="391" name="Line 299"/>
            <p:cNvSpPr>
              <a:spLocks noChangeShapeType="1"/>
            </p:cNvSpPr>
            <p:nvPr/>
          </p:nvSpPr>
          <p:spPr bwMode="auto">
            <a:xfrm>
              <a:off x="7643813" y="3317875"/>
              <a:ext cx="0" cy="52705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92" name="Line 165"/>
            <p:cNvSpPr>
              <a:spLocks noChangeShapeType="1"/>
            </p:cNvSpPr>
            <p:nvPr/>
          </p:nvSpPr>
          <p:spPr bwMode="auto">
            <a:xfrm flipH="1" flipV="1">
              <a:off x="7546975" y="3332163"/>
              <a:ext cx="193675" cy="3175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93" name="Line 165"/>
            <p:cNvSpPr>
              <a:spLocks noChangeShapeType="1"/>
            </p:cNvSpPr>
            <p:nvPr/>
          </p:nvSpPr>
          <p:spPr bwMode="auto">
            <a:xfrm flipH="1">
              <a:off x="7546975" y="3227388"/>
              <a:ext cx="193675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94" name="Line 165"/>
            <p:cNvSpPr>
              <a:spLocks noChangeShapeType="1"/>
            </p:cNvSpPr>
            <p:nvPr/>
          </p:nvSpPr>
          <p:spPr bwMode="auto">
            <a:xfrm flipH="1" flipV="1">
              <a:off x="7599363" y="3276600"/>
              <a:ext cx="88900" cy="1588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95" name="Text Box 8"/>
            <p:cNvSpPr txBox="1">
              <a:spLocks noChangeArrowheads="1"/>
            </p:cNvSpPr>
            <p:nvPr/>
          </p:nvSpPr>
          <p:spPr bwMode="auto">
            <a:xfrm>
              <a:off x="7391400" y="3362325"/>
              <a:ext cx="222250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</a:rPr>
                <a:t>+</a:t>
              </a:r>
            </a:p>
          </p:txBody>
        </p:sp>
      </p:grpSp>
      <p:sp>
        <p:nvSpPr>
          <p:cNvPr id="396" name="Line 146"/>
          <p:cNvSpPr>
            <a:spLocks noChangeShapeType="1"/>
          </p:cNvSpPr>
          <p:nvPr/>
        </p:nvSpPr>
        <p:spPr bwMode="auto">
          <a:xfrm>
            <a:off x="8504238" y="2051050"/>
            <a:ext cx="0" cy="44005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97" name="Flowchart: Extract 311"/>
          <p:cNvSpPr>
            <a:spLocks noChangeArrowheads="1"/>
          </p:cNvSpPr>
          <p:nvPr/>
        </p:nvSpPr>
        <p:spPr bwMode="auto">
          <a:xfrm rot="10800000" flipV="1">
            <a:off x="8428038" y="3859213"/>
            <a:ext cx="152400" cy="155575"/>
          </a:xfrm>
          <a:prstGeom prst="flowChartExtra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grpSp>
        <p:nvGrpSpPr>
          <p:cNvPr id="398" name="Group 1179"/>
          <p:cNvGrpSpPr>
            <a:grpSpLocks/>
          </p:cNvGrpSpPr>
          <p:nvPr/>
        </p:nvGrpSpPr>
        <p:grpSpPr bwMode="auto">
          <a:xfrm>
            <a:off x="8428038" y="2051050"/>
            <a:ext cx="152400" cy="4400550"/>
            <a:chOff x="8426450" y="1969876"/>
            <a:chExt cx="152400" cy="4400762"/>
          </a:xfrm>
        </p:grpSpPr>
        <p:sp>
          <p:nvSpPr>
            <p:cNvPr id="399" name="Flowchart: Extract 311"/>
            <p:cNvSpPr>
              <a:spLocks noChangeArrowheads="1"/>
            </p:cNvSpPr>
            <p:nvPr/>
          </p:nvSpPr>
          <p:spPr bwMode="auto">
            <a:xfrm rot="10800000" flipV="1">
              <a:off x="8426450" y="3778250"/>
              <a:ext cx="152400" cy="155575"/>
            </a:xfrm>
            <a:prstGeom prst="flowChartExtract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400" name="Line 146"/>
            <p:cNvSpPr>
              <a:spLocks noChangeShapeType="1"/>
            </p:cNvSpPr>
            <p:nvPr/>
          </p:nvSpPr>
          <p:spPr bwMode="auto">
            <a:xfrm>
              <a:off x="8502650" y="1969876"/>
              <a:ext cx="0" cy="4400762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01" name="Group 1182"/>
          <p:cNvGrpSpPr>
            <a:grpSpLocks/>
          </p:cNvGrpSpPr>
          <p:nvPr/>
        </p:nvGrpSpPr>
        <p:grpSpPr bwMode="auto">
          <a:xfrm>
            <a:off x="8180388" y="2189163"/>
            <a:ext cx="152400" cy="3671887"/>
            <a:chOff x="8178800" y="2184400"/>
            <a:chExt cx="152400" cy="3671888"/>
          </a:xfrm>
        </p:grpSpPr>
        <p:sp>
          <p:nvSpPr>
            <p:cNvPr id="402" name="Flowchart: Extract 310"/>
            <p:cNvSpPr>
              <a:spLocks noChangeArrowheads="1"/>
            </p:cNvSpPr>
            <p:nvPr/>
          </p:nvSpPr>
          <p:spPr bwMode="auto">
            <a:xfrm flipV="1">
              <a:off x="8178800" y="3851275"/>
              <a:ext cx="152400" cy="155575"/>
            </a:xfrm>
            <a:prstGeom prst="flowChartExtract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403" name="Line 164"/>
            <p:cNvSpPr>
              <a:spLocks noChangeShapeType="1"/>
            </p:cNvSpPr>
            <p:nvPr/>
          </p:nvSpPr>
          <p:spPr bwMode="auto">
            <a:xfrm flipH="1">
              <a:off x="8255000" y="2184400"/>
              <a:ext cx="0" cy="3671888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04" name="Group 1185"/>
          <p:cNvGrpSpPr>
            <a:grpSpLocks/>
          </p:cNvGrpSpPr>
          <p:nvPr/>
        </p:nvGrpSpPr>
        <p:grpSpPr bwMode="auto">
          <a:xfrm>
            <a:off x="7032625" y="5599113"/>
            <a:ext cx="1233488" cy="328612"/>
            <a:chOff x="7031038" y="5594350"/>
            <a:chExt cx="1233487" cy="328613"/>
          </a:xfrm>
        </p:grpSpPr>
        <p:sp>
          <p:nvSpPr>
            <p:cNvPr id="405" name="Flowchart: Extract 314"/>
            <p:cNvSpPr>
              <a:spLocks noChangeArrowheads="1"/>
            </p:cNvSpPr>
            <p:nvPr/>
          </p:nvSpPr>
          <p:spPr bwMode="auto">
            <a:xfrm rot="16200000" flipH="1">
              <a:off x="7907338" y="5768975"/>
              <a:ext cx="152400" cy="155575"/>
            </a:xfrm>
            <a:prstGeom prst="flowChartExtract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406" name="Line 165"/>
            <p:cNvSpPr>
              <a:spLocks noChangeShapeType="1"/>
            </p:cNvSpPr>
            <p:nvPr/>
          </p:nvSpPr>
          <p:spPr bwMode="auto">
            <a:xfrm flipH="1">
              <a:off x="7045325" y="5846763"/>
              <a:ext cx="1219200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07" name="Text Box 300"/>
            <p:cNvSpPr txBox="1">
              <a:spLocks noChangeArrowheads="1"/>
            </p:cNvSpPr>
            <p:nvPr/>
          </p:nvSpPr>
          <p:spPr bwMode="auto">
            <a:xfrm>
              <a:off x="7386638" y="5594350"/>
              <a:ext cx="307975" cy="29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300">
                  <a:solidFill>
                    <a:srgbClr val="FF0000"/>
                  </a:solidFill>
                  <a:latin typeface="Verdana" panose="020B0604030504040204" pitchFamily="34" charset="0"/>
                </a:rPr>
                <a:t>O</a:t>
              </a:r>
            </a:p>
          </p:txBody>
        </p:sp>
        <p:sp>
          <p:nvSpPr>
            <p:cNvPr id="408" name="AutoShape 296"/>
            <p:cNvSpPr>
              <a:spLocks noChangeAspect="1" noChangeArrowheads="1"/>
            </p:cNvSpPr>
            <p:nvPr/>
          </p:nvSpPr>
          <p:spPr bwMode="auto">
            <a:xfrm>
              <a:off x="7031038" y="5822950"/>
              <a:ext cx="46037" cy="46038"/>
            </a:xfrm>
            <a:prstGeom prst="flowChartConnector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409" name="Group 1190"/>
          <p:cNvGrpSpPr>
            <a:grpSpLocks/>
          </p:cNvGrpSpPr>
          <p:nvPr/>
        </p:nvGrpSpPr>
        <p:grpSpPr bwMode="auto">
          <a:xfrm>
            <a:off x="5449888" y="5851525"/>
            <a:ext cx="1581150" cy="173038"/>
            <a:chOff x="5448300" y="5846763"/>
            <a:chExt cx="1581150" cy="173037"/>
          </a:xfrm>
        </p:grpSpPr>
        <p:sp>
          <p:nvSpPr>
            <p:cNvPr id="410" name="Line 150"/>
            <p:cNvSpPr>
              <a:spLocks noChangeShapeType="1"/>
            </p:cNvSpPr>
            <p:nvPr/>
          </p:nvSpPr>
          <p:spPr bwMode="auto">
            <a:xfrm flipH="1">
              <a:off x="5500688" y="5846763"/>
              <a:ext cx="1528762" cy="128587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11" name="AutoShape 295"/>
            <p:cNvSpPr>
              <a:spLocks noChangeAspect="1" noChangeArrowheads="1"/>
            </p:cNvSpPr>
            <p:nvPr/>
          </p:nvSpPr>
          <p:spPr bwMode="auto">
            <a:xfrm>
              <a:off x="5448300" y="5937250"/>
              <a:ext cx="82550" cy="82550"/>
            </a:xfrm>
            <a:prstGeom prst="flowChartConnector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412" name="Group 1193"/>
          <p:cNvGrpSpPr>
            <a:grpSpLocks/>
          </p:cNvGrpSpPr>
          <p:nvPr/>
        </p:nvGrpSpPr>
        <p:grpSpPr bwMode="auto">
          <a:xfrm>
            <a:off x="5472113" y="2519363"/>
            <a:ext cx="2184400" cy="152400"/>
            <a:chOff x="5471313" y="2514600"/>
            <a:chExt cx="2183611" cy="152400"/>
          </a:xfrm>
        </p:grpSpPr>
        <p:sp>
          <p:nvSpPr>
            <p:cNvPr id="413" name="Flowchart: Extract 306"/>
            <p:cNvSpPr>
              <a:spLocks noChangeArrowheads="1"/>
            </p:cNvSpPr>
            <p:nvPr/>
          </p:nvSpPr>
          <p:spPr bwMode="auto">
            <a:xfrm rot="5400000">
              <a:off x="7392988" y="2513012"/>
              <a:ext cx="152400" cy="155575"/>
            </a:xfrm>
            <a:prstGeom prst="flowChartExtract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414" name="Line 299"/>
            <p:cNvSpPr>
              <a:spLocks noChangeShapeType="1"/>
            </p:cNvSpPr>
            <p:nvPr/>
          </p:nvSpPr>
          <p:spPr bwMode="auto">
            <a:xfrm>
              <a:off x="5471313" y="2590800"/>
              <a:ext cx="2183611" cy="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15" name="Group 1196"/>
          <p:cNvGrpSpPr>
            <a:grpSpLocks/>
          </p:cNvGrpSpPr>
          <p:nvPr/>
        </p:nvGrpSpPr>
        <p:grpSpPr bwMode="auto">
          <a:xfrm>
            <a:off x="7392988" y="2581275"/>
            <a:ext cx="349250" cy="590550"/>
            <a:chOff x="7391400" y="2576513"/>
            <a:chExt cx="349250" cy="590550"/>
          </a:xfrm>
        </p:grpSpPr>
        <p:sp>
          <p:nvSpPr>
            <p:cNvPr id="416" name="Line 299"/>
            <p:cNvSpPr>
              <a:spLocks noChangeShapeType="1"/>
            </p:cNvSpPr>
            <p:nvPr/>
          </p:nvSpPr>
          <p:spPr bwMode="auto">
            <a:xfrm flipH="1">
              <a:off x="7643813" y="2576513"/>
              <a:ext cx="0" cy="473075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17" name="Line 165"/>
            <p:cNvSpPr>
              <a:spLocks noChangeShapeType="1"/>
            </p:cNvSpPr>
            <p:nvPr/>
          </p:nvSpPr>
          <p:spPr bwMode="auto">
            <a:xfrm flipH="1">
              <a:off x="7599363" y="3065463"/>
              <a:ext cx="88900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18" name="Line 165"/>
            <p:cNvSpPr>
              <a:spLocks noChangeShapeType="1"/>
            </p:cNvSpPr>
            <p:nvPr/>
          </p:nvSpPr>
          <p:spPr bwMode="auto">
            <a:xfrm flipH="1">
              <a:off x="7546975" y="3116263"/>
              <a:ext cx="193675" cy="1587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19" name="Line 165"/>
            <p:cNvSpPr>
              <a:spLocks noChangeShapeType="1"/>
            </p:cNvSpPr>
            <p:nvPr/>
          </p:nvSpPr>
          <p:spPr bwMode="auto">
            <a:xfrm flipH="1">
              <a:off x="7599363" y="3167063"/>
              <a:ext cx="88900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20" name="Text Box 8"/>
            <p:cNvSpPr txBox="1">
              <a:spLocks noChangeArrowheads="1"/>
            </p:cNvSpPr>
            <p:nvPr/>
          </p:nvSpPr>
          <p:spPr bwMode="auto">
            <a:xfrm>
              <a:off x="7391400" y="2695575"/>
              <a:ext cx="222250" cy="338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</a:rPr>
                <a:t>-</a:t>
              </a:r>
            </a:p>
          </p:txBody>
        </p:sp>
      </p:grpSp>
      <p:sp>
        <p:nvSpPr>
          <p:cNvPr id="421" name="Text Box 8"/>
          <p:cNvSpPr txBox="1">
            <a:spLocks noChangeArrowheads="1"/>
          </p:cNvSpPr>
          <p:nvPr/>
        </p:nvSpPr>
        <p:spPr bwMode="auto">
          <a:xfrm>
            <a:off x="7742238" y="2778125"/>
            <a:ext cx="130175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9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800" b="0" dirty="0" smtClean="0">
                <a:latin typeface="Arial Black" panose="020B0A04020102020204" pitchFamily="34" charset="0"/>
              </a:rPr>
              <a:t>BATERIA</a:t>
            </a:r>
            <a:endParaRPr lang="en-US" altLang="en-US" sz="800" b="0" dirty="0">
              <a:latin typeface="Arial Black" panose="020B0A04020102020204" pitchFamily="34" charset="0"/>
            </a:endParaRPr>
          </a:p>
        </p:txBody>
      </p:sp>
      <p:sp>
        <p:nvSpPr>
          <p:cNvPr id="422" name="Line 299"/>
          <p:cNvSpPr>
            <a:spLocks noChangeShapeType="1"/>
          </p:cNvSpPr>
          <p:nvPr/>
        </p:nvSpPr>
        <p:spPr bwMode="auto">
          <a:xfrm>
            <a:off x="2417763" y="3932238"/>
            <a:ext cx="25400" cy="8731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23" name="Text Box 300"/>
          <p:cNvSpPr txBox="1">
            <a:spLocks noChangeArrowheads="1"/>
          </p:cNvSpPr>
          <p:nvPr/>
        </p:nvSpPr>
        <p:spPr bwMode="auto">
          <a:xfrm>
            <a:off x="5245100" y="5672138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H</a:t>
            </a:r>
          </a:p>
        </p:txBody>
      </p:sp>
      <p:sp>
        <p:nvSpPr>
          <p:cNvPr id="424" name="Text Box 119"/>
          <p:cNvSpPr txBox="1">
            <a:spLocks noChangeArrowheads="1"/>
          </p:cNvSpPr>
          <p:nvPr/>
        </p:nvSpPr>
        <p:spPr bwMode="auto">
          <a:xfrm>
            <a:off x="2197100" y="5670550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solidFill>
                  <a:srgbClr val="000000"/>
                </a:solidFill>
                <a:latin typeface="Verdana" panose="020B0604030504040204" pitchFamily="34" charset="0"/>
              </a:rPr>
              <a:t>A</a:t>
            </a:r>
          </a:p>
        </p:txBody>
      </p:sp>
      <p:sp>
        <p:nvSpPr>
          <p:cNvPr id="425" name="Text Box 300"/>
          <p:cNvSpPr txBox="1">
            <a:spLocks noChangeArrowheads="1"/>
          </p:cNvSpPr>
          <p:nvPr/>
        </p:nvSpPr>
        <p:spPr bwMode="auto">
          <a:xfrm>
            <a:off x="5913438" y="2151063"/>
            <a:ext cx="3079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latin typeface="Verdana" panose="020B0604030504040204" pitchFamily="34" charset="0"/>
              </a:rPr>
              <a:t>O</a:t>
            </a:r>
          </a:p>
        </p:txBody>
      </p:sp>
      <p:sp>
        <p:nvSpPr>
          <p:cNvPr id="426" name="Line 153"/>
          <p:cNvSpPr>
            <a:spLocks noChangeShapeType="1"/>
          </p:cNvSpPr>
          <p:nvPr/>
        </p:nvSpPr>
        <p:spPr bwMode="auto">
          <a:xfrm flipH="1" flipV="1">
            <a:off x="2554288" y="1882775"/>
            <a:ext cx="887412" cy="1555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27" name="Line 154"/>
          <p:cNvSpPr>
            <a:spLocks noChangeShapeType="1"/>
          </p:cNvSpPr>
          <p:nvPr/>
        </p:nvSpPr>
        <p:spPr bwMode="auto">
          <a:xfrm flipH="1" flipV="1">
            <a:off x="2727325" y="2189163"/>
            <a:ext cx="755650" cy="841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28" name="Text Box 300"/>
          <p:cNvSpPr txBox="1">
            <a:spLocks noChangeArrowheads="1"/>
          </p:cNvSpPr>
          <p:nvPr/>
        </p:nvSpPr>
        <p:spPr bwMode="auto">
          <a:xfrm>
            <a:off x="4041775" y="2219325"/>
            <a:ext cx="3079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latin typeface="Verdana" panose="020B0604030504040204" pitchFamily="34" charset="0"/>
              </a:rPr>
              <a:t>N</a:t>
            </a:r>
          </a:p>
        </p:txBody>
      </p:sp>
      <p:sp>
        <p:nvSpPr>
          <p:cNvPr id="429" name="Text Box 300"/>
          <p:cNvSpPr txBox="1">
            <a:spLocks noChangeArrowheads="1"/>
          </p:cNvSpPr>
          <p:nvPr/>
        </p:nvSpPr>
        <p:spPr bwMode="auto">
          <a:xfrm>
            <a:off x="4041775" y="1778000"/>
            <a:ext cx="3079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latin typeface="Verdana" panose="020B0604030504040204" pitchFamily="34" charset="0"/>
              </a:rPr>
              <a:t>J</a:t>
            </a:r>
          </a:p>
        </p:txBody>
      </p:sp>
      <p:sp>
        <p:nvSpPr>
          <p:cNvPr id="430" name="Line 157"/>
          <p:cNvSpPr>
            <a:spLocks noChangeShapeType="1"/>
          </p:cNvSpPr>
          <p:nvPr/>
        </p:nvSpPr>
        <p:spPr bwMode="auto">
          <a:xfrm flipH="1">
            <a:off x="3973513" y="1944688"/>
            <a:ext cx="388937" cy="1873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31" name="Line 158"/>
          <p:cNvSpPr>
            <a:spLocks noChangeShapeType="1"/>
          </p:cNvSpPr>
          <p:nvPr/>
        </p:nvSpPr>
        <p:spPr bwMode="auto">
          <a:xfrm flipH="1">
            <a:off x="3846513" y="2217738"/>
            <a:ext cx="534987" cy="1063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32" name="Text Box 300"/>
          <p:cNvSpPr txBox="1">
            <a:spLocks noChangeArrowheads="1"/>
          </p:cNvSpPr>
          <p:nvPr/>
        </p:nvSpPr>
        <p:spPr bwMode="auto">
          <a:xfrm>
            <a:off x="4967288" y="2097088"/>
            <a:ext cx="3079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latin typeface="Verdana" panose="020B0604030504040204" pitchFamily="34" charset="0"/>
              </a:rPr>
              <a:t>X</a:t>
            </a:r>
          </a:p>
        </p:txBody>
      </p:sp>
      <p:sp>
        <p:nvSpPr>
          <p:cNvPr id="433" name="Text Box 300"/>
          <p:cNvSpPr txBox="1">
            <a:spLocks noChangeArrowheads="1"/>
          </p:cNvSpPr>
          <p:nvPr/>
        </p:nvSpPr>
        <p:spPr bwMode="auto">
          <a:xfrm>
            <a:off x="4967288" y="1593850"/>
            <a:ext cx="3079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latin typeface="Verdana" panose="020B0604030504040204" pitchFamily="34" charset="0"/>
              </a:rPr>
              <a:t>B</a:t>
            </a:r>
          </a:p>
        </p:txBody>
      </p:sp>
      <p:sp>
        <p:nvSpPr>
          <p:cNvPr id="434" name="Line 156"/>
          <p:cNvSpPr>
            <a:spLocks noChangeShapeType="1"/>
          </p:cNvSpPr>
          <p:nvPr/>
        </p:nvSpPr>
        <p:spPr bwMode="auto">
          <a:xfrm flipH="1" flipV="1">
            <a:off x="4902200" y="2132013"/>
            <a:ext cx="398463" cy="174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35" name="Line 155"/>
          <p:cNvSpPr>
            <a:spLocks noChangeShapeType="1"/>
          </p:cNvSpPr>
          <p:nvPr/>
        </p:nvSpPr>
        <p:spPr bwMode="auto">
          <a:xfrm flipH="1" flipV="1">
            <a:off x="4741863" y="1757363"/>
            <a:ext cx="550862" cy="1555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36" name="Line 185"/>
          <p:cNvSpPr>
            <a:spLocks noChangeShapeType="1"/>
          </p:cNvSpPr>
          <p:nvPr/>
        </p:nvSpPr>
        <p:spPr bwMode="auto">
          <a:xfrm flipH="1" flipV="1">
            <a:off x="5819775" y="2193925"/>
            <a:ext cx="544513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437" name="Group 616"/>
          <p:cNvGrpSpPr>
            <a:grpSpLocks/>
          </p:cNvGrpSpPr>
          <p:nvPr/>
        </p:nvGrpSpPr>
        <p:grpSpPr bwMode="auto">
          <a:xfrm>
            <a:off x="6337300" y="1509713"/>
            <a:ext cx="588963" cy="914400"/>
            <a:chOff x="3406419" y="1426464"/>
            <a:chExt cx="589318" cy="914401"/>
          </a:xfrm>
        </p:grpSpPr>
        <p:sp>
          <p:nvSpPr>
            <p:cNvPr id="438" name="Can 617"/>
            <p:cNvSpPr>
              <a:spLocks noChangeArrowheads="1"/>
            </p:cNvSpPr>
            <p:nvPr/>
          </p:nvSpPr>
          <p:spPr bwMode="auto">
            <a:xfrm rot="5400000">
              <a:off x="3243877" y="1589006"/>
              <a:ext cx="914401" cy="589318"/>
            </a:xfrm>
            <a:prstGeom prst="can">
              <a:avLst>
                <a:gd name="adj" fmla="val 46319"/>
              </a:avLst>
            </a:prstGeom>
            <a:solidFill>
              <a:schemeClr val="accent1"/>
            </a:solidFill>
            <a:ln w="15875" algn="ctr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439" name="AutoShape 296"/>
            <p:cNvSpPr>
              <a:spLocks noChangeAspect="1" noChangeArrowheads="1"/>
            </p:cNvSpPr>
            <p:nvPr/>
          </p:nvSpPr>
          <p:spPr bwMode="auto">
            <a:xfrm>
              <a:off x="3747795" y="1842966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40" name="AutoShape 296"/>
            <p:cNvSpPr>
              <a:spLocks noChangeAspect="1" noChangeArrowheads="1"/>
            </p:cNvSpPr>
            <p:nvPr/>
          </p:nvSpPr>
          <p:spPr bwMode="auto">
            <a:xfrm>
              <a:off x="3766083" y="209112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41" name="AutoShape 296"/>
            <p:cNvSpPr>
              <a:spLocks noChangeAspect="1" noChangeArrowheads="1"/>
            </p:cNvSpPr>
            <p:nvPr/>
          </p:nvSpPr>
          <p:spPr bwMode="auto">
            <a:xfrm>
              <a:off x="3756939" y="202908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42" name="AutoShape 296"/>
            <p:cNvSpPr>
              <a:spLocks noChangeAspect="1" noChangeArrowheads="1"/>
            </p:cNvSpPr>
            <p:nvPr/>
          </p:nvSpPr>
          <p:spPr bwMode="auto">
            <a:xfrm>
              <a:off x="3747795" y="1967044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43" name="AutoShape 296"/>
            <p:cNvSpPr>
              <a:spLocks noChangeAspect="1" noChangeArrowheads="1"/>
            </p:cNvSpPr>
            <p:nvPr/>
          </p:nvSpPr>
          <p:spPr bwMode="auto">
            <a:xfrm>
              <a:off x="3747795" y="190500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44" name="AutoShape 296"/>
            <p:cNvSpPr>
              <a:spLocks noChangeAspect="1" noChangeArrowheads="1"/>
            </p:cNvSpPr>
            <p:nvPr/>
          </p:nvSpPr>
          <p:spPr bwMode="auto">
            <a:xfrm>
              <a:off x="3848379" y="227456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45" name="AutoShape 296"/>
            <p:cNvSpPr>
              <a:spLocks noChangeAspect="1" noChangeArrowheads="1"/>
            </p:cNvSpPr>
            <p:nvPr/>
          </p:nvSpPr>
          <p:spPr bwMode="auto">
            <a:xfrm>
              <a:off x="3803903" y="222199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46" name="AutoShape 296"/>
            <p:cNvSpPr>
              <a:spLocks noChangeAspect="1" noChangeArrowheads="1"/>
            </p:cNvSpPr>
            <p:nvPr/>
          </p:nvSpPr>
          <p:spPr bwMode="auto">
            <a:xfrm>
              <a:off x="3775227" y="2153161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47" name="AutoShape 296"/>
            <p:cNvSpPr>
              <a:spLocks noChangeAspect="1" noChangeArrowheads="1"/>
            </p:cNvSpPr>
            <p:nvPr/>
          </p:nvSpPr>
          <p:spPr bwMode="auto">
            <a:xfrm>
              <a:off x="3848379" y="146806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48" name="AutoShape 296"/>
            <p:cNvSpPr>
              <a:spLocks noChangeAspect="1" noChangeArrowheads="1"/>
            </p:cNvSpPr>
            <p:nvPr/>
          </p:nvSpPr>
          <p:spPr bwMode="auto">
            <a:xfrm>
              <a:off x="3756939" y="1718888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49" name="AutoShape 296"/>
            <p:cNvSpPr>
              <a:spLocks noChangeAspect="1" noChangeArrowheads="1"/>
            </p:cNvSpPr>
            <p:nvPr/>
          </p:nvSpPr>
          <p:spPr bwMode="auto">
            <a:xfrm>
              <a:off x="3766083" y="1656849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50" name="AutoShape 296"/>
            <p:cNvSpPr>
              <a:spLocks noChangeAspect="1" noChangeArrowheads="1"/>
            </p:cNvSpPr>
            <p:nvPr/>
          </p:nvSpPr>
          <p:spPr bwMode="auto">
            <a:xfrm>
              <a:off x="3775227" y="159481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51" name="AutoShape 296"/>
            <p:cNvSpPr>
              <a:spLocks noChangeAspect="1" noChangeArrowheads="1"/>
            </p:cNvSpPr>
            <p:nvPr/>
          </p:nvSpPr>
          <p:spPr bwMode="auto">
            <a:xfrm>
              <a:off x="3803903" y="152476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52" name="AutoShape 296"/>
            <p:cNvSpPr>
              <a:spLocks noChangeAspect="1" noChangeArrowheads="1"/>
            </p:cNvSpPr>
            <p:nvPr/>
          </p:nvSpPr>
          <p:spPr bwMode="auto">
            <a:xfrm>
              <a:off x="3747795" y="1780927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53" name="AutoShape 296"/>
            <p:cNvSpPr>
              <a:spLocks noChangeAspect="1" noChangeArrowheads="1"/>
            </p:cNvSpPr>
            <p:nvPr/>
          </p:nvSpPr>
          <p:spPr bwMode="auto">
            <a:xfrm>
              <a:off x="3939819" y="1842966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54" name="AutoShape 296"/>
            <p:cNvSpPr>
              <a:spLocks noChangeAspect="1" noChangeArrowheads="1"/>
            </p:cNvSpPr>
            <p:nvPr/>
          </p:nvSpPr>
          <p:spPr bwMode="auto">
            <a:xfrm>
              <a:off x="3921531" y="209112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55" name="AutoShape 296"/>
            <p:cNvSpPr>
              <a:spLocks noChangeAspect="1" noChangeArrowheads="1"/>
            </p:cNvSpPr>
            <p:nvPr/>
          </p:nvSpPr>
          <p:spPr bwMode="auto">
            <a:xfrm>
              <a:off x="3930675" y="202908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56" name="AutoShape 296"/>
            <p:cNvSpPr>
              <a:spLocks noChangeAspect="1" noChangeArrowheads="1"/>
            </p:cNvSpPr>
            <p:nvPr/>
          </p:nvSpPr>
          <p:spPr bwMode="auto">
            <a:xfrm>
              <a:off x="3939819" y="1967044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57" name="AutoShape 296"/>
            <p:cNvSpPr>
              <a:spLocks noChangeAspect="1" noChangeArrowheads="1"/>
            </p:cNvSpPr>
            <p:nvPr/>
          </p:nvSpPr>
          <p:spPr bwMode="auto">
            <a:xfrm>
              <a:off x="3939819" y="1905005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58" name="AutoShape 296"/>
            <p:cNvSpPr>
              <a:spLocks noChangeAspect="1" noChangeArrowheads="1"/>
            </p:cNvSpPr>
            <p:nvPr/>
          </p:nvSpPr>
          <p:spPr bwMode="auto">
            <a:xfrm>
              <a:off x="3886200" y="2221992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59" name="AutoShape 296"/>
            <p:cNvSpPr>
              <a:spLocks noChangeAspect="1" noChangeArrowheads="1"/>
            </p:cNvSpPr>
            <p:nvPr/>
          </p:nvSpPr>
          <p:spPr bwMode="auto">
            <a:xfrm>
              <a:off x="3904488" y="2153161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60" name="AutoShape 296"/>
            <p:cNvSpPr>
              <a:spLocks noChangeAspect="1" noChangeArrowheads="1"/>
            </p:cNvSpPr>
            <p:nvPr/>
          </p:nvSpPr>
          <p:spPr bwMode="auto">
            <a:xfrm>
              <a:off x="3930675" y="1718888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61" name="AutoShape 296"/>
            <p:cNvSpPr>
              <a:spLocks noChangeAspect="1" noChangeArrowheads="1"/>
            </p:cNvSpPr>
            <p:nvPr/>
          </p:nvSpPr>
          <p:spPr bwMode="auto">
            <a:xfrm>
              <a:off x="3921531" y="1656849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62" name="AutoShape 296"/>
            <p:cNvSpPr>
              <a:spLocks noChangeAspect="1" noChangeArrowheads="1"/>
            </p:cNvSpPr>
            <p:nvPr/>
          </p:nvSpPr>
          <p:spPr bwMode="auto">
            <a:xfrm>
              <a:off x="3912387" y="1594810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63" name="AutoShape 296"/>
            <p:cNvSpPr>
              <a:spLocks noChangeAspect="1" noChangeArrowheads="1"/>
            </p:cNvSpPr>
            <p:nvPr/>
          </p:nvSpPr>
          <p:spPr bwMode="auto">
            <a:xfrm>
              <a:off x="3894099" y="1524763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  <p:sp>
          <p:nvSpPr>
            <p:cNvPr id="464" name="AutoShape 296"/>
            <p:cNvSpPr>
              <a:spLocks noChangeAspect="1" noChangeArrowheads="1"/>
            </p:cNvSpPr>
            <p:nvPr/>
          </p:nvSpPr>
          <p:spPr bwMode="auto">
            <a:xfrm>
              <a:off x="3939819" y="1780927"/>
              <a:ext cx="37884" cy="36576"/>
            </a:xfrm>
            <a:prstGeom prst="flowChartConnector">
              <a:avLst/>
            </a:prstGeom>
            <a:solidFill>
              <a:srgbClr val="000000"/>
            </a:solidFill>
            <a:ln w="6350">
              <a:solidFill>
                <a:srgbClr val="000000"/>
              </a:solidFill>
              <a:round/>
              <a:headEnd/>
              <a:tailEnd/>
            </a:ln>
            <a:effectLst/>
            <a:scene3d>
              <a:camera prst="perspectiveContrastingRightFacing">
                <a:rot lat="0" lon="18000000" rev="0"/>
              </a:camera>
              <a:lightRig rig="threePt" dir="t"/>
            </a:scene3d>
          </p:spPr>
          <p:txBody>
            <a:bodyPr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itchFamily="2" charset="2"/>
                <a:buChar char="§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endParaRPr lang="en-US" altLang="en-US">
                <a:solidFill>
                  <a:srgbClr val="000000"/>
                </a:solidFill>
                <a:latin typeface="Verdana" pitchFamily="34" charset="0"/>
                <a:cs typeface="Arial" charset="0"/>
              </a:endParaRPr>
            </a:p>
          </p:txBody>
        </p:sp>
      </p:grpSp>
      <p:sp>
        <p:nvSpPr>
          <p:cNvPr id="465" name="Flowchart: Extract 307"/>
          <p:cNvSpPr>
            <a:spLocks noChangeArrowheads="1"/>
          </p:cNvSpPr>
          <p:nvPr/>
        </p:nvSpPr>
        <p:spPr bwMode="auto">
          <a:xfrm rot="5400000" flipH="1">
            <a:off x="7767638" y="2116137"/>
            <a:ext cx="152400" cy="155575"/>
          </a:xfrm>
          <a:prstGeom prst="flowChartExtra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466" name="Line 185"/>
          <p:cNvSpPr>
            <a:spLocks noChangeShapeType="1"/>
          </p:cNvSpPr>
          <p:nvPr/>
        </p:nvSpPr>
        <p:spPr bwMode="auto">
          <a:xfrm flipH="1">
            <a:off x="6870700" y="2192338"/>
            <a:ext cx="140017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67" name="Line 269"/>
          <p:cNvSpPr>
            <a:spLocks noChangeShapeType="1"/>
          </p:cNvSpPr>
          <p:nvPr/>
        </p:nvSpPr>
        <p:spPr bwMode="auto">
          <a:xfrm flipH="1" flipV="1">
            <a:off x="6340475" y="2192338"/>
            <a:ext cx="542925" cy="3175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468" name="Group 1249"/>
          <p:cNvGrpSpPr>
            <a:grpSpLocks/>
          </p:cNvGrpSpPr>
          <p:nvPr/>
        </p:nvGrpSpPr>
        <p:grpSpPr bwMode="auto">
          <a:xfrm>
            <a:off x="5805488" y="2112963"/>
            <a:ext cx="2466975" cy="160337"/>
            <a:chOff x="5800572" y="2036761"/>
            <a:chExt cx="2463428" cy="152401"/>
          </a:xfrm>
        </p:grpSpPr>
        <p:sp>
          <p:nvSpPr>
            <p:cNvPr id="469" name="Line 185"/>
            <p:cNvSpPr>
              <a:spLocks noChangeShapeType="1"/>
            </p:cNvSpPr>
            <p:nvPr/>
          </p:nvSpPr>
          <p:spPr bwMode="auto">
            <a:xfrm flipH="1">
              <a:off x="5800572" y="2113723"/>
              <a:ext cx="567014" cy="295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0" name="Flowchart: Extract 307"/>
            <p:cNvSpPr>
              <a:spLocks noChangeArrowheads="1"/>
            </p:cNvSpPr>
            <p:nvPr/>
          </p:nvSpPr>
          <p:spPr bwMode="auto">
            <a:xfrm rot="5400000" flipH="1">
              <a:off x="7760051" y="2035266"/>
              <a:ext cx="152401" cy="155392"/>
            </a:xfrm>
            <a:prstGeom prst="flowChartExtract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471" name="Line 185"/>
            <p:cNvSpPr>
              <a:spLocks noChangeShapeType="1"/>
            </p:cNvSpPr>
            <p:nvPr/>
          </p:nvSpPr>
          <p:spPr bwMode="auto">
            <a:xfrm flipH="1">
              <a:off x="6866494" y="2112284"/>
              <a:ext cx="1397506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2" name="Line 269"/>
            <p:cNvSpPr>
              <a:spLocks noChangeShapeType="1"/>
            </p:cNvSpPr>
            <p:nvPr/>
          </p:nvSpPr>
          <p:spPr bwMode="auto">
            <a:xfrm flipH="1" flipV="1">
              <a:off x="6318906" y="2111908"/>
              <a:ext cx="557213" cy="2109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73" name="Line 156"/>
          <p:cNvSpPr>
            <a:spLocks noChangeShapeType="1"/>
          </p:cNvSpPr>
          <p:nvPr/>
        </p:nvSpPr>
        <p:spPr bwMode="auto">
          <a:xfrm flipH="1" flipV="1">
            <a:off x="2565400" y="1885950"/>
            <a:ext cx="169863" cy="306388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74" name="Line 156"/>
          <p:cNvSpPr>
            <a:spLocks noChangeShapeType="1"/>
          </p:cNvSpPr>
          <p:nvPr/>
        </p:nvSpPr>
        <p:spPr bwMode="auto">
          <a:xfrm flipH="1" flipV="1">
            <a:off x="5289550" y="2149475"/>
            <a:ext cx="531813" cy="46038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475" name="Line 269"/>
          <p:cNvSpPr>
            <a:spLocks noChangeShapeType="1"/>
          </p:cNvSpPr>
          <p:nvPr/>
        </p:nvSpPr>
        <p:spPr bwMode="auto">
          <a:xfrm flipH="1" flipV="1">
            <a:off x="5259388" y="1901825"/>
            <a:ext cx="584200" cy="168275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476" name="Group 1257"/>
          <p:cNvGrpSpPr>
            <a:grpSpLocks/>
          </p:cNvGrpSpPr>
          <p:nvPr/>
        </p:nvGrpSpPr>
        <p:grpSpPr bwMode="auto">
          <a:xfrm>
            <a:off x="2555875" y="1593850"/>
            <a:ext cx="3287713" cy="538163"/>
            <a:chOff x="2553886" y="1513631"/>
            <a:chExt cx="3287562" cy="537376"/>
          </a:xfrm>
        </p:grpSpPr>
        <p:sp>
          <p:nvSpPr>
            <p:cNvPr id="477" name="Line 156"/>
            <p:cNvSpPr>
              <a:spLocks noChangeShapeType="1"/>
            </p:cNvSpPr>
            <p:nvPr/>
          </p:nvSpPr>
          <p:spPr bwMode="auto">
            <a:xfrm flipH="1" flipV="1">
              <a:off x="3437831" y="1955453"/>
              <a:ext cx="546539" cy="93652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8" name="Line 156"/>
            <p:cNvSpPr>
              <a:spLocks noChangeShapeType="1"/>
            </p:cNvSpPr>
            <p:nvPr/>
          </p:nvSpPr>
          <p:spPr bwMode="auto">
            <a:xfrm flipH="1">
              <a:off x="4360071" y="1677969"/>
              <a:ext cx="388404" cy="18573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79" name="Line 269"/>
            <p:cNvSpPr>
              <a:spLocks noChangeShapeType="1"/>
            </p:cNvSpPr>
            <p:nvPr/>
          </p:nvSpPr>
          <p:spPr bwMode="auto">
            <a:xfrm flipH="1" flipV="1">
              <a:off x="5257800" y="1820335"/>
              <a:ext cx="583648" cy="168614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0" name="Text Box 300"/>
            <p:cNvSpPr txBox="1">
              <a:spLocks noChangeArrowheads="1"/>
            </p:cNvSpPr>
            <p:nvPr/>
          </p:nvSpPr>
          <p:spPr bwMode="auto">
            <a:xfrm>
              <a:off x="2784126" y="1608742"/>
              <a:ext cx="252782" cy="29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300">
                  <a:solidFill>
                    <a:srgbClr val="FF0000"/>
                  </a:solidFill>
                  <a:latin typeface="Verdana" panose="020B0604030504040204" pitchFamily="34" charset="0"/>
                </a:rPr>
                <a:t>F</a:t>
              </a:r>
            </a:p>
          </p:txBody>
        </p:sp>
        <p:sp>
          <p:nvSpPr>
            <p:cNvPr id="481" name="Line 153"/>
            <p:cNvSpPr>
              <a:spLocks noChangeShapeType="1"/>
            </p:cNvSpPr>
            <p:nvPr/>
          </p:nvSpPr>
          <p:spPr bwMode="auto">
            <a:xfrm flipH="1" flipV="1">
              <a:off x="2553886" y="1802046"/>
              <a:ext cx="886751" cy="155305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2" name="Text Box 300"/>
            <p:cNvSpPr txBox="1">
              <a:spLocks noChangeArrowheads="1"/>
            </p:cNvSpPr>
            <p:nvPr/>
          </p:nvSpPr>
          <p:spPr bwMode="auto">
            <a:xfrm>
              <a:off x="4040960" y="1696849"/>
              <a:ext cx="307975" cy="29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300">
                  <a:solidFill>
                    <a:srgbClr val="FF0000"/>
                  </a:solidFill>
                  <a:latin typeface="Verdana" panose="020B0604030504040204" pitchFamily="34" charset="0"/>
                </a:rPr>
                <a:t>J</a:t>
              </a:r>
            </a:p>
          </p:txBody>
        </p:sp>
        <p:sp>
          <p:nvSpPr>
            <p:cNvPr id="483" name="Line 157"/>
            <p:cNvSpPr>
              <a:spLocks noChangeShapeType="1"/>
            </p:cNvSpPr>
            <p:nvPr/>
          </p:nvSpPr>
          <p:spPr bwMode="auto">
            <a:xfrm flipH="1">
              <a:off x="3971924" y="1863701"/>
              <a:ext cx="388147" cy="187306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4" name="Line 155"/>
            <p:cNvSpPr>
              <a:spLocks noChangeShapeType="1"/>
            </p:cNvSpPr>
            <p:nvPr/>
          </p:nvSpPr>
          <p:spPr bwMode="auto">
            <a:xfrm flipH="1" flipV="1">
              <a:off x="4740460" y="1678489"/>
              <a:ext cx="550165" cy="153483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85" name="Flowchart: Extract 304"/>
            <p:cNvSpPr>
              <a:spLocks noChangeArrowheads="1"/>
            </p:cNvSpPr>
            <p:nvPr/>
          </p:nvSpPr>
          <p:spPr bwMode="auto">
            <a:xfrm rot="-4684214">
              <a:off x="3148006" y="1842505"/>
              <a:ext cx="152400" cy="155575"/>
            </a:xfrm>
            <a:prstGeom prst="flowChartExtract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486" name="Text Box 300"/>
            <p:cNvSpPr txBox="1">
              <a:spLocks noChangeArrowheads="1"/>
            </p:cNvSpPr>
            <p:nvPr/>
          </p:nvSpPr>
          <p:spPr bwMode="auto">
            <a:xfrm>
              <a:off x="4965700" y="1513631"/>
              <a:ext cx="307975" cy="29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300">
                  <a:solidFill>
                    <a:srgbClr val="FF0000"/>
                  </a:solidFill>
                  <a:latin typeface="Verdana" panose="020B0604030504040204" pitchFamily="34" charset="0"/>
                </a:rPr>
                <a:t>B</a:t>
              </a:r>
            </a:p>
          </p:txBody>
        </p:sp>
      </p:grpSp>
      <p:grpSp>
        <p:nvGrpSpPr>
          <p:cNvPr id="487" name="Group 1268"/>
          <p:cNvGrpSpPr>
            <a:grpSpLocks/>
          </p:cNvGrpSpPr>
          <p:nvPr/>
        </p:nvGrpSpPr>
        <p:grpSpPr bwMode="auto">
          <a:xfrm>
            <a:off x="2563813" y="1881188"/>
            <a:ext cx="3657600" cy="630237"/>
            <a:chOff x="2562333" y="1800666"/>
            <a:chExt cx="3657493" cy="629804"/>
          </a:xfrm>
        </p:grpSpPr>
        <p:sp>
          <p:nvSpPr>
            <p:cNvPr id="488" name="Flowchart: Extract 305"/>
            <p:cNvSpPr>
              <a:spLocks noChangeArrowheads="1"/>
            </p:cNvSpPr>
            <p:nvPr/>
          </p:nvSpPr>
          <p:spPr bwMode="auto">
            <a:xfrm rot="5806643">
              <a:off x="3143239" y="2084710"/>
              <a:ext cx="152400" cy="155575"/>
            </a:xfrm>
            <a:prstGeom prst="flowChartExtract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489" name="Line 156"/>
            <p:cNvSpPr>
              <a:spLocks noChangeShapeType="1"/>
            </p:cNvSpPr>
            <p:nvPr/>
          </p:nvSpPr>
          <p:spPr bwMode="auto">
            <a:xfrm flipH="1" flipV="1">
              <a:off x="5288451" y="2068490"/>
              <a:ext cx="531322" cy="46309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0" name="Text Box 300"/>
            <p:cNvSpPr txBox="1">
              <a:spLocks noChangeArrowheads="1"/>
            </p:cNvSpPr>
            <p:nvPr/>
          </p:nvSpPr>
          <p:spPr bwMode="auto">
            <a:xfrm>
              <a:off x="2760662" y="2086881"/>
              <a:ext cx="307975" cy="29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300">
                  <a:solidFill>
                    <a:srgbClr val="FF0000"/>
                  </a:solidFill>
                  <a:latin typeface="Verdana" panose="020B0604030504040204" pitchFamily="34" charset="0"/>
                </a:rPr>
                <a:t>P</a:t>
              </a:r>
            </a:p>
          </p:txBody>
        </p:sp>
        <p:sp>
          <p:nvSpPr>
            <p:cNvPr id="491" name="Text Box 300"/>
            <p:cNvSpPr txBox="1">
              <a:spLocks noChangeArrowheads="1"/>
            </p:cNvSpPr>
            <p:nvPr/>
          </p:nvSpPr>
          <p:spPr bwMode="auto">
            <a:xfrm>
              <a:off x="5911851" y="2070100"/>
              <a:ext cx="307975" cy="29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300">
                  <a:solidFill>
                    <a:srgbClr val="FF0000"/>
                  </a:solidFill>
                  <a:latin typeface="Verdana" panose="020B0604030504040204" pitchFamily="34" charset="0"/>
                </a:rPr>
                <a:t>O</a:t>
              </a:r>
            </a:p>
          </p:txBody>
        </p:sp>
        <p:sp>
          <p:nvSpPr>
            <p:cNvPr id="492" name="Line 154"/>
            <p:cNvSpPr>
              <a:spLocks noChangeShapeType="1"/>
            </p:cNvSpPr>
            <p:nvPr/>
          </p:nvSpPr>
          <p:spPr bwMode="auto">
            <a:xfrm flipH="1" flipV="1">
              <a:off x="2725725" y="2108592"/>
              <a:ext cx="755652" cy="8403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3" name="Text Box 300"/>
            <p:cNvSpPr txBox="1">
              <a:spLocks noChangeArrowheads="1"/>
            </p:cNvSpPr>
            <p:nvPr/>
          </p:nvSpPr>
          <p:spPr bwMode="auto">
            <a:xfrm>
              <a:off x="4040960" y="2138370"/>
              <a:ext cx="307975" cy="29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300">
                  <a:solidFill>
                    <a:srgbClr val="FF0000"/>
                  </a:solidFill>
                  <a:latin typeface="Verdana" panose="020B0604030504040204" pitchFamily="34" charset="0"/>
                </a:rPr>
                <a:t>N</a:t>
              </a:r>
            </a:p>
          </p:txBody>
        </p:sp>
        <p:sp>
          <p:nvSpPr>
            <p:cNvPr id="494" name="Line 158"/>
            <p:cNvSpPr>
              <a:spLocks noChangeShapeType="1"/>
            </p:cNvSpPr>
            <p:nvPr/>
          </p:nvSpPr>
          <p:spPr bwMode="auto">
            <a:xfrm flipH="1">
              <a:off x="3841750" y="2136792"/>
              <a:ext cx="538227" cy="10474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5" name="Text Box 300"/>
            <p:cNvSpPr txBox="1">
              <a:spLocks noChangeArrowheads="1"/>
            </p:cNvSpPr>
            <p:nvPr/>
          </p:nvSpPr>
          <p:spPr bwMode="auto">
            <a:xfrm>
              <a:off x="4965729" y="2016447"/>
              <a:ext cx="307975" cy="29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300">
                  <a:solidFill>
                    <a:srgbClr val="FF0000"/>
                  </a:solidFill>
                  <a:latin typeface="Verdana" panose="020B0604030504040204" pitchFamily="34" charset="0"/>
                </a:rPr>
                <a:t>X</a:t>
              </a:r>
            </a:p>
          </p:txBody>
        </p:sp>
        <p:sp>
          <p:nvSpPr>
            <p:cNvPr id="496" name="Line 156"/>
            <p:cNvSpPr>
              <a:spLocks noChangeShapeType="1"/>
            </p:cNvSpPr>
            <p:nvPr/>
          </p:nvSpPr>
          <p:spPr bwMode="auto">
            <a:xfrm flipH="1" flipV="1">
              <a:off x="4903769" y="2051317"/>
              <a:ext cx="406445" cy="19039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7" name="Line 156"/>
            <p:cNvSpPr>
              <a:spLocks noChangeShapeType="1"/>
            </p:cNvSpPr>
            <p:nvPr/>
          </p:nvSpPr>
          <p:spPr bwMode="auto">
            <a:xfrm flipH="1" flipV="1">
              <a:off x="3454390" y="2189159"/>
              <a:ext cx="401640" cy="52369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8" name="Line 156"/>
            <p:cNvSpPr>
              <a:spLocks noChangeShapeType="1"/>
            </p:cNvSpPr>
            <p:nvPr/>
          </p:nvSpPr>
          <p:spPr bwMode="auto">
            <a:xfrm>
              <a:off x="2562333" y="1800666"/>
              <a:ext cx="176093" cy="314267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99" name="Line 156"/>
            <p:cNvSpPr>
              <a:spLocks noChangeShapeType="1"/>
            </p:cNvSpPr>
            <p:nvPr/>
          </p:nvSpPr>
          <p:spPr bwMode="auto">
            <a:xfrm flipH="1">
              <a:off x="4368800" y="2049568"/>
              <a:ext cx="537006" cy="88802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00" name="Line 269"/>
          <p:cNvSpPr>
            <a:spLocks noChangeShapeType="1"/>
          </p:cNvSpPr>
          <p:nvPr/>
        </p:nvSpPr>
        <p:spPr bwMode="auto">
          <a:xfrm flipH="1" flipV="1">
            <a:off x="6348413" y="2065338"/>
            <a:ext cx="541337" cy="3175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01" name="Text Box 300"/>
          <p:cNvSpPr txBox="1">
            <a:spLocks noChangeArrowheads="1"/>
          </p:cNvSpPr>
          <p:nvPr/>
        </p:nvSpPr>
        <p:spPr bwMode="auto">
          <a:xfrm>
            <a:off x="5919788" y="1817688"/>
            <a:ext cx="30797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latin typeface="Verdana" panose="020B0604030504040204" pitchFamily="34" charset="0"/>
              </a:rPr>
              <a:t>M</a:t>
            </a:r>
          </a:p>
        </p:txBody>
      </p:sp>
      <p:sp>
        <p:nvSpPr>
          <p:cNvPr id="502" name="Line 269"/>
          <p:cNvSpPr>
            <a:spLocks noChangeShapeType="1"/>
          </p:cNvSpPr>
          <p:nvPr/>
        </p:nvSpPr>
        <p:spPr bwMode="auto">
          <a:xfrm flipH="1" flipV="1">
            <a:off x="5838825" y="2066925"/>
            <a:ext cx="503238" cy="15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03" name="Flowchart: Extract 306"/>
          <p:cNvSpPr>
            <a:spLocks noChangeArrowheads="1"/>
          </p:cNvSpPr>
          <p:nvPr/>
        </p:nvSpPr>
        <p:spPr bwMode="auto">
          <a:xfrm rot="16200000" flipH="1">
            <a:off x="7921626" y="1989137"/>
            <a:ext cx="138112" cy="157163"/>
          </a:xfrm>
          <a:prstGeom prst="flowChartExtra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04" name="Line 269"/>
          <p:cNvSpPr>
            <a:spLocks noChangeShapeType="1"/>
          </p:cNvSpPr>
          <p:nvPr/>
        </p:nvSpPr>
        <p:spPr bwMode="auto">
          <a:xfrm flipH="1" flipV="1">
            <a:off x="6886575" y="2068513"/>
            <a:ext cx="1631950" cy="158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505" name="Group 1289"/>
          <p:cNvGrpSpPr>
            <a:grpSpLocks/>
          </p:cNvGrpSpPr>
          <p:nvPr/>
        </p:nvGrpSpPr>
        <p:grpSpPr bwMode="auto">
          <a:xfrm>
            <a:off x="5834063" y="1817688"/>
            <a:ext cx="2686050" cy="319087"/>
            <a:chOff x="5830885" y="1736330"/>
            <a:chExt cx="2686625" cy="320012"/>
          </a:xfrm>
        </p:grpSpPr>
        <p:sp>
          <p:nvSpPr>
            <p:cNvPr id="506" name="Line 269"/>
            <p:cNvSpPr>
              <a:spLocks noChangeShapeType="1"/>
            </p:cNvSpPr>
            <p:nvPr/>
          </p:nvSpPr>
          <p:spPr bwMode="auto">
            <a:xfrm flipH="1" flipV="1">
              <a:off x="6326185" y="1986056"/>
              <a:ext cx="559945" cy="233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07" name="Text Box 300"/>
            <p:cNvSpPr txBox="1">
              <a:spLocks noChangeArrowheads="1"/>
            </p:cNvSpPr>
            <p:nvPr/>
          </p:nvSpPr>
          <p:spPr bwMode="auto">
            <a:xfrm>
              <a:off x="5916610" y="1736330"/>
              <a:ext cx="307975" cy="29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300">
                  <a:solidFill>
                    <a:srgbClr val="FF0000"/>
                  </a:solidFill>
                  <a:latin typeface="Verdana" panose="020B0604030504040204" pitchFamily="34" charset="0"/>
                </a:rPr>
                <a:t>M</a:t>
              </a:r>
            </a:p>
          </p:txBody>
        </p:sp>
        <p:sp>
          <p:nvSpPr>
            <p:cNvPr id="508" name="Line 269"/>
            <p:cNvSpPr>
              <a:spLocks noChangeShapeType="1"/>
            </p:cNvSpPr>
            <p:nvPr/>
          </p:nvSpPr>
          <p:spPr bwMode="auto">
            <a:xfrm flipH="1" flipV="1">
              <a:off x="5830885" y="1986582"/>
              <a:ext cx="507742" cy="1582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09" name="Flowchart: Extract 306"/>
            <p:cNvSpPr>
              <a:spLocks noChangeArrowheads="1"/>
            </p:cNvSpPr>
            <p:nvPr/>
          </p:nvSpPr>
          <p:spPr bwMode="auto">
            <a:xfrm rot="16200000" flipH="1">
              <a:off x="7919514" y="1908880"/>
              <a:ext cx="138462" cy="156461"/>
            </a:xfrm>
            <a:prstGeom prst="flowChartExtract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510" name="Line 269"/>
            <p:cNvSpPr>
              <a:spLocks noChangeShapeType="1"/>
            </p:cNvSpPr>
            <p:nvPr/>
          </p:nvSpPr>
          <p:spPr bwMode="auto">
            <a:xfrm flipH="1" flipV="1">
              <a:off x="6879384" y="1988674"/>
              <a:ext cx="1638126" cy="799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11" name="Line 299"/>
          <p:cNvSpPr>
            <a:spLocks noChangeShapeType="1"/>
          </p:cNvSpPr>
          <p:nvPr/>
        </p:nvSpPr>
        <p:spPr bwMode="auto">
          <a:xfrm>
            <a:off x="2378075" y="3938588"/>
            <a:ext cx="65088" cy="8350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512" name="Group 1296"/>
          <p:cNvGrpSpPr>
            <a:grpSpLocks/>
          </p:cNvGrpSpPr>
          <p:nvPr/>
        </p:nvGrpSpPr>
        <p:grpSpPr bwMode="auto">
          <a:xfrm>
            <a:off x="2343150" y="3948113"/>
            <a:ext cx="168275" cy="2065337"/>
            <a:chOff x="2341563" y="3943350"/>
            <a:chExt cx="168275" cy="2065338"/>
          </a:xfrm>
        </p:grpSpPr>
        <p:sp>
          <p:nvSpPr>
            <p:cNvPr id="513" name="Flowchart: Extract 313"/>
            <p:cNvSpPr>
              <a:spLocks noChangeArrowheads="1"/>
            </p:cNvSpPr>
            <p:nvPr/>
          </p:nvSpPr>
          <p:spPr bwMode="auto">
            <a:xfrm flipV="1">
              <a:off x="2357438" y="5456238"/>
              <a:ext cx="152400" cy="155575"/>
            </a:xfrm>
            <a:prstGeom prst="flowChartExtract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514" name="Line 167"/>
            <p:cNvSpPr>
              <a:spLocks noChangeShapeType="1"/>
            </p:cNvSpPr>
            <p:nvPr/>
          </p:nvSpPr>
          <p:spPr bwMode="auto">
            <a:xfrm>
              <a:off x="2428875" y="4770438"/>
              <a:ext cx="4763" cy="1201737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5" name="Line 299"/>
            <p:cNvSpPr>
              <a:spLocks noChangeShapeType="1"/>
            </p:cNvSpPr>
            <p:nvPr/>
          </p:nvSpPr>
          <p:spPr bwMode="auto">
            <a:xfrm>
              <a:off x="2341563" y="3943350"/>
              <a:ext cx="84137" cy="804863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16" name="AutoShape 295"/>
            <p:cNvSpPr>
              <a:spLocks noChangeAspect="1" noChangeArrowheads="1"/>
            </p:cNvSpPr>
            <p:nvPr/>
          </p:nvSpPr>
          <p:spPr bwMode="auto">
            <a:xfrm>
              <a:off x="2390775" y="5926138"/>
              <a:ext cx="82550" cy="82550"/>
            </a:xfrm>
            <a:prstGeom prst="flowChartConnector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517" name="Left Arrow 2"/>
          <p:cNvSpPr>
            <a:spLocks noChangeArrowheads="1"/>
          </p:cNvSpPr>
          <p:nvPr/>
        </p:nvSpPr>
        <p:spPr bwMode="auto">
          <a:xfrm>
            <a:off x="2389188" y="4022725"/>
            <a:ext cx="365125" cy="177800"/>
          </a:xfrm>
          <a:prstGeom prst="leftArrow">
            <a:avLst>
              <a:gd name="adj1" fmla="val 50000"/>
              <a:gd name="adj2" fmla="val 49894"/>
            </a:avLst>
          </a:prstGeom>
          <a:solidFill>
            <a:srgbClr val="FF6699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18" name="AutoShape 87"/>
          <p:cNvSpPr>
            <a:spLocks noChangeAspect="1" noChangeArrowheads="1"/>
          </p:cNvSpPr>
          <p:nvPr/>
        </p:nvSpPr>
        <p:spPr bwMode="auto">
          <a:xfrm>
            <a:off x="2225675" y="4637088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19" name="Text Box 112"/>
          <p:cNvSpPr txBox="1">
            <a:spLocks noChangeAspect="1" noChangeArrowheads="1"/>
          </p:cNvSpPr>
          <p:nvPr/>
        </p:nvSpPr>
        <p:spPr bwMode="auto">
          <a:xfrm>
            <a:off x="2271713" y="4605338"/>
            <a:ext cx="334962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A</a:t>
            </a:r>
          </a:p>
        </p:txBody>
      </p:sp>
      <p:grpSp>
        <p:nvGrpSpPr>
          <p:cNvPr id="520" name="Group 1304"/>
          <p:cNvGrpSpPr>
            <a:grpSpLocks/>
          </p:cNvGrpSpPr>
          <p:nvPr/>
        </p:nvGrpSpPr>
        <p:grpSpPr bwMode="auto">
          <a:xfrm>
            <a:off x="2232025" y="4583113"/>
            <a:ext cx="482600" cy="309562"/>
            <a:chOff x="2246313" y="4575174"/>
            <a:chExt cx="481713" cy="309563"/>
          </a:xfrm>
        </p:grpSpPr>
        <p:sp>
          <p:nvSpPr>
            <p:cNvPr id="521" name="AutoShape 301"/>
            <p:cNvSpPr>
              <a:spLocks noChangeAspect="1" noChangeArrowheads="1"/>
            </p:cNvSpPr>
            <p:nvPr/>
          </p:nvSpPr>
          <p:spPr bwMode="auto">
            <a:xfrm>
              <a:off x="2246313" y="4633912"/>
              <a:ext cx="419100" cy="250825"/>
            </a:xfrm>
            <a:prstGeom prst="flowChartAlternateProcess">
              <a:avLst/>
            </a:prstGeom>
            <a:solidFill>
              <a:srgbClr val="FF6699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522" name="Text Box 302"/>
            <p:cNvSpPr txBox="1">
              <a:spLocks noChangeAspect="1" noChangeArrowheads="1"/>
            </p:cNvSpPr>
            <p:nvPr/>
          </p:nvSpPr>
          <p:spPr bwMode="auto">
            <a:xfrm>
              <a:off x="2270826" y="4575174"/>
              <a:ext cx="457200" cy="285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Verdana" panose="020B0604030504040204" pitchFamily="34" charset="0"/>
                </a:rPr>
                <a:t>A</a:t>
              </a:r>
            </a:p>
          </p:txBody>
        </p:sp>
      </p:grpSp>
      <p:sp>
        <p:nvSpPr>
          <p:cNvPr id="523" name="AutoShape 76"/>
          <p:cNvSpPr>
            <a:spLocks noChangeAspect="1" noChangeArrowheads="1"/>
          </p:cNvSpPr>
          <p:nvPr/>
        </p:nvSpPr>
        <p:spPr bwMode="auto">
          <a:xfrm>
            <a:off x="5589588" y="43307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24" name="Text Box 102"/>
          <p:cNvSpPr txBox="1">
            <a:spLocks noChangeAspect="1" noChangeArrowheads="1"/>
          </p:cNvSpPr>
          <p:nvPr/>
        </p:nvSpPr>
        <p:spPr bwMode="auto">
          <a:xfrm>
            <a:off x="5635625" y="4306888"/>
            <a:ext cx="334963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U</a:t>
            </a:r>
          </a:p>
        </p:txBody>
      </p:sp>
      <p:sp>
        <p:nvSpPr>
          <p:cNvPr id="525" name="Flowchart: Extract 307"/>
          <p:cNvSpPr>
            <a:spLocks noChangeArrowheads="1"/>
          </p:cNvSpPr>
          <p:nvPr/>
        </p:nvSpPr>
        <p:spPr bwMode="auto">
          <a:xfrm rot="-5400000">
            <a:off x="7373938" y="3762375"/>
            <a:ext cx="152400" cy="155575"/>
          </a:xfrm>
          <a:prstGeom prst="flowChartExtra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26" name="Line 299"/>
          <p:cNvSpPr>
            <a:spLocks noChangeShapeType="1"/>
          </p:cNvSpPr>
          <p:nvPr/>
        </p:nvSpPr>
        <p:spPr bwMode="auto">
          <a:xfrm flipH="1">
            <a:off x="2305050" y="3835400"/>
            <a:ext cx="0" cy="1238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27" name="AutoShape 296"/>
          <p:cNvSpPr>
            <a:spLocks noChangeAspect="1" noChangeArrowheads="1"/>
          </p:cNvSpPr>
          <p:nvPr/>
        </p:nvSpPr>
        <p:spPr bwMode="auto">
          <a:xfrm flipH="1">
            <a:off x="2282825" y="3956050"/>
            <a:ext cx="44450" cy="46038"/>
          </a:xfrm>
          <a:prstGeom prst="flowChartConnector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28" name="Line 165"/>
          <p:cNvSpPr>
            <a:spLocks noChangeShapeType="1"/>
          </p:cNvSpPr>
          <p:nvPr/>
        </p:nvSpPr>
        <p:spPr bwMode="auto">
          <a:xfrm flipH="1">
            <a:off x="5359400" y="3838575"/>
            <a:ext cx="2297113" cy="158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529" name="Group 1313"/>
          <p:cNvGrpSpPr>
            <a:grpSpLocks/>
          </p:cNvGrpSpPr>
          <p:nvPr/>
        </p:nvGrpSpPr>
        <p:grpSpPr bwMode="auto">
          <a:xfrm>
            <a:off x="2281238" y="3765550"/>
            <a:ext cx="5375275" cy="239713"/>
            <a:chOff x="2281226" y="3764844"/>
            <a:chExt cx="5374651" cy="242011"/>
          </a:xfrm>
        </p:grpSpPr>
        <p:sp>
          <p:nvSpPr>
            <p:cNvPr id="530" name="Flowchart: Extract 307"/>
            <p:cNvSpPr>
              <a:spLocks noChangeArrowheads="1"/>
            </p:cNvSpPr>
            <p:nvPr/>
          </p:nvSpPr>
          <p:spPr bwMode="auto">
            <a:xfrm rot="-5400000">
              <a:off x="7374914" y="3763245"/>
              <a:ext cx="152400" cy="155598"/>
            </a:xfrm>
            <a:prstGeom prst="flowChartExtract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solidFill>
                  <a:srgbClr val="FF0000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531" name="Line 299"/>
            <p:cNvSpPr>
              <a:spLocks noChangeShapeType="1"/>
            </p:cNvSpPr>
            <p:nvPr/>
          </p:nvSpPr>
          <p:spPr bwMode="auto">
            <a:xfrm flipH="1">
              <a:off x="5359036" y="3832853"/>
              <a:ext cx="0" cy="123825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32" name="AutoShape 296"/>
            <p:cNvSpPr>
              <a:spLocks noChangeAspect="1" noChangeArrowheads="1"/>
            </p:cNvSpPr>
            <p:nvPr/>
          </p:nvSpPr>
          <p:spPr bwMode="auto">
            <a:xfrm>
              <a:off x="5333639" y="3960817"/>
              <a:ext cx="46045" cy="46038"/>
            </a:xfrm>
            <a:prstGeom prst="flowChartConnector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533" name="Line 165"/>
            <p:cNvSpPr>
              <a:spLocks noChangeShapeType="1"/>
            </p:cNvSpPr>
            <p:nvPr/>
          </p:nvSpPr>
          <p:spPr bwMode="auto">
            <a:xfrm flipH="1">
              <a:off x="5359050" y="3839368"/>
              <a:ext cx="2296827" cy="796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34" name="Line 165"/>
            <p:cNvSpPr>
              <a:spLocks noChangeShapeType="1"/>
            </p:cNvSpPr>
            <p:nvPr/>
          </p:nvSpPr>
          <p:spPr bwMode="auto">
            <a:xfrm flipH="1" flipV="1">
              <a:off x="2287586" y="3835630"/>
              <a:ext cx="3090863" cy="4534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35" name="Line 299"/>
            <p:cNvSpPr>
              <a:spLocks noChangeShapeType="1"/>
            </p:cNvSpPr>
            <p:nvPr/>
          </p:nvSpPr>
          <p:spPr bwMode="auto">
            <a:xfrm flipH="1">
              <a:off x="2305050" y="3829049"/>
              <a:ext cx="0" cy="123825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36" name="AutoShape 296"/>
            <p:cNvSpPr>
              <a:spLocks noChangeAspect="1" noChangeArrowheads="1"/>
            </p:cNvSpPr>
            <p:nvPr/>
          </p:nvSpPr>
          <p:spPr bwMode="auto">
            <a:xfrm>
              <a:off x="2281226" y="3957464"/>
              <a:ext cx="46045" cy="46037"/>
            </a:xfrm>
            <a:prstGeom prst="flowChartConnector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537" name="Arc 1321"/>
          <p:cNvSpPr/>
          <p:nvPr/>
        </p:nvSpPr>
        <p:spPr bwMode="auto">
          <a:xfrm flipV="1">
            <a:off x="5432425" y="3756025"/>
            <a:ext cx="104775" cy="152400"/>
          </a:xfrm>
          <a:prstGeom prst="arc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 anchorCtr="1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38" name="Arc 1322"/>
          <p:cNvSpPr/>
          <p:nvPr/>
        </p:nvSpPr>
        <p:spPr bwMode="auto">
          <a:xfrm>
            <a:off x="5389563" y="3762375"/>
            <a:ext cx="149225" cy="153988"/>
          </a:xfrm>
          <a:prstGeom prst="arc">
            <a:avLst>
              <a:gd name="adj1" fmla="val 16200000"/>
              <a:gd name="adj2" fmla="val 268872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 anchorCtr="1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grpSp>
        <p:nvGrpSpPr>
          <p:cNvPr id="539" name="Group 1323"/>
          <p:cNvGrpSpPr>
            <a:grpSpLocks/>
          </p:cNvGrpSpPr>
          <p:nvPr/>
        </p:nvGrpSpPr>
        <p:grpSpPr bwMode="auto">
          <a:xfrm>
            <a:off x="5389563" y="3227388"/>
            <a:ext cx="169862" cy="2755900"/>
            <a:chOff x="5393070" y="3224203"/>
            <a:chExt cx="170317" cy="2754332"/>
          </a:xfrm>
        </p:grpSpPr>
        <p:grpSp>
          <p:nvGrpSpPr>
            <p:cNvPr id="540" name="Group 411"/>
            <p:cNvGrpSpPr>
              <a:grpSpLocks/>
            </p:cNvGrpSpPr>
            <p:nvPr/>
          </p:nvGrpSpPr>
          <p:grpSpPr bwMode="auto">
            <a:xfrm>
              <a:off x="5410987" y="3224203"/>
              <a:ext cx="152400" cy="2754332"/>
              <a:chOff x="5410987" y="3224203"/>
              <a:chExt cx="152400" cy="2754332"/>
            </a:xfrm>
          </p:grpSpPr>
          <p:sp>
            <p:nvSpPr>
              <p:cNvPr id="543" name="Flowchart: Extract 311"/>
              <p:cNvSpPr>
                <a:spLocks noChangeArrowheads="1"/>
              </p:cNvSpPr>
              <p:nvPr/>
            </p:nvSpPr>
            <p:spPr bwMode="auto">
              <a:xfrm rot="10800000" flipV="1">
                <a:off x="5410987" y="5439003"/>
                <a:ext cx="152400" cy="155575"/>
              </a:xfrm>
              <a:prstGeom prst="flowChartExtract">
                <a:avLst/>
              </a:prstGeom>
              <a:solidFill>
                <a:srgbClr val="FF0000"/>
              </a:solidFill>
              <a:ln w="952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 anchorCtr="1"/>
              <a:lstStyle>
                <a:lvl1pPr eaLnBrk="0" hangingPunct="0">
                  <a:spcBef>
                    <a:spcPct val="20000"/>
                  </a:spcBef>
                  <a:buClr>
                    <a:srgbClr val="FFCC00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FFCC00"/>
                  </a:buClr>
                  <a:buSzPct val="110000"/>
                  <a:buChar char="•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•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800" b="0">
                  <a:latin typeface="Verdana" panose="020B0604030504040204" pitchFamily="34" charset="0"/>
                </a:endParaRPr>
              </a:p>
            </p:txBody>
          </p:sp>
          <p:sp>
            <p:nvSpPr>
              <p:cNvPr id="544" name="Line 299"/>
              <p:cNvSpPr>
                <a:spLocks noChangeShapeType="1"/>
              </p:cNvSpPr>
              <p:nvPr/>
            </p:nvSpPr>
            <p:spPr bwMode="auto">
              <a:xfrm flipH="1">
                <a:off x="5483226" y="3224203"/>
                <a:ext cx="4762" cy="552135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5" name="Line 299"/>
              <p:cNvSpPr>
                <a:spLocks noChangeShapeType="1"/>
              </p:cNvSpPr>
              <p:nvPr/>
            </p:nvSpPr>
            <p:spPr bwMode="auto">
              <a:xfrm flipH="1">
                <a:off x="5500687" y="3893745"/>
                <a:ext cx="0" cy="84139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6" name="AutoShape 296"/>
              <p:cNvSpPr>
                <a:spLocks noChangeAspect="1" noChangeArrowheads="1"/>
              </p:cNvSpPr>
              <p:nvPr/>
            </p:nvSpPr>
            <p:spPr bwMode="auto">
              <a:xfrm>
                <a:off x="5476072" y="3952452"/>
                <a:ext cx="46038" cy="46037"/>
              </a:xfrm>
              <a:prstGeom prst="flowChartConnector">
                <a:avLst/>
              </a:prstGeom>
              <a:solidFill>
                <a:srgbClr val="FF0000"/>
              </a:solidFill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lr>
                    <a:srgbClr val="FFCC00"/>
                  </a:buClr>
                  <a:buFont typeface="Wingdings" panose="05000000000000000000" pitchFamily="2" charset="2"/>
                  <a:buChar char="§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FFCC00"/>
                  </a:buClr>
                  <a:buSzPct val="110000"/>
                  <a:buChar char="•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tx2"/>
                  </a:buClr>
                  <a:buChar char="•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en-US" altLang="en-US">
                  <a:solidFill>
                    <a:srgbClr val="000000"/>
                  </a:solidFill>
                  <a:latin typeface="Verdana" panose="020B0604030504040204" pitchFamily="34" charset="0"/>
                </a:endParaRPr>
              </a:p>
            </p:txBody>
          </p:sp>
          <p:sp>
            <p:nvSpPr>
              <p:cNvPr id="547" name="Line 299"/>
              <p:cNvSpPr>
                <a:spLocks noChangeShapeType="1"/>
              </p:cNvSpPr>
              <p:nvPr/>
            </p:nvSpPr>
            <p:spPr bwMode="auto">
              <a:xfrm>
                <a:off x="5467344" y="3930239"/>
                <a:ext cx="27782" cy="2048296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41" name="Arc 1325"/>
            <p:cNvSpPr/>
            <p:nvPr/>
          </p:nvSpPr>
          <p:spPr bwMode="auto">
            <a:xfrm flipV="1">
              <a:off x="5426496" y="3743020"/>
              <a:ext cx="114606" cy="165006"/>
            </a:xfrm>
            <a:prstGeom prst="arc">
              <a:avLst>
                <a:gd name="adj1" fmla="val 16200000"/>
                <a:gd name="adj2" fmla="val 98195"/>
              </a:avLst>
            </a:pr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anchor="ctr" anchorCtr="1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542" name="Arc 1326"/>
            <p:cNvSpPr/>
            <p:nvPr/>
          </p:nvSpPr>
          <p:spPr bwMode="auto">
            <a:xfrm>
              <a:off x="5393070" y="3758886"/>
              <a:ext cx="149625" cy="153900"/>
            </a:xfrm>
            <a:prstGeom prst="arc">
              <a:avLst>
                <a:gd name="adj1" fmla="val 16200000"/>
                <a:gd name="adj2" fmla="val 21408813"/>
              </a:avLst>
            </a:pr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anchor="ctr" anchorCtr="1"/>
            <a:lstStyle/>
            <a:p>
              <a:pPr>
                <a:defRPr/>
              </a:pPr>
              <a:endParaRPr lang="en-US" dirty="0">
                <a:cs typeface="Arial" charset="0"/>
              </a:endParaRPr>
            </a:p>
          </p:txBody>
        </p:sp>
      </p:grpSp>
      <p:sp>
        <p:nvSpPr>
          <p:cNvPr id="548" name="Arc 1332"/>
          <p:cNvSpPr/>
          <p:nvPr/>
        </p:nvSpPr>
        <p:spPr bwMode="auto">
          <a:xfrm>
            <a:off x="2343150" y="3768725"/>
            <a:ext cx="152400" cy="139700"/>
          </a:xfrm>
          <a:prstGeom prst="arc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 anchorCtr="1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49" name="Line 299"/>
          <p:cNvSpPr>
            <a:spLocks noChangeShapeType="1"/>
          </p:cNvSpPr>
          <p:nvPr/>
        </p:nvSpPr>
        <p:spPr bwMode="auto">
          <a:xfrm flipH="1">
            <a:off x="2455863" y="3892550"/>
            <a:ext cx="4762" cy="825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50" name="AutoShape 296"/>
          <p:cNvSpPr>
            <a:spLocks noChangeAspect="1" noChangeArrowheads="1"/>
          </p:cNvSpPr>
          <p:nvPr/>
        </p:nvSpPr>
        <p:spPr bwMode="auto">
          <a:xfrm>
            <a:off x="2435225" y="3941763"/>
            <a:ext cx="46038" cy="44450"/>
          </a:xfrm>
          <a:prstGeom prst="flowChartConnector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51" name="Arc 1335"/>
          <p:cNvSpPr/>
          <p:nvPr/>
        </p:nvSpPr>
        <p:spPr bwMode="auto">
          <a:xfrm flipV="1">
            <a:off x="2390775" y="3756025"/>
            <a:ext cx="104775" cy="152400"/>
          </a:xfrm>
          <a:prstGeom prst="arc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 anchorCtr="1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52" name="AutoShape 87"/>
          <p:cNvSpPr>
            <a:spLocks noChangeAspect="1" noChangeArrowheads="1"/>
          </p:cNvSpPr>
          <p:nvPr/>
        </p:nvSpPr>
        <p:spPr bwMode="auto">
          <a:xfrm>
            <a:off x="5276850" y="4648200"/>
            <a:ext cx="419100" cy="250825"/>
          </a:xfrm>
          <a:prstGeom prst="flowChartAlternateProcess">
            <a:avLst/>
          </a:prstGeom>
          <a:solidFill>
            <a:srgbClr val="FFCC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53" name="Text Box 112"/>
          <p:cNvSpPr txBox="1">
            <a:spLocks noChangeAspect="1" noChangeArrowheads="1"/>
          </p:cNvSpPr>
          <p:nvPr/>
        </p:nvSpPr>
        <p:spPr bwMode="auto">
          <a:xfrm>
            <a:off x="5322888" y="4616450"/>
            <a:ext cx="334962" cy="31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Verdana" panose="020B0604030504040204" pitchFamily="34" charset="0"/>
              </a:rPr>
              <a:t>H</a:t>
            </a:r>
          </a:p>
        </p:txBody>
      </p:sp>
      <p:sp>
        <p:nvSpPr>
          <p:cNvPr id="554" name="Line 299"/>
          <p:cNvSpPr>
            <a:spLocks noChangeShapeType="1"/>
          </p:cNvSpPr>
          <p:nvPr/>
        </p:nvSpPr>
        <p:spPr bwMode="auto">
          <a:xfrm>
            <a:off x="5483225" y="2581275"/>
            <a:ext cx="1588" cy="66516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55" name="Line 299"/>
          <p:cNvSpPr>
            <a:spLocks noChangeShapeType="1"/>
          </p:cNvSpPr>
          <p:nvPr/>
        </p:nvSpPr>
        <p:spPr bwMode="auto">
          <a:xfrm flipH="1">
            <a:off x="5483225" y="2579688"/>
            <a:ext cx="0" cy="6477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556" name="AutoShape 43"/>
          <p:cNvSpPr>
            <a:spLocks noChangeAspect="1" noChangeArrowheads="1"/>
          </p:cNvSpPr>
          <p:nvPr/>
        </p:nvSpPr>
        <p:spPr bwMode="auto">
          <a:xfrm>
            <a:off x="5349875" y="3087688"/>
            <a:ext cx="274638" cy="274637"/>
          </a:xfrm>
          <a:prstGeom prst="flowChartConnector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57" name="Text Box 67"/>
          <p:cNvSpPr txBox="1">
            <a:spLocks noChangeAspect="1" noChangeArrowheads="1"/>
          </p:cNvSpPr>
          <p:nvPr/>
        </p:nvSpPr>
        <p:spPr bwMode="auto">
          <a:xfrm>
            <a:off x="5322888" y="3059113"/>
            <a:ext cx="347662" cy="33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>
                <a:solidFill>
                  <a:schemeClr val="bg2"/>
                </a:solidFill>
                <a:latin typeface="Verdana" panose="020B0604030504040204" pitchFamily="34" charset="0"/>
              </a:rPr>
              <a:t>H</a:t>
            </a:r>
          </a:p>
        </p:txBody>
      </p:sp>
      <p:grpSp>
        <p:nvGrpSpPr>
          <p:cNvPr id="558" name="Group 1342"/>
          <p:cNvGrpSpPr>
            <a:grpSpLocks/>
          </p:cNvGrpSpPr>
          <p:nvPr/>
        </p:nvGrpSpPr>
        <p:grpSpPr bwMode="auto">
          <a:xfrm>
            <a:off x="5257800" y="2995613"/>
            <a:ext cx="457200" cy="457200"/>
            <a:chOff x="5257800" y="2998788"/>
            <a:chExt cx="457200" cy="457200"/>
          </a:xfrm>
        </p:grpSpPr>
        <p:sp>
          <p:nvSpPr>
            <p:cNvPr id="559" name="AutoShape 183"/>
            <p:cNvSpPr>
              <a:spLocks noChangeAspect="1" noChangeArrowheads="1"/>
            </p:cNvSpPr>
            <p:nvPr/>
          </p:nvSpPr>
          <p:spPr bwMode="auto">
            <a:xfrm>
              <a:off x="5257800" y="2998788"/>
              <a:ext cx="457200" cy="457200"/>
            </a:xfrm>
            <a:prstGeom prst="star16">
              <a:avLst>
                <a:gd name="adj" fmla="val 37500"/>
              </a:avLst>
            </a:prstGeom>
            <a:solidFill>
              <a:srgbClr val="FF66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560" name="Text Box 294"/>
            <p:cNvSpPr txBox="1">
              <a:spLocks noChangeAspect="1" noChangeArrowheads="1"/>
            </p:cNvSpPr>
            <p:nvPr/>
          </p:nvSpPr>
          <p:spPr bwMode="auto">
            <a:xfrm>
              <a:off x="5303837" y="3039269"/>
              <a:ext cx="346075" cy="331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Verdana" panose="020B0604030504040204" pitchFamily="34" charset="0"/>
                </a:rPr>
                <a:t>H</a:t>
              </a:r>
            </a:p>
          </p:txBody>
        </p:sp>
      </p:grpSp>
      <p:grpSp>
        <p:nvGrpSpPr>
          <p:cNvPr id="561" name="Group 7"/>
          <p:cNvGrpSpPr>
            <a:grpSpLocks/>
          </p:cNvGrpSpPr>
          <p:nvPr/>
        </p:nvGrpSpPr>
        <p:grpSpPr bwMode="auto">
          <a:xfrm>
            <a:off x="3500438" y="1455738"/>
            <a:ext cx="2195512" cy="390525"/>
            <a:chOff x="3500908" y="1455323"/>
            <a:chExt cx="2195042" cy="390583"/>
          </a:xfrm>
        </p:grpSpPr>
        <p:pic>
          <p:nvPicPr>
            <p:cNvPr id="562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6921" y="1462516"/>
              <a:ext cx="349029" cy="383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" name="Picture 59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5951" y="1455323"/>
              <a:ext cx="349029" cy="383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4" name="Picture 59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908" y="1459341"/>
              <a:ext cx="349029" cy="383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65" name="Flowchart: Extract 315"/>
          <p:cNvSpPr>
            <a:spLocks noChangeArrowheads="1"/>
          </p:cNvSpPr>
          <p:nvPr/>
        </p:nvSpPr>
        <p:spPr bwMode="auto">
          <a:xfrm rot="5400000" flipH="1">
            <a:off x="7939088" y="6361112"/>
            <a:ext cx="152400" cy="155575"/>
          </a:xfrm>
          <a:prstGeom prst="flowChartExtra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 anchorCtr="1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66" name="Rectangle 190"/>
          <p:cNvSpPr>
            <a:spLocks noChangeArrowheads="1"/>
          </p:cNvSpPr>
          <p:nvPr/>
        </p:nvSpPr>
        <p:spPr bwMode="auto">
          <a:xfrm>
            <a:off x="6986588" y="6200775"/>
            <a:ext cx="138112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67" name="Rectangle 190"/>
          <p:cNvSpPr>
            <a:spLocks noChangeArrowheads="1"/>
          </p:cNvSpPr>
          <p:nvPr/>
        </p:nvSpPr>
        <p:spPr bwMode="auto">
          <a:xfrm>
            <a:off x="6350000" y="6200775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68" name="Rectangle 190"/>
          <p:cNvSpPr>
            <a:spLocks noChangeArrowheads="1"/>
          </p:cNvSpPr>
          <p:nvPr/>
        </p:nvSpPr>
        <p:spPr bwMode="auto">
          <a:xfrm>
            <a:off x="5743575" y="6196013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69" name="Rectangle 190"/>
          <p:cNvSpPr>
            <a:spLocks noChangeArrowheads="1"/>
          </p:cNvSpPr>
          <p:nvPr/>
        </p:nvSpPr>
        <p:spPr bwMode="auto">
          <a:xfrm>
            <a:off x="5097463" y="6196013"/>
            <a:ext cx="138112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70" name="Rectangle 190"/>
          <p:cNvSpPr>
            <a:spLocks noChangeArrowheads="1"/>
          </p:cNvSpPr>
          <p:nvPr/>
        </p:nvSpPr>
        <p:spPr bwMode="auto">
          <a:xfrm>
            <a:off x="4489450" y="6197600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71" name="Rectangle 190"/>
          <p:cNvSpPr>
            <a:spLocks noChangeArrowheads="1"/>
          </p:cNvSpPr>
          <p:nvPr/>
        </p:nvSpPr>
        <p:spPr bwMode="auto">
          <a:xfrm>
            <a:off x="3929063" y="6196013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72" name="Rectangle 190"/>
          <p:cNvSpPr>
            <a:spLocks noChangeArrowheads="1"/>
          </p:cNvSpPr>
          <p:nvPr/>
        </p:nvSpPr>
        <p:spPr bwMode="auto">
          <a:xfrm>
            <a:off x="3300413" y="6197600"/>
            <a:ext cx="136525" cy="30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Verdana" panose="020B0604030504040204" pitchFamily="34" charset="0"/>
            </a:endParaRPr>
          </a:p>
        </p:txBody>
      </p:sp>
      <p:sp>
        <p:nvSpPr>
          <p:cNvPr id="573" name="Text Box 300"/>
          <p:cNvSpPr txBox="1">
            <a:spLocks noChangeArrowheads="1"/>
          </p:cNvSpPr>
          <p:nvPr/>
        </p:nvSpPr>
        <p:spPr bwMode="auto">
          <a:xfrm>
            <a:off x="7391400" y="6188075"/>
            <a:ext cx="304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300">
                <a:latin typeface="Verdana" panose="020B0604030504040204" pitchFamily="34" charset="0"/>
              </a:rPr>
              <a:t>M</a:t>
            </a:r>
          </a:p>
        </p:txBody>
      </p:sp>
      <p:sp>
        <p:nvSpPr>
          <p:cNvPr id="574" name="AutoShape 296"/>
          <p:cNvSpPr>
            <a:spLocks noChangeAspect="1" noChangeArrowheads="1"/>
          </p:cNvSpPr>
          <p:nvPr/>
        </p:nvSpPr>
        <p:spPr bwMode="auto">
          <a:xfrm>
            <a:off x="6399213" y="6413500"/>
            <a:ext cx="44450" cy="47625"/>
          </a:xfrm>
          <a:prstGeom prst="flowChartConnector">
            <a:avLst/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grpSp>
        <p:nvGrpSpPr>
          <p:cNvPr id="575" name="Group 1170"/>
          <p:cNvGrpSpPr>
            <a:grpSpLocks/>
          </p:cNvGrpSpPr>
          <p:nvPr/>
        </p:nvGrpSpPr>
        <p:grpSpPr bwMode="auto">
          <a:xfrm>
            <a:off x="2433638" y="5973763"/>
            <a:ext cx="4010025" cy="487362"/>
            <a:chOff x="2432050" y="5969000"/>
            <a:chExt cx="4010025" cy="487363"/>
          </a:xfrm>
        </p:grpSpPr>
        <p:sp>
          <p:nvSpPr>
            <p:cNvPr id="576" name="Line 289"/>
            <p:cNvSpPr>
              <a:spLocks noChangeShapeType="1"/>
            </p:cNvSpPr>
            <p:nvPr/>
          </p:nvSpPr>
          <p:spPr bwMode="auto">
            <a:xfrm flipH="1" flipV="1">
              <a:off x="2432050" y="5969000"/>
              <a:ext cx="3960813" cy="460375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577" name="AutoShape 296"/>
            <p:cNvSpPr>
              <a:spLocks noChangeAspect="1" noChangeArrowheads="1"/>
            </p:cNvSpPr>
            <p:nvPr/>
          </p:nvSpPr>
          <p:spPr bwMode="auto">
            <a:xfrm>
              <a:off x="6397625" y="6408738"/>
              <a:ext cx="44450" cy="47625"/>
            </a:xfrm>
            <a:prstGeom prst="flowChartConnector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>
                <a:solidFill>
                  <a:srgbClr val="000000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578" name="Group 1173"/>
          <p:cNvGrpSpPr>
            <a:grpSpLocks/>
          </p:cNvGrpSpPr>
          <p:nvPr/>
        </p:nvGrpSpPr>
        <p:grpSpPr bwMode="auto">
          <a:xfrm>
            <a:off x="6421438" y="6188075"/>
            <a:ext cx="2097087" cy="327025"/>
            <a:chOff x="6419850" y="6183313"/>
            <a:chExt cx="2097088" cy="327025"/>
          </a:xfrm>
        </p:grpSpPr>
        <p:sp>
          <p:nvSpPr>
            <p:cNvPr id="579" name="Flowchart: Extract 315"/>
            <p:cNvSpPr>
              <a:spLocks noChangeArrowheads="1"/>
            </p:cNvSpPr>
            <p:nvPr/>
          </p:nvSpPr>
          <p:spPr bwMode="auto">
            <a:xfrm rot="5400000" flipH="1">
              <a:off x="7937501" y="6356350"/>
              <a:ext cx="152400" cy="155575"/>
            </a:xfrm>
            <a:prstGeom prst="flowChartExtract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800" b="0">
                <a:latin typeface="Verdana" panose="020B0604030504040204" pitchFamily="34" charset="0"/>
              </a:endParaRPr>
            </a:p>
          </p:txBody>
        </p:sp>
        <p:sp>
          <p:nvSpPr>
            <p:cNvPr id="580" name="Text Box 300"/>
            <p:cNvSpPr txBox="1">
              <a:spLocks noChangeArrowheads="1"/>
            </p:cNvSpPr>
            <p:nvPr/>
          </p:nvSpPr>
          <p:spPr bwMode="auto">
            <a:xfrm>
              <a:off x="7389813" y="6183313"/>
              <a:ext cx="304800" cy="29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FFCC00"/>
                </a:buClr>
                <a:buFont typeface="Wingdings" panose="05000000000000000000" pitchFamily="2" charset="2"/>
                <a:buChar char="§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FFCC00"/>
                </a:buClr>
                <a:buSzPct val="110000"/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300">
                  <a:solidFill>
                    <a:srgbClr val="FF0000"/>
                  </a:solidFill>
                  <a:latin typeface="Verdana" panose="020B0604030504040204" pitchFamily="34" charset="0"/>
                </a:rPr>
                <a:t>M</a:t>
              </a:r>
            </a:p>
          </p:txBody>
        </p:sp>
        <p:sp>
          <p:nvSpPr>
            <p:cNvPr id="581" name="Line 268"/>
            <p:cNvSpPr>
              <a:spLocks noChangeShapeType="1"/>
            </p:cNvSpPr>
            <p:nvPr/>
          </p:nvSpPr>
          <p:spPr bwMode="auto">
            <a:xfrm flipH="1" flipV="1">
              <a:off x="6419850" y="6432550"/>
              <a:ext cx="2097088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520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5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50"/>
                            </p:stCondLst>
                            <p:childTnLst>
                              <p:par>
                                <p:cTn id="3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750"/>
                            </p:stCondLst>
                            <p:childTnLst>
                              <p:par>
                                <p:cTn id="4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25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10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10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26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5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750"/>
                            </p:stCondLst>
                            <p:childTnLst>
                              <p:par>
                                <p:cTn id="107" presetID="26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5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1" presetID="26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 tmFilter="0, 0; .2, .5; .8, .5; 1, 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/>
                                        <p:tgtEl>
                                          <p:spTgt spid="5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250"/>
                            </p:stCondLst>
                            <p:childTnLst>
                              <p:par>
                                <p:cTn id="115" presetID="26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 tmFilter="0, 0; .2, .5; .8, .5; 1, 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/>
                                        <p:tgtEl>
                                          <p:spTgt spid="5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0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" grpId="0" animBg="1"/>
      <p:bldP spid="422" grpId="1" animBg="1"/>
      <p:bldP spid="511" grpId="0" animBg="1"/>
      <p:bldP spid="511" grpId="1" animBg="1"/>
      <p:bldP spid="517" grpId="0" animBg="1"/>
      <p:bldP spid="55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820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err="1"/>
              <a:t>Espaço</a:t>
            </a:r>
            <a:r>
              <a:rPr lang="en-US" sz="3200" dirty="0"/>
              <a:t> </a:t>
            </a:r>
            <a:r>
              <a:rPr lang="en-US" sz="3200" dirty="0" err="1"/>
              <a:t>chave</a:t>
            </a:r>
            <a:r>
              <a:rPr lang="en-US" sz="3200" dirty="0"/>
              <a:t> do enigma</a:t>
            </a:r>
            <a:endParaRPr lang="en-US" sz="3200" dirty="0"/>
          </a:p>
        </p:txBody>
      </p:sp>
      <p:pic>
        <p:nvPicPr>
          <p:cNvPr id="6" name="Picture 7" descr="univers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2" b="30515"/>
          <a:stretch>
            <a:fillRect/>
          </a:stretch>
        </p:blipFill>
        <p:spPr bwMode="auto">
          <a:xfrm>
            <a:off x="271463" y="1143000"/>
            <a:ext cx="8524875" cy="2257425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71463" y="3605456"/>
            <a:ext cx="841216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1"/>
                </a:solidFill>
              </a:rPr>
              <a:t>Os alemães aceitaram trocas operacionais que reduziram o espaço-chave para o número ainda astronômico de </a:t>
            </a:r>
            <a:r>
              <a:rPr lang="pt-BR" dirty="0" smtClean="0">
                <a:solidFill>
                  <a:schemeClr val="tx1"/>
                </a:solidFill>
              </a:rPr>
              <a:t>10²³.</a:t>
            </a:r>
          </a:p>
          <a:p>
            <a:endParaRPr lang="pt-BR" dirty="0" smtClean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Um </a:t>
            </a:r>
            <a:r>
              <a:rPr lang="pt-BR" dirty="0">
                <a:solidFill>
                  <a:schemeClr val="tx1"/>
                </a:solidFill>
              </a:rPr>
              <a:t>espaço-chave de </a:t>
            </a:r>
            <a:r>
              <a:rPr lang="pt-BR" dirty="0" smtClean="0">
                <a:solidFill>
                  <a:schemeClr val="tx1"/>
                </a:solidFill>
              </a:rPr>
              <a:t>10²³ é </a:t>
            </a:r>
            <a:r>
              <a:rPr lang="pt-BR" dirty="0">
                <a:solidFill>
                  <a:schemeClr val="tx1"/>
                </a:solidFill>
              </a:rPr>
              <a:t>equivalente a uma chave de 76 bits, melhor que o padrão DES de 56 bits de </a:t>
            </a:r>
            <a:r>
              <a:rPr lang="pt-BR" dirty="0" smtClean="0">
                <a:solidFill>
                  <a:schemeClr val="tx1"/>
                </a:solidFill>
              </a:rPr>
              <a:t>1976-2002.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>
                <a:solidFill>
                  <a:schemeClr val="tx1"/>
                </a:solidFill>
              </a:rPr>
              <a:t>Um espaço-chave de </a:t>
            </a:r>
            <a:r>
              <a:rPr lang="pt-BR" dirty="0" smtClean="0">
                <a:solidFill>
                  <a:schemeClr val="tx1"/>
                </a:solidFill>
              </a:rPr>
              <a:t>10²³ </a:t>
            </a:r>
            <a:r>
              <a:rPr lang="pt-BR" dirty="0">
                <a:solidFill>
                  <a:schemeClr val="tx1"/>
                </a:solidFill>
              </a:rPr>
              <a:t>significa 100.000 operadores, cada um selecionando uma configuração de chave a cada segundo, levaria duas vezes a idade do universo para quebrar o código!</a:t>
            </a:r>
          </a:p>
        </p:txBody>
      </p:sp>
    </p:spTree>
    <p:extLst>
      <p:ext uri="{BB962C8B-B14F-4D97-AF65-F5344CB8AC3E}">
        <p14:creationId xmlns:p14="http://schemas.microsoft.com/office/powerpoint/2010/main" val="2087551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Procedimentos Nazistas para o Enigma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dirty="0" smtClean="0"/>
              <a:t>As </a:t>
            </a:r>
            <a:r>
              <a:rPr lang="pt-BR" dirty="0"/>
              <a:t>chaves diárias (configurações para rotores e cabos de conexão) foram enviadas em um livro de códigos a cada mês (3 meses para U-</a:t>
            </a:r>
            <a:r>
              <a:rPr lang="pt-BR" dirty="0" err="1"/>
              <a:t>boats</a:t>
            </a:r>
            <a:r>
              <a:rPr lang="pt-BR" dirty="0" smtClean="0"/>
              <a:t>).</a:t>
            </a:r>
          </a:p>
          <a:p>
            <a:pPr marL="0" indent="0" algn="just"/>
            <a:endParaRPr lang="pt-BR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dirty="0"/>
              <a:t>Usando a chave diária, as operadoras primeiro enviaram uma nova chave, depois o texto da mensagem nesta nova chave - análise de frequência de letras </a:t>
            </a:r>
            <a:r>
              <a:rPr lang="pt-BR" dirty="0" smtClean="0"/>
              <a:t>anulantes.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7921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1" y="1600200"/>
            <a:ext cx="4258816" cy="4522788"/>
          </a:xfrm>
        </p:spPr>
        <p:txBody>
          <a:bodyPr/>
          <a:lstStyle/>
          <a:p>
            <a:pPr algn="just"/>
            <a:r>
              <a:rPr lang="pt-BR" sz="2400" dirty="0"/>
              <a:t>Alguns operadores usaram as mesmas chaves para cada mensagem, como iniciais de namoradas, dando pistas para resolver o </a:t>
            </a:r>
            <a:r>
              <a:rPr lang="pt-BR" sz="2400" dirty="0" smtClean="0"/>
              <a:t>código.</a:t>
            </a:r>
          </a:p>
          <a:p>
            <a:pPr algn="just"/>
            <a:r>
              <a:rPr lang="pt-BR" sz="2400" dirty="0" smtClean="0"/>
              <a:t> Os “</a:t>
            </a:r>
            <a:r>
              <a:rPr lang="pt-BR" sz="2400" dirty="0" err="1" smtClean="0"/>
              <a:t>rompistas</a:t>
            </a:r>
            <a:r>
              <a:rPr lang="pt-BR" sz="2400" dirty="0" smtClean="0"/>
              <a:t>” </a:t>
            </a:r>
            <a:r>
              <a:rPr lang="pt-BR" sz="2400" dirty="0"/>
              <a:t>de código poloneses exploraram essa lacuna até 1939, quando os nazistas enviaram a chave apenas uma vez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5178456" y="4697848"/>
            <a:ext cx="354134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dirty="0" err="1" smtClean="0"/>
              <a:t>Usando</a:t>
            </a:r>
            <a:r>
              <a:rPr lang="en-US" altLang="en-US" sz="1600" dirty="0" smtClean="0"/>
              <a:t> a ENIGNA no campo de </a:t>
            </a:r>
            <a:r>
              <a:rPr lang="en-US" altLang="en-US" sz="1600" dirty="0" err="1" smtClean="0"/>
              <a:t>batalha</a:t>
            </a:r>
            <a:r>
              <a:rPr lang="en-US" altLang="en-US" sz="1600" dirty="0" smtClean="0"/>
              <a:t>.</a:t>
            </a:r>
            <a:endParaRPr lang="en-US" altLang="en-US" sz="1600" dirty="0"/>
          </a:p>
        </p:txBody>
      </p:sp>
      <p:pic>
        <p:nvPicPr>
          <p:cNvPr id="6" name="Picture 7" descr="enigma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291" y="1759164"/>
            <a:ext cx="4050709" cy="2880320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dirty="0"/>
              <a:t>Procedimentos Nazistas para o Enigma</a:t>
            </a:r>
          </a:p>
        </p:txBody>
      </p:sp>
    </p:spTree>
    <p:extLst>
      <p:ext uri="{BB962C8B-B14F-4D97-AF65-F5344CB8AC3E}">
        <p14:creationId xmlns:p14="http://schemas.microsoft.com/office/powerpoint/2010/main" val="1574810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2843844" y="1565131"/>
            <a:ext cx="2818656" cy="4522788"/>
          </a:xfrm>
        </p:spPr>
        <p:txBody>
          <a:bodyPr/>
          <a:lstStyle/>
          <a:p>
            <a:r>
              <a:rPr lang="pt-BR" sz="2000" dirty="0" smtClean="0"/>
              <a:t>	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771800" y="5832475"/>
            <a:ext cx="36957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dirty="0"/>
              <a:t>“Panzer General” Heinz </a:t>
            </a:r>
            <a:r>
              <a:rPr lang="en-US" altLang="en-US" sz="1600" dirty="0" err="1"/>
              <a:t>Guderian</a:t>
            </a:r>
            <a:r>
              <a:rPr lang="en-US" altLang="en-US" sz="1600" dirty="0"/>
              <a:t> on communications truck with Enigma machine</a:t>
            </a:r>
          </a:p>
        </p:txBody>
      </p:sp>
      <p:pic>
        <p:nvPicPr>
          <p:cNvPr id="8" name="Picture 20" descr="enigma_in_actio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08720"/>
            <a:ext cx="3497263" cy="4876800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37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  <p:sp>
        <p:nvSpPr>
          <p:cNvPr id="5" name="Slide Number Placeholder 4"/>
          <p:cNvSpPr txBox="1">
            <a:spLocks/>
          </p:cNvSpPr>
          <p:nvPr/>
        </p:nvSpPr>
        <p:spPr>
          <a:xfrm>
            <a:off x="6934200" y="6629400"/>
            <a:ext cx="2133600" cy="223838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/>
            <a:fld id="{7C751CC4-135C-4283-903B-213F42BDFE9B}" type="slidenum">
              <a:rPr lang="en-US" altLang="en-US" smtClean="0"/>
              <a:pPr eaLnBrk="1" hangingPunct="1"/>
              <a:t>22</a:t>
            </a:fld>
            <a:endParaRPr lang="en-US" alt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82000" cy="1139825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SEGREDOS ALEMÃES DO ENIGMA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0"/>
          <a:stretch>
            <a:fillRect/>
          </a:stretch>
        </p:blipFill>
        <p:spPr bwMode="auto">
          <a:xfrm>
            <a:off x="4918075" y="1173079"/>
            <a:ext cx="4149725" cy="5649806"/>
          </a:xfrm>
          <a:prstGeom prst="rect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2570163" y="2708920"/>
            <a:ext cx="207803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CC00"/>
              </a:buClr>
              <a:buFont typeface="Wingdings" panose="05000000000000000000" pitchFamily="2" charset="2"/>
              <a:buChar char="§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CC00"/>
              </a:buClr>
              <a:buSzPct val="110000"/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dirty="0" err="1" smtClean="0"/>
              <a:t>Foto</a:t>
            </a:r>
            <a:r>
              <a:rPr lang="en-US" altLang="en-US" sz="1600" dirty="0" smtClean="0"/>
              <a:t> propaganda. </a:t>
            </a:r>
            <a:r>
              <a:rPr lang="en-US" altLang="en-US" sz="1600" dirty="0" err="1" smtClean="0"/>
              <a:t>Nazista</a:t>
            </a:r>
            <a:r>
              <a:rPr lang="en-US" altLang="en-US" sz="1600" dirty="0" smtClean="0"/>
              <a:t>.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 dirty="0" err="1" smtClean="0"/>
              <a:t>Apenas</a:t>
            </a:r>
            <a:r>
              <a:rPr lang="en-US" altLang="en-US" sz="1600" dirty="0" smtClean="0"/>
              <a:t> </a:t>
            </a:r>
            <a:r>
              <a:rPr lang="en-US" altLang="en-US" sz="1600" dirty="0" err="1" smtClean="0"/>
              <a:t>uma</a:t>
            </a:r>
            <a:r>
              <a:rPr lang="en-US" altLang="en-US" sz="1600" dirty="0" smtClean="0"/>
              <a:t> </a:t>
            </a:r>
            <a:r>
              <a:rPr lang="en-US" altLang="en-US" sz="1600" dirty="0" err="1" smtClean="0"/>
              <a:t>imagem</a:t>
            </a:r>
            <a:r>
              <a:rPr lang="en-US" altLang="en-US" sz="1600" dirty="0" smtClean="0"/>
              <a:t> da enigma</a:t>
            </a:r>
            <a:endParaRPr lang="en-US" altLang="en-US" sz="1600" dirty="0"/>
          </a:p>
        </p:txBody>
      </p:sp>
      <p:cxnSp>
        <p:nvCxnSpPr>
          <p:cNvPr id="13" name="Straight Connector 11"/>
          <p:cNvCxnSpPr>
            <a:cxnSpLocks noChangeShapeType="1"/>
          </p:cNvCxnSpPr>
          <p:nvPr/>
        </p:nvCxnSpPr>
        <p:spPr bwMode="auto">
          <a:xfrm>
            <a:off x="457200" y="152400"/>
            <a:ext cx="0" cy="1295400"/>
          </a:xfrm>
          <a:prstGeom prst="line">
            <a:avLst/>
          </a:prstGeom>
          <a:noFill/>
          <a:ln w="63500" algn="ctr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2"/>
          <p:cNvCxnSpPr>
            <a:cxnSpLocks noChangeShapeType="1"/>
          </p:cNvCxnSpPr>
          <p:nvPr/>
        </p:nvCxnSpPr>
        <p:spPr bwMode="auto">
          <a:xfrm>
            <a:off x="228600" y="990600"/>
            <a:ext cx="8610600" cy="0"/>
          </a:xfrm>
          <a:prstGeom prst="line">
            <a:avLst/>
          </a:prstGeom>
          <a:noFill/>
          <a:ln w="63500" algn="ctr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2773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971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Sobre a criptografia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</a:t>
            </a:r>
            <a:r>
              <a:rPr lang="pt-BR" dirty="0"/>
              <a:t>primeira vista ela até pode parecer complicada, mas para usufruir dos benefícios que proporciona você não precisa estudá-la profundamente e nem ser nenhum matemático experiente.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440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Esquema de criptografia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  <p:pic>
        <p:nvPicPr>
          <p:cNvPr id="5" name="Picture 2" descr="Resultado de imagem para criptografia e matemát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8880"/>
            <a:ext cx="8226425" cy="332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437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Atualmente</a:t>
            </a:r>
            <a:r>
              <a:rPr lang="pt-BR" dirty="0"/>
              <a:t>, a criptografia já está integrada ou pode ser facilmente adicionada à grande maioria dos sistemas operacionais e aplicativos e para usá-la, muitas vezes, basta a realização de algumas configurações ou cliques de </a:t>
            </a:r>
            <a:r>
              <a:rPr lang="pt-BR" i="1" dirty="0"/>
              <a:t>mouse</a:t>
            </a:r>
            <a:r>
              <a:rPr lang="pt-BR" dirty="0"/>
              <a:t>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66273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 meio do uso da criptografia você pode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Proteger </a:t>
            </a:r>
            <a:r>
              <a:rPr lang="pt-BR" dirty="0"/>
              <a:t>os dados sigilosos armazenados em seu computador, como o seu arquivo de senhas e a sua declaração de Imposto de Renda</a:t>
            </a:r>
            <a:r>
              <a:rPr lang="pt-BR" dirty="0" smtClean="0"/>
              <a:t>;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0842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 meio do uso da criptografia você pode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pt-BR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dirty="0"/>
              <a:t>C</a:t>
            </a:r>
            <a:r>
              <a:rPr lang="pt-BR" dirty="0" smtClean="0"/>
              <a:t>riar </a:t>
            </a:r>
            <a:r>
              <a:rPr lang="pt-BR" dirty="0"/>
              <a:t>uma área (partição) específica no seu computador, na qual todas as informações que forem lá gravadas serão automaticamente criptografadas;</a:t>
            </a:r>
          </a:p>
          <a:p>
            <a:pPr algn="just"/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69054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 meio do uso da criptografia você pode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dirty="0" smtClean="0"/>
              <a:t>Proteger </a:t>
            </a:r>
            <a:r>
              <a:rPr lang="pt-BR" dirty="0"/>
              <a:t>seus </a:t>
            </a:r>
            <a:r>
              <a:rPr lang="pt-BR" i="1" dirty="0"/>
              <a:t>backups</a:t>
            </a:r>
            <a:r>
              <a:rPr lang="pt-BR" dirty="0"/>
              <a:t> contra acesso indevido, principalmente aqueles enviados para áreas de armazenamento externo de mídias;</a:t>
            </a:r>
          </a:p>
          <a:p>
            <a:r>
              <a:rPr lang="pt-BR" dirty="0" smtClean="0"/>
              <a:t> 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26669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 meio do uso da criptografia você pode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dirty="0" smtClean="0"/>
              <a:t>Proteger </a:t>
            </a:r>
            <a:r>
              <a:rPr lang="pt-BR" dirty="0"/>
              <a:t>as comunicações realizadas pela Internet, </a:t>
            </a:r>
            <a:r>
              <a:rPr lang="pt-BR" dirty="0" smtClean="0"/>
              <a:t>como os</a:t>
            </a:r>
            <a:r>
              <a:rPr lang="pt-BR" dirty="0"/>
              <a:t> </a:t>
            </a:r>
            <a:r>
              <a:rPr lang="pt-BR" i="1" dirty="0" err="1" smtClean="0"/>
              <a:t>emails</a:t>
            </a:r>
            <a:r>
              <a:rPr lang="pt-BR" dirty="0"/>
              <a:t> </a:t>
            </a:r>
            <a:r>
              <a:rPr lang="pt-BR" dirty="0" smtClean="0"/>
              <a:t> enviados / recebidos </a:t>
            </a:r>
            <a:r>
              <a:rPr lang="pt-BR" dirty="0"/>
              <a:t>e as transações bancárias e comerciais realizadas.</a:t>
            </a:r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5578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31</a:t>
            </a:fld>
            <a:endParaRPr lang="pt-B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82588" y="455613"/>
            <a:ext cx="7743825" cy="971550"/>
          </a:xfrm>
        </p:spPr>
        <p:txBody>
          <a:bodyPr/>
          <a:lstStyle/>
          <a:p>
            <a:r>
              <a:rPr lang="pt-BR" altLang="pt-BR" dirty="0"/>
              <a:t>Criptografia por Chaves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219200"/>
            <a:ext cx="84264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BR" altLang="pt-BR" sz="2400" kern="0" dirty="0" smtClean="0"/>
              <a:t>Princípio: O resultado da criptografia depende de um parâmetro de entrada, denominado chave.</a:t>
            </a:r>
          </a:p>
          <a:p>
            <a:pPr lvl="1">
              <a:lnSpc>
                <a:spcPct val="90000"/>
              </a:lnSpc>
            </a:pPr>
            <a:r>
              <a:rPr lang="pt-BR" altLang="pt-BR" sz="2400" kern="0" dirty="0" smtClean="0"/>
              <a:t>Exemplo. Cesar </a:t>
            </a:r>
            <a:r>
              <a:rPr lang="pt-BR" altLang="pt-BR" sz="2400" kern="0" dirty="0" err="1" smtClean="0"/>
              <a:t>Cipher</a:t>
            </a:r>
            <a:endParaRPr lang="pt-BR" altLang="pt-BR" sz="2400" kern="0" dirty="0" smtClean="0"/>
          </a:p>
          <a:p>
            <a:pPr lvl="2">
              <a:lnSpc>
                <a:spcPct val="90000"/>
              </a:lnSpc>
            </a:pPr>
            <a:r>
              <a:rPr lang="pt-BR" altLang="pt-BR" kern="0" dirty="0" smtClean="0"/>
              <a:t>Chave: N = número de letras deslocadas</a:t>
            </a:r>
            <a:endParaRPr lang="pt-BR" altLang="pt-BR" kern="0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187624" y="3127164"/>
            <a:ext cx="6184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pt-BR" altLang="pt-BR" sz="2000" i="0" dirty="0">
                <a:solidFill>
                  <a:schemeClr val="tx1"/>
                </a:solidFill>
                <a:latin typeface="Times New Roman" panose="02020603050405020304" pitchFamily="18" charset="0"/>
              </a:rPr>
              <a:t>A B C D E F G H I J K L M N O P Q R S T U V W X Y Z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187624" y="4041564"/>
            <a:ext cx="624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pt-BR" altLang="pt-BR" sz="2000" i="0" dirty="0">
                <a:solidFill>
                  <a:schemeClr val="tx1"/>
                </a:solidFill>
                <a:latin typeface="Times New Roman" panose="02020603050405020304" pitchFamily="18" charset="0"/>
              </a:rPr>
              <a:t>D E F G H I J K L M N O P Q R S T U V W X Y Z A B C 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913656" y="4681926"/>
            <a:ext cx="2209800" cy="8318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pt-BR" altLang="pt-BR" sz="2400" b="1" i="0">
                <a:solidFill>
                  <a:srgbClr val="FFFF66"/>
                </a:solidFill>
                <a:latin typeface="Times New Roman" panose="02020603050405020304" pitchFamily="18" charset="0"/>
              </a:rPr>
              <a:t>Nada de novo no front.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561856" y="4681926"/>
            <a:ext cx="2209800" cy="8318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pt-BR" altLang="pt-BR" sz="2400" b="1" i="0" dirty="0" err="1">
                <a:solidFill>
                  <a:srgbClr val="FFFF66"/>
                </a:solidFill>
                <a:latin typeface="Times New Roman" panose="02020603050405020304" pitchFamily="18" charset="0"/>
              </a:rPr>
              <a:t>Qdgd</a:t>
            </a:r>
            <a:r>
              <a:rPr lang="pt-BR" altLang="pt-BR" sz="2400" b="1" i="0" dirty="0">
                <a:solidFill>
                  <a:srgbClr val="FFFF66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400" b="1" i="0" dirty="0" err="1">
                <a:solidFill>
                  <a:srgbClr val="FFFF66"/>
                </a:solidFill>
                <a:latin typeface="Times New Roman" panose="02020603050405020304" pitchFamily="18" charset="0"/>
              </a:rPr>
              <a:t>gh</a:t>
            </a:r>
            <a:r>
              <a:rPr lang="pt-BR" altLang="pt-BR" sz="2400" b="1" i="0" dirty="0">
                <a:solidFill>
                  <a:srgbClr val="FFFF66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400" b="1" i="0" dirty="0" err="1">
                <a:solidFill>
                  <a:srgbClr val="FFFF66"/>
                </a:solidFill>
                <a:latin typeface="Times New Roman" panose="02020603050405020304" pitchFamily="18" charset="0"/>
              </a:rPr>
              <a:t>qryr</a:t>
            </a:r>
            <a:r>
              <a:rPr lang="pt-BR" altLang="pt-BR" sz="2400" b="1" i="0" dirty="0">
                <a:solidFill>
                  <a:srgbClr val="FFFF66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400" b="1" i="0" dirty="0" err="1">
                <a:solidFill>
                  <a:srgbClr val="FFFF66"/>
                </a:solidFill>
                <a:latin typeface="Times New Roman" panose="02020603050405020304" pitchFamily="18" charset="0"/>
              </a:rPr>
              <a:t>qr</a:t>
            </a:r>
            <a:r>
              <a:rPr lang="pt-BR" altLang="pt-BR" sz="2400" b="1" i="0" dirty="0">
                <a:solidFill>
                  <a:srgbClr val="FFFF66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sz="2400" b="1" i="0" dirty="0" err="1">
                <a:solidFill>
                  <a:srgbClr val="FFFF66"/>
                </a:solidFill>
                <a:latin typeface="Times New Roman" panose="02020603050405020304" pitchFamily="18" charset="0"/>
              </a:rPr>
              <a:t>iurqw</a:t>
            </a:r>
            <a:r>
              <a:rPr lang="pt-BR" altLang="pt-BR" sz="2400" b="1" i="0" dirty="0">
                <a:solidFill>
                  <a:srgbClr val="FFFF66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3275856" y="5062926"/>
            <a:ext cx="2057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3885456" y="4605726"/>
            <a:ext cx="881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pt-BR" altLang="pt-BR" sz="2400" i="0">
                <a:solidFill>
                  <a:schemeClr val="bg2"/>
                </a:solidFill>
                <a:latin typeface="Times New Roman" panose="02020603050405020304" pitchFamily="18" charset="0"/>
              </a:rPr>
              <a:t>N = 3</a:t>
            </a: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1340024" y="350816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1568624" y="350816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5" name="Group 12"/>
          <p:cNvGrpSpPr>
            <a:grpSpLocks/>
          </p:cNvGrpSpPr>
          <p:nvPr/>
        </p:nvGrpSpPr>
        <p:grpSpPr bwMode="auto">
          <a:xfrm>
            <a:off x="3275856" y="5824926"/>
            <a:ext cx="2057400" cy="457200"/>
            <a:chOff x="2064" y="3456"/>
            <a:chExt cx="1296" cy="288"/>
          </a:xfrm>
        </p:grpSpPr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2448" y="3456"/>
              <a:ext cx="5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pt-BR" altLang="pt-BR" sz="2400" i="0">
                  <a:solidFill>
                    <a:schemeClr val="bg2"/>
                  </a:solidFill>
                  <a:latin typeface="Times New Roman" panose="02020603050405020304" pitchFamily="18" charset="0"/>
                </a:rPr>
                <a:t>N = 4</a:t>
              </a: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2064" y="3744"/>
              <a:ext cx="129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5561856" y="5901126"/>
            <a:ext cx="2209800" cy="8318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pt-BR" altLang="pt-BR" sz="2400" b="1" i="0">
                <a:solidFill>
                  <a:srgbClr val="FFFF66"/>
                </a:solidFill>
                <a:latin typeface="Times New Roman" panose="02020603050405020304" pitchFamily="18" charset="0"/>
              </a:rPr>
              <a:t>Rehe hi rszs rs jvstx.</a:t>
            </a:r>
          </a:p>
        </p:txBody>
      </p:sp>
    </p:spTree>
    <p:extLst>
      <p:ext uri="{BB962C8B-B14F-4D97-AF65-F5344CB8AC3E}">
        <p14:creationId xmlns:p14="http://schemas.microsoft.com/office/powerpoint/2010/main" val="172479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TERMOS SOBRE CRIPTOGRAFIA</a:t>
            </a:r>
            <a:endParaRPr lang="pt-BR" sz="3600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4789955"/>
              </p:ext>
            </p:extLst>
          </p:nvPr>
        </p:nvGraphicFramePr>
        <p:xfrm>
          <a:off x="458489" y="1196752"/>
          <a:ext cx="8226424" cy="3528060"/>
        </p:xfrm>
        <a:graphic>
          <a:graphicData uri="http://schemas.openxmlformats.org/drawingml/2006/table">
            <a:tbl>
              <a:tblPr/>
              <a:tblGrid>
                <a:gridCol w="2961383"/>
                <a:gridCol w="5265041"/>
              </a:tblGrid>
              <a:tr h="194310">
                <a:tc>
                  <a:txBody>
                    <a:bodyPr/>
                    <a:lstStyle/>
                    <a:p>
                      <a:pPr algn="l"/>
                      <a:r>
                        <a:rPr lang="pt-BR" sz="900" b="1" dirty="0">
                          <a:solidFill>
                            <a:srgbClr val="FFFFFF"/>
                          </a:solidFill>
                          <a:effectLst/>
                        </a:rPr>
                        <a:t>Termo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900" b="1">
                          <a:solidFill>
                            <a:srgbClr val="FFFFFF"/>
                          </a:solidFill>
                          <a:effectLst/>
                        </a:rPr>
                        <a:t>Significado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  <a:tr h="194310">
                <a:tc>
                  <a:txBody>
                    <a:bodyPr/>
                    <a:lstStyle/>
                    <a:p>
                      <a:pPr algn="l"/>
                      <a:r>
                        <a:rPr lang="pt-BR" sz="2000" b="0" dirty="0">
                          <a:solidFill>
                            <a:srgbClr val="333333"/>
                          </a:solidFill>
                          <a:effectLst/>
                        </a:rPr>
                        <a:t>Texto claro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000" b="0">
                          <a:solidFill>
                            <a:srgbClr val="333333"/>
                          </a:solidFill>
                          <a:effectLst/>
                        </a:rPr>
                        <a:t>Informação legível (original) que será protegida, ou seja, que será codificada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310">
                <a:tc>
                  <a:txBody>
                    <a:bodyPr/>
                    <a:lstStyle/>
                    <a:p>
                      <a:pPr algn="l"/>
                      <a:r>
                        <a:rPr lang="pt-BR" sz="2000" b="0" dirty="0">
                          <a:solidFill>
                            <a:srgbClr val="333333"/>
                          </a:solidFill>
                          <a:effectLst/>
                        </a:rPr>
                        <a:t>Texto codificado (cifrado)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000" b="0">
                          <a:solidFill>
                            <a:srgbClr val="333333"/>
                          </a:solidFill>
                          <a:effectLst/>
                        </a:rPr>
                        <a:t>Texto ilegível, gerado pela codificação de um texto claro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310">
                <a:tc>
                  <a:txBody>
                    <a:bodyPr/>
                    <a:lstStyle/>
                    <a:p>
                      <a:pPr algn="l"/>
                      <a:r>
                        <a:rPr lang="pt-BR" sz="2000" b="0" dirty="0">
                          <a:solidFill>
                            <a:srgbClr val="333333"/>
                          </a:solidFill>
                          <a:effectLst/>
                        </a:rPr>
                        <a:t>Codificar (cifrar)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000" b="0">
                          <a:solidFill>
                            <a:srgbClr val="333333"/>
                          </a:solidFill>
                          <a:effectLst/>
                        </a:rPr>
                        <a:t>Ato de transformar um texto claro em um texto codificado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310">
                <a:tc>
                  <a:txBody>
                    <a:bodyPr/>
                    <a:lstStyle/>
                    <a:p>
                      <a:pPr algn="l"/>
                      <a:r>
                        <a:rPr lang="pt-BR" sz="2000" b="0" dirty="0">
                          <a:solidFill>
                            <a:srgbClr val="333333"/>
                          </a:solidFill>
                          <a:effectLst/>
                        </a:rPr>
                        <a:t>Decodificar (decifrar)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000" b="0">
                          <a:solidFill>
                            <a:srgbClr val="333333"/>
                          </a:solidFill>
                          <a:effectLst/>
                        </a:rPr>
                        <a:t>Ato de transformar um texto codificado em um texto claro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310">
                <a:tc>
                  <a:txBody>
                    <a:bodyPr/>
                    <a:lstStyle/>
                    <a:p>
                      <a:pPr algn="l"/>
                      <a:r>
                        <a:rPr lang="pt-BR" sz="2000" b="0" dirty="0">
                          <a:solidFill>
                            <a:srgbClr val="333333"/>
                          </a:solidFill>
                          <a:effectLst/>
                        </a:rPr>
                        <a:t>Método criptográfico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000" b="0" dirty="0">
                          <a:solidFill>
                            <a:srgbClr val="333333"/>
                          </a:solidFill>
                          <a:effectLst/>
                        </a:rPr>
                        <a:t>Conjunto de programas responsável por codificar e decodificar informações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28531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TERMOS SOBRE CRIPTOGRAFIA</a:t>
            </a:r>
            <a:endParaRPr lang="pt-BR" sz="3600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3290126"/>
              </p:ext>
            </p:extLst>
          </p:nvPr>
        </p:nvGraphicFramePr>
        <p:xfrm>
          <a:off x="458489" y="1196752"/>
          <a:ext cx="8226424" cy="5116830"/>
        </p:xfrm>
        <a:graphic>
          <a:graphicData uri="http://schemas.openxmlformats.org/drawingml/2006/table">
            <a:tbl>
              <a:tblPr/>
              <a:tblGrid>
                <a:gridCol w="2961383"/>
                <a:gridCol w="5265041"/>
              </a:tblGrid>
              <a:tr h="194310">
                <a:tc>
                  <a:txBody>
                    <a:bodyPr/>
                    <a:lstStyle/>
                    <a:p>
                      <a:pPr algn="l"/>
                      <a:r>
                        <a:rPr lang="pt-BR" sz="900" b="1" dirty="0">
                          <a:solidFill>
                            <a:srgbClr val="FFFFFF"/>
                          </a:solidFill>
                          <a:effectLst/>
                        </a:rPr>
                        <a:t>Termo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900" b="1">
                          <a:solidFill>
                            <a:srgbClr val="FFFFFF"/>
                          </a:solidFill>
                          <a:effectLst/>
                        </a:rPr>
                        <a:t>Significado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 algn="just"/>
                      <a:r>
                        <a:rPr lang="pt-BR" sz="2800" b="0" dirty="0">
                          <a:solidFill>
                            <a:srgbClr val="333333"/>
                          </a:solidFill>
                          <a:effectLst/>
                        </a:rPr>
                        <a:t>Chave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800" b="0" dirty="0">
                          <a:solidFill>
                            <a:srgbClr val="333333"/>
                          </a:solidFill>
                          <a:effectLst/>
                        </a:rPr>
                        <a:t>Similar a uma senha, é utilizada como elemento secreto pelos métodos criptográficos. Seu tamanho é geralmente medido em quantidade de </a:t>
                      </a:r>
                      <a:r>
                        <a:rPr lang="pt-BR" sz="2800" b="0" i="1" dirty="0">
                          <a:solidFill>
                            <a:srgbClr val="333333"/>
                          </a:solidFill>
                          <a:effectLst/>
                        </a:rPr>
                        <a:t>bits</a:t>
                      </a:r>
                      <a:endParaRPr lang="pt-BR" sz="2800" b="0" dirty="0">
                        <a:solidFill>
                          <a:srgbClr val="333333"/>
                        </a:solidFill>
                        <a:effectLst/>
                      </a:endParaRP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310">
                <a:tc>
                  <a:txBody>
                    <a:bodyPr/>
                    <a:lstStyle/>
                    <a:p>
                      <a:pPr algn="just"/>
                      <a:r>
                        <a:rPr lang="pt-BR" sz="2800" b="0" dirty="0">
                          <a:solidFill>
                            <a:srgbClr val="333333"/>
                          </a:solidFill>
                          <a:effectLst/>
                        </a:rPr>
                        <a:t>Canal de comunicação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800" b="0" dirty="0">
                          <a:solidFill>
                            <a:srgbClr val="333333"/>
                          </a:solidFill>
                          <a:effectLst/>
                        </a:rPr>
                        <a:t>Meio utilizado para a troca de informações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310">
                <a:tc>
                  <a:txBody>
                    <a:bodyPr/>
                    <a:lstStyle/>
                    <a:p>
                      <a:pPr algn="just"/>
                      <a:r>
                        <a:rPr lang="pt-BR" sz="2800" b="0">
                          <a:solidFill>
                            <a:srgbClr val="333333"/>
                          </a:solidFill>
                          <a:effectLst/>
                        </a:rPr>
                        <a:t>Remetente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800" b="0" dirty="0">
                          <a:solidFill>
                            <a:srgbClr val="333333"/>
                          </a:solidFill>
                          <a:effectLst/>
                        </a:rPr>
                        <a:t>Pessoa ou serviço que envia a informação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310">
                <a:tc>
                  <a:txBody>
                    <a:bodyPr/>
                    <a:lstStyle/>
                    <a:p>
                      <a:pPr algn="just"/>
                      <a:r>
                        <a:rPr lang="pt-BR" sz="2800" b="0">
                          <a:solidFill>
                            <a:srgbClr val="333333"/>
                          </a:solidFill>
                          <a:effectLst/>
                        </a:rPr>
                        <a:t>Destinatário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2800" b="0" dirty="0">
                          <a:solidFill>
                            <a:srgbClr val="333333"/>
                          </a:solidFill>
                          <a:effectLst/>
                        </a:rPr>
                        <a:t>Pessoa ou serviço que recebe a informação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26213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CHAVE PÚBLICA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34</a:t>
            </a:fld>
            <a:endParaRPr lang="pt-BR"/>
          </a:p>
        </p:txBody>
      </p:sp>
      <p:pic>
        <p:nvPicPr>
          <p:cNvPr id="10242" name="Picture 2" descr="Resultado de imagem para chavepubl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2276872"/>
            <a:ext cx="8226425" cy="400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949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CHAVE PRIVADA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35</a:t>
            </a:fld>
            <a:endParaRPr lang="pt-BR"/>
          </a:p>
        </p:txBody>
      </p:sp>
      <p:pic>
        <p:nvPicPr>
          <p:cNvPr id="11266" name="Picture 2" descr="Resultado de imagem para chave PRIV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62100"/>
            <a:ext cx="8347257" cy="439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1032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Assinatura digital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	Permite </a:t>
            </a:r>
            <a:r>
              <a:rPr lang="pt-BR" dirty="0"/>
              <a:t>comprovar a autenticidade e a integridade de uma informação, ou seja, que ela foi realmente gerada por quem diz ter feito isto e que ela não foi alterada.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36</a:t>
            </a:fld>
            <a:endParaRPr lang="pt-BR"/>
          </a:p>
        </p:txBody>
      </p:sp>
      <p:pic>
        <p:nvPicPr>
          <p:cNvPr id="7170" name="Picture 2" descr="Resultado de imagem para assinatura digi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915189"/>
            <a:ext cx="3329608" cy="256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0036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37</a:t>
            </a:fld>
            <a:endParaRPr lang="pt-BR"/>
          </a:p>
        </p:txBody>
      </p:sp>
      <p:pic>
        <p:nvPicPr>
          <p:cNvPr id="9218" name="Picture 2" descr="Resultado de imagem para certificado digi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4424"/>
            <a:ext cx="9144000" cy="568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4735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certificado digital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600200"/>
            <a:ext cx="8964488" cy="4522788"/>
          </a:xfrm>
        </p:spPr>
        <p:txBody>
          <a:bodyPr/>
          <a:lstStyle/>
          <a:p>
            <a:pPr algn="just"/>
            <a:r>
              <a:rPr lang="pt-BR" dirty="0" smtClean="0"/>
              <a:t>  É </a:t>
            </a:r>
            <a:r>
              <a:rPr lang="pt-BR" dirty="0"/>
              <a:t>um registro eletrônico composto por um conjunto de dados que distingue uma entidade e associa a ela uma chave pública. Ele pode ser emitido para pessoas, empresas, equipamentos ou serviços na rede (por exemplo, um </a:t>
            </a:r>
            <a:r>
              <a:rPr lang="pt-BR" i="1" dirty="0"/>
              <a:t>site Web</a:t>
            </a:r>
            <a:r>
              <a:rPr lang="pt-BR" dirty="0"/>
              <a:t>) e pode ser homologado para diferentes usos, como confidencialidade e assinatura digital.</a:t>
            </a:r>
          </a:p>
          <a:p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39432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39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-7150"/>
            <a:ext cx="9020508" cy="680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712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Ameaça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Evento </a:t>
            </a:r>
            <a:r>
              <a:rPr lang="pt-BR" dirty="0"/>
              <a:t>ou atitude indesejável que potencialmente remove, desabilita, danifica ou destrói um recurso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0709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Perda de dados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41</a:t>
            </a:fld>
            <a:endParaRPr lang="pt-BR"/>
          </a:p>
        </p:txBody>
      </p:sp>
      <p:pic>
        <p:nvPicPr>
          <p:cNvPr id="12290" name="Picture 2" descr="Resultado de imagem para RISCOS A SEGURANÇA DIGI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6661"/>
            <a:ext cx="9166158" cy="533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8617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Vulnerabilidade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◦ </a:t>
            </a:r>
            <a:r>
              <a:rPr lang="pt-BR" dirty="0" smtClean="0"/>
              <a:t>Característica </a:t>
            </a:r>
            <a:r>
              <a:rPr lang="pt-BR" dirty="0"/>
              <a:t>de fraqueza de um bem; </a:t>
            </a:r>
            <a:endParaRPr lang="pt-BR" dirty="0" smtClean="0"/>
          </a:p>
          <a:p>
            <a:endParaRPr lang="pt-BR" dirty="0" smtClean="0"/>
          </a:p>
          <a:p>
            <a:pPr algn="just"/>
            <a:r>
              <a:rPr lang="pt-BR" dirty="0"/>
              <a:t>◦ Característica </a:t>
            </a:r>
            <a:r>
              <a:rPr lang="pt-BR" dirty="0" smtClean="0"/>
              <a:t>de </a:t>
            </a:r>
            <a:r>
              <a:rPr lang="pt-BR" dirty="0"/>
              <a:t>modificação e de captação de que podem ser alvos os bens, ativos, ou recursos intangíveis de informática, respectivamente, software, ou programas de bancos de dados, ou informações, ou ainda a imagem corporativa.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99657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RISCOS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◦</a:t>
            </a:r>
            <a:r>
              <a:rPr lang="pt-BR" dirty="0" smtClean="0"/>
              <a:t> A </a:t>
            </a:r>
            <a:r>
              <a:rPr lang="pt-BR" dirty="0"/>
              <a:t>probabilidade da ocorrência de uma ameaça em </a:t>
            </a:r>
            <a:r>
              <a:rPr lang="pt-BR" dirty="0" smtClean="0"/>
              <a:t>particular. </a:t>
            </a:r>
          </a:p>
          <a:p>
            <a:endParaRPr lang="pt-BR" dirty="0"/>
          </a:p>
          <a:p>
            <a:r>
              <a:rPr lang="pt-BR" dirty="0" smtClean="0"/>
              <a:t>◦ </a:t>
            </a:r>
            <a:r>
              <a:rPr lang="pt-BR" dirty="0"/>
              <a:t>A probabilidade que uma ameaça explore uma determinada vulnerabilidade de um recurso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76298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000" dirty="0" smtClean="0"/>
              <a:t>PRINCIPIOS DA POLITICA DE  SEGURANÇA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27125"/>
            <a:ext cx="8226425" cy="51181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INTEGRIDADE;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CONFIDENCIALIDADE;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DISPONIBILIDADE; </a:t>
            </a:r>
            <a:endParaRPr lang="pt-BR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INTEGRIDADE;</a:t>
            </a:r>
            <a:endParaRPr lang="pt-BR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DIVULGAÇÃOO DAS INFORMAÇÕES;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INDISPONIBILIDADE;</a:t>
            </a:r>
          </a:p>
          <a:p>
            <a:pPr marL="0" indent="0"/>
            <a:endParaRPr lang="pt-B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8928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45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0"/>
            <a:ext cx="9252520" cy="696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3496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46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3826"/>
            <a:ext cx="9225897" cy="669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6575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Vírus de computadores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48531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São </a:t>
            </a:r>
            <a:r>
              <a:rPr lang="pt-BR" dirty="0"/>
              <a:t>programas criados para causar danos ao computador: </a:t>
            </a:r>
            <a:endParaRPr lang="pt-BR" dirty="0" smtClean="0"/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pt-BR" dirty="0" smtClean="0"/>
              <a:t>Apagando dados; </a:t>
            </a:r>
            <a:endParaRPr lang="pt-BR" dirty="0"/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pt-BR" dirty="0" smtClean="0"/>
              <a:t>Capturando informações; </a:t>
            </a:r>
            <a:endParaRPr lang="pt-BR" dirty="0"/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pt-BR" dirty="0" smtClean="0"/>
              <a:t>Alterando </a:t>
            </a:r>
            <a:r>
              <a:rPr lang="pt-BR" dirty="0"/>
              <a:t>o funcionamento normal da </a:t>
            </a:r>
            <a:r>
              <a:rPr lang="pt-BR" dirty="0" smtClean="0"/>
              <a:t>máquina;</a:t>
            </a:r>
          </a:p>
          <a:p>
            <a:pPr marL="400050" lvl="1" indent="0"/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47</a:t>
            </a:fld>
            <a:endParaRPr lang="pt-BR"/>
          </a:p>
        </p:txBody>
      </p:sp>
      <p:sp>
        <p:nvSpPr>
          <p:cNvPr id="5" name="AutoShape 2" descr="Resultado de imagem para virus wor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015" y="4402868"/>
            <a:ext cx="3419985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210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Vírus de computadores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4853136"/>
          </a:xfrm>
        </p:spPr>
        <p:txBody>
          <a:bodyPr/>
          <a:lstStyle/>
          <a:p>
            <a:pPr marL="0" indent="0"/>
            <a:endParaRPr lang="pt-BR" dirty="0" smtClean="0"/>
          </a:p>
          <a:p>
            <a:pPr marL="400050" lvl="1" indent="0"/>
            <a:r>
              <a:rPr lang="pt-BR" dirty="0" smtClean="0"/>
              <a:t>Tipos </a:t>
            </a:r>
            <a:r>
              <a:rPr lang="pt-BR" dirty="0"/>
              <a:t>de vírus </a:t>
            </a:r>
            <a:endParaRPr lang="pt-BR" dirty="0" smtClean="0"/>
          </a:p>
          <a:p>
            <a:pPr marL="400050" lvl="1" indent="0"/>
            <a:r>
              <a:rPr lang="pt-BR" dirty="0" smtClean="0"/>
              <a:t>◦ </a:t>
            </a:r>
            <a:r>
              <a:rPr lang="pt-BR" dirty="0" err="1"/>
              <a:t>Worm</a:t>
            </a:r>
            <a:r>
              <a:rPr lang="pt-BR" dirty="0"/>
              <a:t>: Tem o objetivo principal de se espalhar o máximo possível, não causando grandes danos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48</a:t>
            </a:fld>
            <a:endParaRPr lang="pt-BR"/>
          </a:p>
        </p:txBody>
      </p:sp>
      <p:sp>
        <p:nvSpPr>
          <p:cNvPr id="5" name="AutoShape 2" descr="Resultado de imagem para virus wor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3753584"/>
            <a:ext cx="2771800" cy="310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528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TROJAN OU CAVALO DE TROIA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49</a:t>
            </a:fld>
            <a:endParaRPr lang="pt-BR"/>
          </a:p>
        </p:txBody>
      </p:sp>
      <p:pic>
        <p:nvPicPr>
          <p:cNvPr id="15362" name="Picture 2" descr="Resultado de imagem para VIRUS CAVALO DE TRO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761544"/>
            <a:ext cx="5329844" cy="495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71" y="3741922"/>
            <a:ext cx="3016885" cy="299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470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94013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Trojan ou Cavalo de Troia: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51</a:t>
            </a:fld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453680" y="1211341"/>
            <a:ext cx="822642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 smtClean="0">
                <a:solidFill>
                  <a:schemeClr val="tx1"/>
                </a:solidFill>
              </a:rPr>
              <a:t>Permite </a:t>
            </a:r>
            <a:r>
              <a:rPr lang="pt-BR" sz="3200" dirty="0">
                <a:solidFill>
                  <a:schemeClr val="tx1"/>
                </a:solidFill>
              </a:rPr>
              <a:t>que outra pessoa tenha acesso ao computador infectado </a:t>
            </a:r>
            <a:endParaRPr lang="pt-BR" sz="3200" dirty="0" smtClean="0">
              <a:solidFill>
                <a:schemeClr val="tx1"/>
              </a:solidFill>
            </a:endParaRPr>
          </a:p>
          <a:p>
            <a:endParaRPr lang="pt-BR" sz="3200" dirty="0" smtClean="0">
              <a:solidFill>
                <a:schemeClr val="tx1"/>
              </a:solidFill>
            </a:endParaRPr>
          </a:p>
          <a:p>
            <a:r>
              <a:rPr lang="pt-BR" sz="3200" dirty="0" smtClean="0">
                <a:solidFill>
                  <a:schemeClr val="tx1"/>
                </a:solidFill>
              </a:rPr>
              <a:t>◦ </a:t>
            </a:r>
            <a:r>
              <a:rPr lang="pt-BR" sz="3200" dirty="0">
                <a:solidFill>
                  <a:schemeClr val="tx1"/>
                </a:solidFill>
              </a:rPr>
              <a:t>Permite ao atacante enviar comandos a outro computador </a:t>
            </a:r>
            <a:endParaRPr lang="pt-BR" sz="3200" dirty="0" smtClean="0">
              <a:solidFill>
                <a:schemeClr val="tx1"/>
              </a:solidFill>
            </a:endParaRPr>
          </a:p>
          <a:p>
            <a:endParaRPr lang="pt-BR" sz="3200" dirty="0" smtClean="0">
              <a:solidFill>
                <a:schemeClr val="tx1"/>
              </a:solidFill>
            </a:endParaRPr>
          </a:p>
          <a:p>
            <a:r>
              <a:rPr lang="pt-BR" sz="3200" dirty="0" smtClean="0">
                <a:solidFill>
                  <a:schemeClr val="tx1"/>
                </a:solidFill>
              </a:rPr>
              <a:t>◦ </a:t>
            </a:r>
            <a:r>
              <a:rPr lang="pt-BR" sz="3200" dirty="0">
                <a:solidFill>
                  <a:schemeClr val="tx1"/>
                </a:solidFill>
              </a:rPr>
              <a:t>Instalado quando o usuário “baixa” algum arquivo da Internet e o executa </a:t>
            </a:r>
            <a:endParaRPr lang="pt-BR" sz="3200" dirty="0" smtClean="0">
              <a:solidFill>
                <a:schemeClr val="tx1"/>
              </a:solidFill>
            </a:endParaRPr>
          </a:p>
          <a:p>
            <a:endParaRPr lang="pt-BR" sz="3200" dirty="0">
              <a:solidFill>
                <a:schemeClr val="tx1"/>
              </a:solidFill>
            </a:endParaRPr>
          </a:p>
          <a:p>
            <a:r>
              <a:rPr lang="pt-BR" sz="3200" dirty="0" smtClean="0">
                <a:solidFill>
                  <a:schemeClr val="tx1"/>
                </a:solidFill>
              </a:rPr>
              <a:t>◦ </a:t>
            </a:r>
            <a:r>
              <a:rPr lang="pt-BR" sz="3200" dirty="0">
                <a:solidFill>
                  <a:schemeClr val="tx1"/>
                </a:solidFill>
              </a:rPr>
              <a:t>Atualmente os Trojans são mais utilizados para roubar senha de bancos - </a:t>
            </a:r>
            <a:r>
              <a:rPr lang="pt-BR" sz="3200" dirty="0" err="1">
                <a:solidFill>
                  <a:schemeClr val="tx1"/>
                </a:solidFill>
              </a:rPr>
              <a:t>Phishing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6977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SPYWARE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124744"/>
            <a:ext cx="8226425" cy="4522788"/>
          </a:xfrm>
        </p:spPr>
        <p:txBody>
          <a:bodyPr/>
          <a:lstStyle/>
          <a:p>
            <a:r>
              <a:rPr lang="pt-BR" dirty="0" err="1"/>
              <a:t>Spyware</a:t>
            </a:r>
            <a:r>
              <a:rPr lang="pt-BR" dirty="0"/>
              <a:t> </a:t>
            </a:r>
            <a:endParaRPr lang="pt-BR" dirty="0" smtClean="0"/>
          </a:p>
          <a:p>
            <a:r>
              <a:rPr lang="pt-BR" dirty="0" smtClean="0"/>
              <a:t>◦ </a:t>
            </a:r>
            <a:r>
              <a:rPr lang="pt-BR" dirty="0"/>
              <a:t>Utilizado para espionar a atividade do computador afetado e capturar informações </a:t>
            </a:r>
            <a:endParaRPr lang="pt-BR" dirty="0" smtClean="0"/>
          </a:p>
          <a:p>
            <a:r>
              <a:rPr lang="pt-BR" dirty="0" smtClean="0"/>
              <a:t>◦ </a:t>
            </a:r>
            <a:r>
              <a:rPr lang="pt-BR" dirty="0"/>
              <a:t>Geralmente são embutidos em programas freeware ou shareware 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52</a:t>
            </a:fld>
            <a:endParaRPr lang="pt-BR"/>
          </a:p>
        </p:txBody>
      </p:sp>
      <p:pic>
        <p:nvPicPr>
          <p:cNvPr id="17410" name="Picture 2" descr="Resultado de imagem para SPYW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62168"/>
            <a:ext cx="2449942" cy="218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Imagem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520" y="4566700"/>
            <a:ext cx="2175917" cy="217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Resultado de imagem para SPYWA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64" y="4565235"/>
            <a:ext cx="3460197" cy="194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942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KEYLOGGER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Keylogger</a:t>
            </a:r>
            <a:r>
              <a:rPr lang="pt-BR" dirty="0" smtClean="0"/>
              <a:t> </a:t>
            </a:r>
          </a:p>
          <a:p>
            <a:r>
              <a:rPr lang="pt-BR" dirty="0" smtClean="0"/>
              <a:t>◦ </a:t>
            </a:r>
            <a:r>
              <a:rPr lang="pt-BR" dirty="0"/>
              <a:t>Tem a função de capturar tudo que é digitado pelo usuário do computador atacado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53</a:t>
            </a:fld>
            <a:endParaRPr lang="pt-BR"/>
          </a:p>
        </p:txBody>
      </p:sp>
      <p:pic>
        <p:nvPicPr>
          <p:cNvPr id="16386" name="Picture 2" descr="Resultado de imagem para KEYLOG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3517957"/>
            <a:ext cx="4427984" cy="332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049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VÍRUS DE COMPUTADOR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dirty="0" err="1" smtClean="0"/>
              <a:t>Hijacker</a:t>
            </a:r>
            <a:r>
              <a:rPr lang="pt-BR" dirty="0" smtClean="0"/>
              <a:t>: </a:t>
            </a:r>
            <a:r>
              <a:rPr lang="pt-BR" dirty="0"/>
              <a:t>“Sequestram” o navegador de internet, alterando paginas, exibindo propagandas em pop-up, instalando barras de ferramentas </a:t>
            </a:r>
            <a:endParaRPr lang="pt-BR" dirty="0" smtClean="0"/>
          </a:p>
          <a:p>
            <a:pPr marL="0" indent="0"/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54</a:t>
            </a:fld>
            <a:endParaRPr lang="pt-BR"/>
          </a:p>
        </p:txBody>
      </p:sp>
      <p:sp>
        <p:nvSpPr>
          <p:cNvPr id="5" name="AutoShape 2" descr="Resultado de imagem para keylogger vir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857" y="3975229"/>
            <a:ext cx="7993634" cy="276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586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VÍRUS DE COMPUTADOR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err="1" smtClean="0"/>
              <a:t>Rootkit</a:t>
            </a:r>
            <a:r>
              <a:rPr lang="pt-BR" dirty="0" smtClean="0"/>
              <a:t>: </a:t>
            </a:r>
            <a:r>
              <a:rPr lang="pt-BR" dirty="0"/>
              <a:t>Podem ser utilizados para várias finalidades, roubar senha, controlar o computador a distância, entre outros. </a:t>
            </a:r>
            <a:endParaRPr lang="pt-BR" dirty="0" smtClean="0"/>
          </a:p>
          <a:p>
            <a:pPr marL="0" indent="0"/>
            <a:endParaRPr lang="pt-B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Detectar </a:t>
            </a:r>
            <a:r>
              <a:rPr lang="pt-BR" dirty="0"/>
              <a:t>este problema é difícil pois ele se camufla no sistema, se passando por programas do sistema operacional, por exemplo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55</a:t>
            </a:fld>
            <a:endParaRPr lang="pt-BR"/>
          </a:p>
        </p:txBody>
      </p:sp>
      <p:pic>
        <p:nvPicPr>
          <p:cNvPr id="18434" name="Picture 2" descr="Resultado de imagem para virus de computad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652" y="5027038"/>
            <a:ext cx="2879519" cy="172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811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28588"/>
            <a:ext cx="8683625" cy="1433512"/>
          </a:xfrm>
        </p:spPr>
        <p:txBody>
          <a:bodyPr/>
          <a:lstStyle/>
          <a:p>
            <a:r>
              <a:rPr lang="pt-BR" dirty="0" smtClean="0"/>
              <a:t>FERRAMENTAS DE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 Antivírus ◦ </a:t>
            </a:r>
            <a:endParaRPr lang="pt-BR" dirty="0" smtClean="0"/>
          </a:p>
          <a:p>
            <a:r>
              <a:rPr lang="pt-BR" dirty="0" smtClean="0"/>
              <a:t>Procura </a:t>
            </a:r>
            <a:r>
              <a:rPr lang="pt-BR" dirty="0"/>
              <a:t>por “assinatura” do vírus </a:t>
            </a:r>
            <a:endParaRPr lang="pt-BR" dirty="0" smtClean="0"/>
          </a:p>
          <a:p>
            <a:r>
              <a:rPr lang="pt-BR" dirty="0" smtClean="0"/>
              <a:t>◦ </a:t>
            </a:r>
            <a:r>
              <a:rPr lang="pt-BR" dirty="0"/>
              <a:t>Mais comuns: </a:t>
            </a:r>
          </a:p>
          <a:p>
            <a:r>
              <a:rPr lang="pt-BR" dirty="0" smtClean="0"/>
              <a:t>	* AVG </a:t>
            </a:r>
          </a:p>
          <a:p>
            <a:r>
              <a:rPr lang="pt-BR" dirty="0"/>
              <a:t> </a:t>
            </a:r>
            <a:r>
              <a:rPr lang="pt-BR" dirty="0" smtClean="0"/>
              <a:t>  * Avast</a:t>
            </a:r>
          </a:p>
          <a:p>
            <a:r>
              <a:rPr lang="pt-BR" dirty="0"/>
              <a:t> </a:t>
            </a:r>
            <a:r>
              <a:rPr lang="pt-BR" dirty="0" smtClean="0"/>
              <a:t>  * Norton </a:t>
            </a:r>
          </a:p>
          <a:p>
            <a:r>
              <a:rPr lang="pt-BR" dirty="0"/>
              <a:t> </a:t>
            </a:r>
            <a:r>
              <a:rPr lang="pt-BR" dirty="0" smtClean="0"/>
              <a:t>  * </a:t>
            </a:r>
            <a:r>
              <a:rPr lang="pt-BR" dirty="0" err="1" smtClean="0"/>
              <a:t>Kaspersky</a:t>
            </a:r>
            <a:r>
              <a:rPr lang="pt-BR" dirty="0" smtClean="0"/>
              <a:t> </a:t>
            </a:r>
          </a:p>
          <a:p>
            <a:r>
              <a:rPr lang="pt-BR" dirty="0"/>
              <a:t> </a:t>
            </a:r>
            <a:r>
              <a:rPr lang="pt-BR" dirty="0" smtClean="0"/>
              <a:t>  * McAfee </a:t>
            </a:r>
            <a:r>
              <a:rPr lang="pt-BR" dirty="0"/>
              <a:t> Firewall ◦ Permitir a entrada de dados da rede para o computador, apenas de locais conhecidos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1442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28588"/>
            <a:ext cx="8683625" cy="1433512"/>
          </a:xfrm>
        </p:spPr>
        <p:txBody>
          <a:bodyPr/>
          <a:lstStyle/>
          <a:p>
            <a:r>
              <a:rPr lang="pt-BR" dirty="0" smtClean="0"/>
              <a:t>FERRAMENTAS DE PROTEÇÃO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 Firewall </a:t>
            </a:r>
          </a:p>
          <a:p>
            <a:r>
              <a:rPr lang="pt-BR" dirty="0" smtClean="0"/>
              <a:t>* Permitir </a:t>
            </a:r>
            <a:r>
              <a:rPr lang="pt-BR" dirty="0"/>
              <a:t>a entrada de dados da rede para o computador, apenas de locais conhecidos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57</a:t>
            </a:fld>
            <a:endParaRPr lang="pt-BR"/>
          </a:p>
        </p:txBody>
      </p:sp>
      <p:pic>
        <p:nvPicPr>
          <p:cNvPr id="20482" name="Picture 2" descr="Resultado de imagem para FIRE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998" y="3440907"/>
            <a:ext cx="5974414" cy="327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7808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9600" cy="1433512"/>
          </a:xfrm>
        </p:spPr>
        <p:txBody>
          <a:bodyPr/>
          <a:lstStyle/>
          <a:p>
            <a:r>
              <a:rPr lang="pt-BR" dirty="0" smtClean="0"/>
              <a:t>TRABALHO INDIVIDUAL </a:t>
            </a:r>
            <a:br>
              <a:rPr lang="pt-BR" dirty="0" smtClean="0"/>
            </a:br>
            <a:r>
              <a:rPr lang="pt-BR" dirty="0" smtClean="0"/>
              <a:t>(2ºAA - CEVA 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COMO TRATAR A SEGURANÇA DIGITAL</a:t>
            </a:r>
          </a:p>
          <a:p>
            <a:r>
              <a:rPr lang="pt-BR" dirty="0"/>
              <a:t> </a:t>
            </a:r>
            <a:r>
              <a:rPr lang="pt-BR" dirty="0" smtClean="0"/>
              <a:t>* Nas empresas. </a:t>
            </a:r>
          </a:p>
          <a:p>
            <a:r>
              <a:rPr lang="pt-BR" dirty="0"/>
              <a:t> </a:t>
            </a:r>
            <a:r>
              <a:rPr lang="pt-BR" dirty="0" smtClean="0"/>
              <a:t>* Para nós (pessoas físicas).</a:t>
            </a:r>
          </a:p>
          <a:p>
            <a:r>
              <a:rPr lang="pt-BR" dirty="0" smtClean="0"/>
              <a:t>Valor: 3,0 pontos.</a:t>
            </a:r>
          </a:p>
          <a:p>
            <a:r>
              <a:rPr lang="pt-BR" dirty="0" smtClean="0"/>
              <a:t>Entrega: 31/07/2017 (não serão tolerados atrasos). </a:t>
            </a:r>
          </a:p>
          <a:p>
            <a:r>
              <a:rPr lang="pt-BR" dirty="0" smtClean="0"/>
              <a:t>TEXTO NAS NORMAS (trabalhos fora das normas serão desconsiderado)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9171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2866</TotalTime>
  <Words>1840</Words>
  <Application>Microsoft Office PowerPoint</Application>
  <PresentationFormat>Apresentação na tela (4:3)</PresentationFormat>
  <Paragraphs>398</Paragraphs>
  <Slides>58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58</vt:i4>
      </vt:variant>
    </vt:vector>
  </HeadingPairs>
  <TitlesOfParts>
    <vt:vector size="65" baseType="lpstr">
      <vt:lpstr>Arial</vt:lpstr>
      <vt:lpstr>Arial Black</vt:lpstr>
      <vt:lpstr>inherit</vt:lpstr>
      <vt:lpstr>Times New Roman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Possibilidades de combinações</vt:lpstr>
      <vt:lpstr>REFLETOR</vt:lpstr>
      <vt:lpstr>REFLETOR</vt:lpstr>
      <vt:lpstr>Escrevendo o diagrama( Exemplo de trocas entre as letras A e H.</vt:lpstr>
      <vt:lpstr>Espaço chave do enigma</vt:lpstr>
      <vt:lpstr>Procedimentos Nazistas para o Enigma</vt:lpstr>
      <vt:lpstr>Procedimentos Nazistas para o Enigma</vt:lpstr>
      <vt:lpstr>Apresentação do PowerPoint</vt:lpstr>
      <vt:lpstr>SEGREDOS ALEMÃES DO ENIGMA</vt:lpstr>
      <vt:lpstr>Apresentação do PowerPoint</vt:lpstr>
      <vt:lpstr>Sobre a criptografia</vt:lpstr>
      <vt:lpstr>Esquema de criptografia</vt:lpstr>
      <vt:lpstr>Apresentação do PowerPoint</vt:lpstr>
      <vt:lpstr>Por meio do uso da criptografia você pode</vt:lpstr>
      <vt:lpstr>Por meio do uso da criptografia você pode</vt:lpstr>
      <vt:lpstr>Por meio do uso da criptografia você pode</vt:lpstr>
      <vt:lpstr>Por meio do uso da criptografia você pode</vt:lpstr>
      <vt:lpstr>Criptografia por Chaves</vt:lpstr>
      <vt:lpstr>TERMOS SOBRE CRIPTOGRAFIA</vt:lpstr>
      <vt:lpstr>TERMOS SOBRE CRIPTOGRAFIA</vt:lpstr>
      <vt:lpstr>CHAVE PÚBLICA</vt:lpstr>
      <vt:lpstr>CHAVE PRIVADA</vt:lpstr>
      <vt:lpstr>Assinatura digital</vt:lpstr>
      <vt:lpstr>Apresentação do PowerPoint</vt:lpstr>
      <vt:lpstr>O certificado digital</vt:lpstr>
      <vt:lpstr>Apresentação do PowerPoint</vt:lpstr>
      <vt:lpstr>Ameaça </vt:lpstr>
      <vt:lpstr>Perda de dados</vt:lpstr>
      <vt:lpstr>Vulnerabilidade </vt:lpstr>
      <vt:lpstr>RISCOS</vt:lpstr>
      <vt:lpstr>PRINCIPIOS DA POLITICA DE  SEGURANÇA</vt:lpstr>
      <vt:lpstr>Apresentação do PowerPoint</vt:lpstr>
      <vt:lpstr>Apresentação do PowerPoint</vt:lpstr>
      <vt:lpstr>Vírus de computadores</vt:lpstr>
      <vt:lpstr>Vírus de computadores</vt:lpstr>
      <vt:lpstr>TROJAN OU CAVALO DE TROIA</vt:lpstr>
      <vt:lpstr>Apresentação do PowerPoint</vt:lpstr>
      <vt:lpstr>Trojan ou Cavalo de Troia:</vt:lpstr>
      <vt:lpstr> SPYWARE</vt:lpstr>
      <vt:lpstr>KEYLOGGER</vt:lpstr>
      <vt:lpstr>VÍRUS DE COMPUTADOR</vt:lpstr>
      <vt:lpstr>VÍRUS DE COMPUTADOR</vt:lpstr>
      <vt:lpstr>FERRAMENTAS DE PROTEÇÃO</vt:lpstr>
      <vt:lpstr>FERRAMENTAS DE PROTEÇÃO</vt:lpstr>
      <vt:lpstr>TRABALHO INDIVIDUAL  (2ºAA - CEVA 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Oxnar</cp:lastModifiedBy>
  <cp:revision>138</cp:revision>
  <cp:lastPrinted>1601-01-01T00:00:00Z</cp:lastPrinted>
  <dcterms:created xsi:type="dcterms:W3CDTF">1601-01-01T00:00:00Z</dcterms:created>
  <dcterms:modified xsi:type="dcterms:W3CDTF">2017-06-26T05:12:21Z</dcterms:modified>
</cp:coreProperties>
</file>