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81" r:id="rId3"/>
    <p:sldId id="282" r:id="rId4"/>
    <p:sldId id="276" r:id="rId5"/>
    <p:sldId id="279" r:id="rId6"/>
    <p:sldId id="288" r:id="rId7"/>
    <p:sldId id="280" r:id="rId8"/>
    <p:sldId id="289" r:id="rId9"/>
    <p:sldId id="277" r:id="rId10"/>
    <p:sldId id="285" r:id="rId11"/>
    <p:sldId id="283" r:id="rId12"/>
    <p:sldId id="284" r:id="rId13"/>
    <p:sldId id="287" r:id="rId14"/>
    <p:sldId id="286" r:id="rId15"/>
    <p:sldId id="278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1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3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95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82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343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44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526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38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74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629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445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003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30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59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87624" y="2636912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COMPUTAÇÃO NAS NUVENS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217689" y="4653136"/>
            <a:ext cx="49320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/>
              <a:t>Prof. André Aparecido da Silva </a:t>
            </a:r>
          </a:p>
          <a:p>
            <a:pPr algn="ctr"/>
            <a:r>
              <a:rPr lang="pt-BR" sz="1400" dirty="0" smtClean="0"/>
              <a:t>Disponível em: </a:t>
            </a:r>
            <a:r>
              <a:rPr lang="pt-BR" sz="1400" dirty="0" smtClean="0">
                <a:hlinkClick r:id="rId2"/>
              </a:rPr>
              <a:t>http://www.oxnar.com.br</a:t>
            </a:r>
            <a:r>
              <a:rPr lang="pt-BR" sz="1400" dirty="0" smtClean="0"/>
              <a:t>  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4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Até </a:t>
            </a:r>
            <a:r>
              <a:rPr lang="pt-BR" dirty="0"/>
              <a:t>poucos anos atrás, a computação em nuvens (do inglês “</a:t>
            </a:r>
            <a:r>
              <a:rPr lang="pt-BR" dirty="0" err="1"/>
              <a:t>cloud</a:t>
            </a:r>
            <a:r>
              <a:rPr lang="pt-BR" dirty="0"/>
              <a:t> </a:t>
            </a:r>
            <a:r>
              <a:rPr lang="pt-BR" dirty="0" err="1"/>
              <a:t>computing</a:t>
            </a:r>
            <a:r>
              <a:rPr lang="pt-BR" dirty="0"/>
              <a:t>”) era tida como uma tendência. </a:t>
            </a:r>
          </a:p>
        </p:txBody>
      </p:sp>
    </p:spTree>
    <p:extLst>
      <p:ext uri="{BB962C8B-B14F-4D97-AF65-F5344CB8AC3E}">
        <p14:creationId xmlns:p14="http://schemas.microsoft.com/office/powerpoint/2010/main" val="23386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 </a:t>
            </a:r>
            <a:r>
              <a:rPr lang="pt-BR" dirty="0"/>
              <a:t>aposta era a de que ninguém mais precisaria instalar programa algum em seu computador para realizar desde tarefas básicas (como mexer com planilhas) até trabalhos mais complexos (vide edição de imagens e vídeos), pois tudo seria feito pela internet.</a:t>
            </a:r>
          </a:p>
        </p:txBody>
      </p:sp>
    </p:spTree>
    <p:extLst>
      <p:ext uri="{BB962C8B-B14F-4D97-AF65-F5344CB8AC3E}">
        <p14:creationId xmlns:p14="http://schemas.microsoft.com/office/powerpoint/2010/main" val="4039112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US" altLang="pt-BR" i="1" dirty="0" smtClean="0"/>
          </a:p>
          <a:p>
            <a:pPr marL="0" indent="0" algn="just">
              <a:buNone/>
            </a:pPr>
            <a:endParaRPr lang="en-US" altLang="pt-BR" i="1" dirty="0"/>
          </a:p>
          <a:p>
            <a:pPr marL="0" indent="0" algn="just">
              <a:buNone/>
            </a:pPr>
            <a:r>
              <a:rPr lang="en-US" altLang="pt-BR" i="1" dirty="0" smtClean="0"/>
              <a:t>A </a:t>
            </a:r>
            <a:r>
              <a:rPr lang="en-US" altLang="pt-BR" i="1" dirty="0" err="1"/>
              <a:t>Nuvem</a:t>
            </a:r>
            <a:r>
              <a:rPr lang="en-US" altLang="pt-BR" i="1" dirty="0"/>
              <a:t> é um </a:t>
            </a:r>
            <a:r>
              <a:rPr lang="en-US" altLang="pt-BR" i="1" dirty="0" err="1"/>
              <a:t>grande</a:t>
            </a:r>
            <a:r>
              <a:rPr lang="en-US" altLang="pt-BR" i="1" dirty="0"/>
              <a:t> </a:t>
            </a:r>
            <a:r>
              <a:rPr lang="en-US" altLang="pt-BR" i="1" dirty="0" err="1"/>
              <a:t>reservatório</a:t>
            </a:r>
            <a:r>
              <a:rPr lang="en-US" altLang="pt-BR" i="1" dirty="0"/>
              <a:t> de </a:t>
            </a:r>
            <a:r>
              <a:rPr lang="en-US" altLang="pt-BR" i="1" dirty="0" err="1"/>
              <a:t>recursos</a:t>
            </a:r>
            <a:r>
              <a:rPr lang="en-US" altLang="pt-BR" i="1" dirty="0"/>
              <a:t> </a:t>
            </a:r>
            <a:r>
              <a:rPr lang="en-US" altLang="pt-BR" i="1" dirty="0" err="1"/>
              <a:t>virtualizados</a:t>
            </a:r>
            <a:r>
              <a:rPr lang="en-US" altLang="pt-BR" i="1" dirty="0"/>
              <a:t> </a:t>
            </a:r>
            <a:r>
              <a:rPr lang="en-US" altLang="pt-BR" i="1" dirty="0" err="1"/>
              <a:t>facilmente</a:t>
            </a:r>
            <a:r>
              <a:rPr lang="en-US" altLang="pt-BR" i="1" dirty="0"/>
              <a:t> </a:t>
            </a:r>
            <a:r>
              <a:rPr lang="en-US" altLang="pt-BR" i="1" dirty="0" err="1"/>
              <a:t>utilizáveis</a:t>
            </a:r>
            <a:r>
              <a:rPr lang="en-US" altLang="pt-BR" i="1" dirty="0"/>
              <a:t> e </a:t>
            </a:r>
            <a:r>
              <a:rPr lang="en-US" altLang="pt-BR" i="1" dirty="0" err="1"/>
              <a:t>acessíveis</a:t>
            </a:r>
            <a:r>
              <a:rPr lang="en-US" altLang="pt-BR" i="1" dirty="0"/>
              <a:t> (</a:t>
            </a:r>
            <a:r>
              <a:rPr lang="en-US" altLang="pt-BR" i="1" dirty="0" err="1"/>
              <a:t>como</a:t>
            </a:r>
            <a:r>
              <a:rPr lang="en-US" altLang="pt-BR" i="1" dirty="0"/>
              <a:t> hardware, </a:t>
            </a:r>
            <a:r>
              <a:rPr lang="en-US" altLang="pt-BR" i="1" dirty="0" err="1"/>
              <a:t>plataformas</a:t>
            </a:r>
            <a:r>
              <a:rPr lang="en-US" altLang="pt-BR" i="1" dirty="0"/>
              <a:t> de </a:t>
            </a:r>
            <a:r>
              <a:rPr lang="en-US" altLang="pt-BR" i="1" dirty="0" err="1"/>
              <a:t>desenvolvimento</a:t>
            </a:r>
            <a:r>
              <a:rPr lang="en-US" altLang="pt-BR" i="1" dirty="0"/>
              <a:t> e/</a:t>
            </a:r>
            <a:r>
              <a:rPr lang="en-US" altLang="pt-BR" i="1" dirty="0" err="1"/>
              <a:t>ou</a:t>
            </a:r>
            <a:r>
              <a:rPr lang="en-US" altLang="pt-BR" i="1" dirty="0"/>
              <a:t> </a:t>
            </a:r>
            <a:r>
              <a:rPr lang="en-US" altLang="pt-BR" i="1" dirty="0" err="1"/>
              <a:t>serviços</a:t>
            </a:r>
            <a:r>
              <a:rPr lang="en-US" altLang="pt-BR" i="1" dirty="0"/>
              <a:t>). </a:t>
            </a:r>
            <a:endParaRPr lang="en-US" altLang="pt-BR" i="1" dirty="0" smtClean="0"/>
          </a:p>
          <a:p>
            <a:pPr marL="0" indent="0" algn="just">
              <a:buNone/>
            </a:pPr>
            <a:endParaRPr lang="en-US" altLang="pt-BR" i="1" dirty="0"/>
          </a:p>
        </p:txBody>
      </p:sp>
    </p:spTree>
    <p:extLst>
      <p:ext uri="{BB962C8B-B14F-4D97-AF65-F5344CB8AC3E}">
        <p14:creationId xmlns:p14="http://schemas.microsoft.com/office/powerpoint/2010/main" val="2029925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US" altLang="pt-BR" i="1" dirty="0"/>
          </a:p>
          <a:p>
            <a:pPr marL="0" indent="0" algn="just">
              <a:buNone/>
            </a:pPr>
            <a:r>
              <a:rPr lang="en-US" altLang="pt-BR" i="1" dirty="0" err="1" smtClean="0"/>
              <a:t>Esses</a:t>
            </a:r>
            <a:r>
              <a:rPr lang="en-US" altLang="pt-BR" i="1" dirty="0" smtClean="0"/>
              <a:t> </a:t>
            </a:r>
            <a:r>
              <a:rPr lang="en-US" altLang="pt-BR" i="1" dirty="0" err="1"/>
              <a:t>recursos</a:t>
            </a:r>
            <a:r>
              <a:rPr lang="en-US" altLang="pt-BR" i="1" dirty="0"/>
              <a:t> </a:t>
            </a:r>
            <a:r>
              <a:rPr lang="en-US" altLang="pt-BR" i="1" dirty="0" err="1"/>
              <a:t>podem</a:t>
            </a:r>
            <a:r>
              <a:rPr lang="en-US" altLang="pt-BR" i="1" dirty="0"/>
              <a:t> </a:t>
            </a:r>
            <a:r>
              <a:rPr lang="en-US" altLang="pt-BR" i="1" dirty="0" err="1"/>
              <a:t>ser</a:t>
            </a:r>
            <a:r>
              <a:rPr lang="en-US" altLang="pt-BR" i="1" dirty="0"/>
              <a:t> </a:t>
            </a:r>
            <a:r>
              <a:rPr lang="en-US" altLang="pt-BR" i="1" dirty="0" err="1"/>
              <a:t>dinamicamente</a:t>
            </a:r>
            <a:r>
              <a:rPr lang="en-US" altLang="pt-BR" i="1" dirty="0"/>
              <a:t> </a:t>
            </a:r>
            <a:r>
              <a:rPr lang="en-US" altLang="pt-BR" i="1" dirty="0" err="1"/>
              <a:t>reconfigurados</a:t>
            </a:r>
            <a:r>
              <a:rPr lang="en-US" altLang="pt-BR" i="1" dirty="0"/>
              <a:t> para </a:t>
            </a:r>
            <a:r>
              <a:rPr lang="en-US" altLang="pt-BR" i="1" dirty="0" err="1"/>
              <a:t>ajustar</a:t>
            </a:r>
            <a:r>
              <a:rPr lang="en-US" altLang="pt-BR" i="1" dirty="0"/>
              <a:t> a </a:t>
            </a:r>
            <a:r>
              <a:rPr lang="en-US" altLang="pt-BR" i="1" dirty="0" err="1"/>
              <a:t>carga</a:t>
            </a:r>
            <a:r>
              <a:rPr lang="en-US" altLang="pt-BR" i="1" dirty="0"/>
              <a:t> (</a:t>
            </a:r>
            <a:r>
              <a:rPr lang="en-US" altLang="pt-BR" i="1" dirty="0" err="1"/>
              <a:t>escala</a:t>
            </a:r>
            <a:r>
              <a:rPr lang="en-US" altLang="pt-BR" i="1" dirty="0"/>
              <a:t>) </a:t>
            </a:r>
            <a:r>
              <a:rPr lang="en-US" altLang="pt-BR" i="1" dirty="0" err="1"/>
              <a:t>variável</a:t>
            </a:r>
            <a:r>
              <a:rPr lang="en-US" altLang="pt-BR" i="1" dirty="0"/>
              <a:t> do </a:t>
            </a:r>
            <a:r>
              <a:rPr lang="en-US" altLang="pt-BR" i="1" dirty="0" err="1"/>
              <a:t>sistema</a:t>
            </a:r>
            <a:r>
              <a:rPr lang="en-US" altLang="pt-BR" i="1" dirty="0"/>
              <a:t>, </a:t>
            </a:r>
            <a:r>
              <a:rPr lang="en-US" altLang="pt-BR" i="1" dirty="0" err="1"/>
              <a:t>permitindo</a:t>
            </a:r>
            <a:r>
              <a:rPr lang="en-US" altLang="pt-BR" i="1" dirty="0"/>
              <a:t> </a:t>
            </a:r>
            <a:r>
              <a:rPr lang="en-US" altLang="pt-BR" i="1" dirty="0" err="1"/>
              <a:t>também</a:t>
            </a:r>
            <a:r>
              <a:rPr lang="en-US" altLang="pt-BR" i="1" dirty="0"/>
              <a:t> um </a:t>
            </a:r>
            <a:r>
              <a:rPr lang="en-US" altLang="pt-BR" i="1" dirty="0" err="1"/>
              <a:t>uso</a:t>
            </a:r>
            <a:r>
              <a:rPr lang="en-US" altLang="pt-BR" i="1" dirty="0"/>
              <a:t> </a:t>
            </a:r>
            <a:r>
              <a:rPr lang="en-US" altLang="pt-BR" i="1" dirty="0" err="1"/>
              <a:t>ótimo</a:t>
            </a:r>
            <a:r>
              <a:rPr lang="en-US" altLang="pt-BR" i="1" dirty="0"/>
              <a:t> dos </a:t>
            </a:r>
            <a:r>
              <a:rPr lang="en-US" altLang="pt-BR" i="1" dirty="0" err="1"/>
              <a:t>recursos</a:t>
            </a:r>
            <a:r>
              <a:rPr lang="en-US" altLang="pt-BR" i="1" dirty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1549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s-servico_13568383373011 (695x52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52370"/>
            <a:ext cx="5323731" cy="399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219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US" altLang="pt-BR" i="1" dirty="0" smtClean="0"/>
          </a:p>
          <a:p>
            <a:pPr marL="0" indent="0" algn="just">
              <a:buNone/>
            </a:pPr>
            <a:r>
              <a:rPr lang="en-US" altLang="pt-BR" i="1" dirty="0" err="1" smtClean="0"/>
              <a:t>Esse</a:t>
            </a:r>
            <a:r>
              <a:rPr lang="en-US" altLang="pt-BR" i="1" dirty="0" smtClean="0"/>
              <a:t> </a:t>
            </a:r>
            <a:r>
              <a:rPr lang="en-US" altLang="pt-BR" i="1" dirty="0" err="1"/>
              <a:t>reservatório</a:t>
            </a:r>
            <a:r>
              <a:rPr lang="en-US" altLang="pt-BR" i="1" dirty="0"/>
              <a:t> de </a:t>
            </a:r>
            <a:r>
              <a:rPr lang="en-US" altLang="pt-BR" i="1" dirty="0" err="1"/>
              <a:t>recursos</a:t>
            </a:r>
            <a:r>
              <a:rPr lang="en-US" altLang="pt-BR" i="1" dirty="0"/>
              <a:t> é </a:t>
            </a:r>
            <a:r>
              <a:rPr lang="en-US" altLang="pt-BR" i="1" dirty="0" err="1"/>
              <a:t>geralmente</a:t>
            </a:r>
            <a:r>
              <a:rPr lang="en-US" altLang="pt-BR" i="1" dirty="0"/>
              <a:t> </a:t>
            </a:r>
            <a:r>
              <a:rPr lang="en-US" altLang="pt-BR" i="1" dirty="0" err="1"/>
              <a:t>explorado</a:t>
            </a:r>
            <a:r>
              <a:rPr lang="en-US" altLang="pt-BR" i="1" dirty="0"/>
              <a:t> </a:t>
            </a:r>
            <a:r>
              <a:rPr lang="en-US" altLang="pt-BR" i="1" dirty="0" err="1"/>
              <a:t>por</a:t>
            </a:r>
            <a:r>
              <a:rPr lang="en-US" altLang="pt-BR" i="1" dirty="0"/>
              <a:t> um </a:t>
            </a:r>
            <a:r>
              <a:rPr lang="en-US" altLang="pt-BR" i="1" dirty="0" err="1"/>
              <a:t>modelo</a:t>
            </a:r>
            <a:r>
              <a:rPr lang="en-US" altLang="pt-BR" i="1" dirty="0"/>
              <a:t> pay-per-use (</a:t>
            </a:r>
            <a:r>
              <a:rPr lang="en-US" altLang="pt-BR" i="1" dirty="0" err="1"/>
              <a:t>pagar</a:t>
            </a:r>
            <a:r>
              <a:rPr lang="en-US" altLang="pt-BR" i="1" dirty="0"/>
              <a:t> para </a:t>
            </a:r>
            <a:r>
              <a:rPr lang="en-US" altLang="pt-BR" i="1" dirty="0" err="1"/>
              <a:t>usar</a:t>
            </a:r>
            <a:r>
              <a:rPr lang="en-US" altLang="pt-BR" i="1" dirty="0"/>
              <a:t>) no </a:t>
            </a:r>
            <a:r>
              <a:rPr lang="en-US" altLang="pt-BR" i="1" dirty="0" err="1"/>
              <a:t>qual</a:t>
            </a:r>
            <a:r>
              <a:rPr lang="en-US" altLang="pt-BR" i="1" dirty="0"/>
              <a:t> as </a:t>
            </a:r>
            <a:r>
              <a:rPr lang="en-US" altLang="pt-BR" i="1" dirty="0" err="1"/>
              <a:t>garantias</a:t>
            </a:r>
            <a:r>
              <a:rPr lang="en-US" altLang="pt-BR" i="1" dirty="0"/>
              <a:t> </a:t>
            </a:r>
            <a:r>
              <a:rPr lang="en-US" altLang="pt-BR" i="1" dirty="0" err="1"/>
              <a:t>são</a:t>
            </a:r>
            <a:r>
              <a:rPr lang="en-US" altLang="pt-BR" i="1" dirty="0"/>
              <a:t> </a:t>
            </a:r>
            <a:r>
              <a:rPr lang="en-US" altLang="pt-BR" i="1" dirty="0" err="1"/>
              <a:t>oferecidas</a:t>
            </a:r>
            <a:r>
              <a:rPr lang="en-US" altLang="pt-BR" i="1" dirty="0"/>
              <a:t> </a:t>
            </a:r>
            <a:r>
              <a:rPr lang="en-US" altLang="pt-BR" i="1" dirty="0" err="1"/>
              <a:t>por</a:t>
            </a:r>
            <a:r>
              <a:rPr lang="en-US" altLang="pt-BR" i="1" dirty="0"/>
              <a:t> um </a:t>
            </a:r>
            <a:r>
              <a:rPr lang="en-US" altLang="pt-BR" i="1" dirty="0" err="1"/>
              <a:t>Provedor</a:t>
            </a:r>
            <a:r>
              <a:rPr lang="en-US" altLang="pt-BR" i="1" dirty="0"/>
              <a:t> de </a:t>
            </a:r>
            <a:r>
              <a:rPr lang="en-US" altLang="pt-BR" i="1" dirty="0" err="1"/>
              <a:t>Infraestrutura</a:t>
            </a:r>
            <a:r>
              <a:rPr lang="en-US" altLang="pt-BR" i="1" dirty="0"/>
              <a:t> </a:t>
            </a:r>
            <a:r>
              <a:rPr lang="en-US" altLang="pt-BR" i="1" dirty="0" err="1"/>
              <a:t>por</a:t>
            </a:r>
            <a:r>
              <a:rPr lang="en-US" altLang="pt-BR" i="1" dirty="0"/>
              <a:t> </a:t>
            </a:r>
            <a:r>
              <a:rPr lang="en-US" altLang="pt-BR" i="1" dirty="0" err="1"/>
              <a:t>meio</a:t>
            </a:r>
            <a:r>
              <a:rPr lang="en-US" altLang="pt-BR" i="1" dirty="0"/>
              <a:t> de </a:t>
            </a:r>
            <a:r>
              <a:rPr lang="en-US" altLang="pt-BR" i="1" dirty="0">
                <a:solidFill>
                  <a:srgbClr val="FF0000"/>
                </a:solidFill>
              </a:rPr>
              <a:t>SLAs</a:t>
            </a:r>
            <a:r>
              <a:rPr lang="en-US" altLang="pt-BR" i="1" dirty="0"/>
              <a:t> (Service Level Agreement - </a:t>
            </a:r>
            <a:r>
              <a:rPr lang="en-US" altLang="pt-BR" i="1" dirty="0" err="1"/>
              <a:t>Acordo</a:t>
            </a:r>
            <a:r>
              <a:rPr lang="en-US" altLang="pt-BR" i="1" dirty="0"/>
              <a:t> de </a:t>
            </a:r>
            <a:r>
              <a:rPr lang="en-US" altLang="pt-BR" i="1" dirty="0" err="1"/>
              <a:t>Nível</a:t>
            </a:r>
            <a:r>
              <a:rPr lang="en-US" altLang="pt-BR" i="1" dirty="0"/>
              <a:t> de </a:t>
            </a:r>
            <a:r>
              <a:rPr lang="en-US" altLang="pt-BR" i="1" dirty="0" err="1"/>
              <a:t>Serviço</a:t>
            </a:r>
            <a:r>
              <a:rPr lang="en-US" altLang="pt-BR" i="1" dirty="0"/>
              <a:t>)  </a:t>
            </a:r>
            <a:r>
              <a:rPr lang="en-US" altLang="pt-BR" dirty="0"/>
              <a:t>" </a:t>
            </a:r>
          </a:p>
          <a:p>
            <a:pPr marL="0" indent="0" algn="just">
              <a:buNone/>
            </a:pPr>
            <a:endParaRPr lang="en-US" altLang="pt-BR" i="1" dirty="0"/>
          </a:p>
        </p:txBody>
      </p:sp>
    </p:spTree>
    <p:extLst>
      <p:ext uri="{BB962C8B-B14F-4D97-AF65-F5344CB8AC3E}">
        <p14:creationId xmlns:p14="http://schemas.microsoft.com/office/powerpoint/2010/main" val="4289526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742960"/>
              </p:ext>
            </p:extLst>
          </p:nvPr>
        </p:nvGraphicFramePr>
        <p:xfrm>
          <a:off x="611560" y="1700808"/>
          <a:ext cx="8208912" cy="3976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052228"/>
                <a:gridCol w="2052228"/>
                <a:gridCol w="2052228"/>
              </a:tblGrid>
              <a:tr h="459278">
                <a:tc gridSpan="4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79272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Usuário dos</a:t>
                      </a:r>
                      <a:r>
                        <a:rPr lang="pt-BR" baseline="0" dirty="0" smtClean="0"/>
                        <a:t> serviços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Aplicação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Aplicação como</a:t>
                      </a:r>
                      <a:r>
                        <a:rPr lang="pt-BR" baseline="0" dirty="0" smtClean="0"/>
                        <a:t> serviços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AAS</a:t>
                      </a:r>
                      <a:endParaRPr lang="pt-BR" dirty="0"/>
                    </a:p>
                  </a:txBody>
                  <a:tcPr/>
                </a:tc>
              </a:tr>
              <a:tr h="11324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Prestadores de serviços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Plataforma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Desenvolvimento e manutenção das aplicações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PAS</a:t>
                      </a:r>
                      <a:endParaRPr lang="pt-BR" dirty="0"/>
                    </a:p>
                  </a:txBody>
                  <a:tcPr/>
                </a:tc>
              </a:tr>
              <a:tr h="11324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Prestadores da Infraestrutura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Infraestrutura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Serviços de redes e armazenamento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IAS</a:t>
                      </a:r>
                      <a:endParaRPr lang="pt-BR" dirty="0"/>
                    </a:p>
                  </a:txBody>
                  <a:tcPr/>
                </a:tc>
              </a:tr>
              <a:tr h="459278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483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 smtClean="0"/>
              <a:t>Como </a:t>
            </a:r>
            <a:r>
              <a:rPr lang="pt-BR" dirty="0"/>
              <a:t>você pode ver, as vantagens proporcionadas pela computação em nuvens são muitas. Uma delas </a:t>
            </a:r>
            <a:r>
              <a:rPr lang="pt-BR" dirty="0" smtClean="0"/>
              <a:t> </a:t>
            </a:r>
            <a:r>
              <a:rPr lang="pt-BR" dirty="0"/>
              <a:t>talvez a mais impactante para a maior parte das pessoas </a:t>
            </a:r>
            <a:r>
              <a:rPr lang="pt-BR" dirty="0" smtClean="0"/>
              <a:t> </a:t>
            </a:r>
            <a:r>
              <a:rPr lang="pt-BR" dirty="0"/>
              <a:t>é a não necessidade de ter uma máquina potente, uma vez que tudo é executado em servidores remotos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41520"/>
            <a:ext cx="3909895" cy="27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633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Outro </a:t>
            </a:r>
            <a:r>
              <a:rPr lang="pt-BR" dirty="0"/>
              <a:t>benefício é a possibilidade de acessar dados, arquivos e aplicativos a partir de qualquer lugar, bastando uma conexão com a internet para tal </a:t>
            </a:r>
            <a:r>
              <a:rPr lang="pt-BR" dirty="0" smtClean="0"/>
              <a:t>ou </a:t>
            </a:r>
            <a:r>
              <a:rPr lang="pt-BR" dirty="0"/>
              <a:t>seja, não é necessário manter conteúdos importantes em um único computador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2050" name="Picture 2" descr="http://www.infowester.com/img_art/cloud_devic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21088"/>
            <a:ext cx="2469840" cy="243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84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7193" y="1412776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No </a:t>
            </a:r>
            <a:r>
              <a:rPr lang="pt-BR" dirty="0"/>
              <a:t>entanto, nem tudo são flores. O armazenamento nas nuvens também gera desconfiança, principalmente no que se refere à segurança. Afinal, a proposta é manter informações importantes em um ambiente virtual, e não são todas as pessoas que se sentem à vontade com isso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5122" name="Picture 2" descr="http://www.culturamix.com/wp-content/uploads/2012/05/Seguran%C3%A7a-de-Dad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37112"/>
            <a:ext cx="2377447" cy="178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23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Deve-se </a:t>
            </a:r>
            <a:r>
              <a:rPr lang="pt-BR" dirty="0"/>
              <a:t>ressaltar também que, como há a necessidade de acessar servidores remotos, é primordial que a conexão com a internet seja estável e rápida, principalmente quando se trata de streaming e jogos. </a:t>
            </a:r>
          </a:p>
        </p:txBody>
      </p:sp>
      <p:pic>
        <p:nvPicPr>
          <p:cNvPr id="7170" name="Picture 2" descr="http://cdn.mundodastribos.com/391697-os-10-jogos-online-mais-procurados-2-300x1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1494"/>
            <a:ext cx="285750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uk.real.com/uk/blog/wp-content/uploads/stream-vide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4272308"/>
            <a:ext cx="3683869" cy="239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23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E </a:t>
            </a:r>
            <a:r>
              <a:rPr lang="pt-BR" dirty="0"/>
              <a:t>deve-se levar em conta também que os servidores ficam em lugares distantes, portanto, uma internet instável ou de baixa velocidade é prejudicial para o aproveitamento pleno da tecnologia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6146" name="Picture 2" descr="http://www.magicwebdesign.com.br/blog/wp-content/uploads/2013/01/internet-1024x6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66193"/>
            <a:ext cx="4778895" cy="309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550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Mas </a:t>
            </a:r>
            <a:r>
              <a:rPr lang="pt-BR" dirty="0"/>
              <a:t>não há dúvidas de que a computação em nuvens é uma realidade cada vez mais sólida. Nos últimos anos, grandes empresas têm dado muita atenção a esta tecnologia, e tudo nos faz crer que isso vai continuar.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387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Sistemas Comerciais</a:t>
            </a:r>
            <a:endParaRPr lang="en-US" altLang="pt-BR" dirty="0" smtClean="0"/>
          </a:p>
        </p:txBody>
      </p:sp>
      <p:pic>
        <p:nvPicPr>
          <p:cNvPr id="5" name="Picture 5" descr="Amazon Web Servi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334000"/>
            <a:ext cx="2687638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806825"/>
            <a:ext cx="3276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Dropbox - Secure backup, sync and sharing made easy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14600"/>
            <a:ext cx="27876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Google Doc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438400"/>
            <a:ext cx="3330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http://t0.gstatic.com/images?q=tbn:4Imk-mt1keC_5M:http://www.geeky-gadgets.com/wp-content/uploads/2009/07/chrome-os-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953000"/>
            <a:ext cx="274320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10"/>
          <p:cNvSpPr txBox="1">
            <a:spLocks noChangeArrowheads="1"/>
          </p:cNvSpPr>
          <p:nvPr/>
        </p:nvSpPr>
        <p:spPr bwMode="auto">
          <a:xfrm>
            <a:off x="533400" y="4953000"/>
            <a:ext cx="274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pt-BR" altLang="pt-BR" sz="2800">
                <a:latin typeface="Calibri" pitchFamily="34" charset="0"/>
              </a:rPr>
              <a:t> IaaS</a:t>
            </a:r>
            <a:r>
              <a:rPr lang="pt-BR" altLang="pt-BR">
                <a:latin typeface="Calibri" pitchFamily="34" charset="0"/>
              </a:rPr>
              <a:t> </a:t>
            </a:r>
          </a:p>
        </p:txBody>
      </p:sp>
      <p:sp>
        <p:nvSpPr>
          <p:cNvPr id="11" name="CaixaDeTexto 11"/>
          <p:cNvSpPr txBox="1">
            <a:spLocks noChangeArrowheads="1"/>
          </p:cNvSpPr>
          <p:nvPr/>
        </p:nvSpPr>
        <p:spPr bwMode="auto">
          <a:xfrm>
            <a:off x="457200" y="3429000"/>
            <a:ext cx="1295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pt-BR" sz="2800">
                <a:latin typeface="Calibri" pitchFamily="34" charset="0"/>
              </a:rPr>
              <a:t> PaaS</a:t>
            </a:r>
            <a:endParaRPr lang="pt-BR" altLang="pt-BR" sz="2800">
              <a:latin typeface="Calibri" pitchFamily="34" charset="0"/>
            </a:endParaRPr>
          </a:p>
        </p:txBody>
      </p:sp>
      <p:sp>
        <p:nvSpPr>
          <p:cNvPr id="12" name="CaixaDeTexto 14"/>
          <p:cNvSpPr txBox="1">
            <a:spLocks noChangeArrowheads="1"/>
          </p:cNvSpPr>
          <p:nvPr/>
        </p:nvSpPr>
        <p:spPr bwMode="auto">
          <a:xfrm>
            <a:off x="457200" y="1981200"/>
            <a:ext cx="1752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pt-BR" sz="2800">
                <a:latin typeface="Calibri" pitchFamily="34" charset="0"/>
              </a:rPr>
              <a:t> SaaS</a:t>
            </a:r>
            <a:endParaRPr lang="pt-BR" altLang="pt-BR" sz="28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426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485</Words>
  <Application>Microsoft Office PowerPoint</Application>
  <PresentationFormat>Apresentação na tela (4:3)</PresentationFormat>
  <Paragraphs>47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8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Definição</vt:lpstr>
      <vt:lpstr>Definição</vt:lpstr>
      <vt:lpstr>Apresentação do PowerPoint</vt:lpstr>
      <vt:lpstr>Definição</vt:lpstr>
      <vt:lpstr>Apresentação do PowerPoint</vt:lpstr>
      <vt:lpstr>Entre vantagens e desvantagens</vt:lpstr>
      <vt:lpstr>Entre vantagens e desvantagens</vt:lpstr>
      <vt:lpstr>Entre vantagens e desvantagens</vt:lpstr>
      <vt:lpstr>Entre vantagens e desvantagens</vt:lpstr>
      <vt:lpstr>Entre vantagens e desvantagens</vt:lpstr>
      <vt:lpstr>Entre vantagens e desvantagens</vt:lpstr>
      <vt:lpstr>Sistemas Comerciais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TODAS AS VERSÕES DO WINDOWS</dc:title>
  <dc:creator>Oxnar-4</dc:creator>
  <cp:lastModifiedBy>Oxnar</cp:lastModifiedBy>
  <cp:revision>39</cp:revision>
  <dcterms:created xsi:type="dcterms:W3CDTF">2015-08-06T17:57:23Z</dcterms:created>
  <dcterms:modified xsi:type="dcterms:W3CDTF">2015-12-02T18:04:45Z</dcterms:modified>
</cp:coreProperties>
</file>