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5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304" r:id="rId25"/>
    <p:sldId id="276" r:id="rId26"/>
    <p:sldId id="305" r:id="rId27"/>
    <p:sldId id="277" r:id="rId28"/>
    <p:sldId id="306" r:id="rId29"/>
    <p:sldId id="30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</p:sldIdLst>
  <p:sldSz cx="9144000" cy="6858000" type="screen4x3"/>
  <p:notesSz cx="7099300" cy="10234613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292929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defTabSz="449263" rtl="0" fontAlgn="base">
      <a:spcBef>
        <a:spcPct val="0"/>
      </a:spcBef>
      <a:spcAft>
        <a:spcPct val="0"/>
      </a:spcAft>
      <a:buClr>
        <a:srgbClr val="292929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defTabSz="449263" rtl="0" fontAlgn="base">
      <a:spcBef>
        <a:spcPct val="0"/>
      </a:spcBef>
      <a:spcAft>
        <a:spcPct val="0"/>
      </a:spcAft>
      <a:buClr>
        <a:srgbClr val="292929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defTabSz="449263" rtl="0" fontAlgn="base">
      <a:spcBef>
        <a:spcPct val="0"/>
      </a:spcBef>
      <a:spcAft>
        <a:spcPct val="0"/>
      </a:spcAft>
      <a:buClr>
        <a:srgbClr val="292929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defTabSz="449263" rtl="0" fontAlgn="base">
      <a:spcBef>
        <a:spcPct val="0"/>
      </a:spcBef>
      <a:spcAft>
        <a:spcPct val="0"/>
      </a:spcAft>
      <a:buClr>
        <a:srgbClr val="292929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 noChangeArrowheads="1"/>
          </p:cNvSpPr>
          <p:nvPr/>
        </p:nvSpPr>
        <p:spPr bwMode="auto">
          <a:xfrm>
            <a:off x="0" y="0"/>
            <a:ext cx="7099300" cy="102346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lIns="99048" tIns="49524" rIns="99048" bIns="49524" anchor="ctr"/>
          <a:lstStyle/>
          <a:p>
            <a:pPr>
              <a:defRPr/>
            </a:pPr>
            <a:endParaRPr lang="pt-BR"/>
          </a:p>
        </p:txBody>
      </p:sp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0" y="0"/>
            <a:ext cx="7099300" cy="102346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9048" tIns="49524" rIns="99048" bIns="49524" anchor="ctr"/>
          <a:lstStyle/>
          <a:p>
            <a:pPr>
              <a:defRPr/>
            </a:pPr>
            <a:endParaRPr lang="pt-BR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0" y="1"/>
            <a:ext cx="3076363" cy="51528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9048" tIns="49524" rIns="99048" bIns="49524" anchor="ctr"/>
          <a:lstStyle/>
          <a:p>
            <a:pPr>
              <a:defRPr/>
            </a:pPr>
            <a:endParaRPr lang="pt-BR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021294" y="1"/>
            <a:ext cx="3073077" cy="50817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7488" tIns="50694" rIns="97488" bIns="50694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45000"/>
              <a:buFont typeface="Wingdings" charset="2"/>
              <a:buNone/>
              <a:tabLst>
                <a:tab pos="784128" algn="l"/>
                <a:tab pos="1568257" algn="l"/>
                <a:tab pos="2352385" algn="l"/>
                <a:tab pos="3136514" algn="l"/>
              </a:tabLst>
              <a:defRPr sz="13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8374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92188" y="768350"/>
            <a:ext cx="5111750" cy="3833813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6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709931" y="4861442"/>
            <a:ext cx="5676153" cy="460202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7488" tIns="50694" rIns="97488" bIns="50694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0" y="9719329"/>
            <a:ext cx="3076363" cy="51528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9048" tIns="49524" rIns="99048" bIns="49524" anchor="ctr"/>
          <a:lstStyle/>
          <a:p>
            <a:pPr>
              <a:defRPr/>
            </a:pPr>
            <a:endParaRPr lang="pt-BR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4021294" y="9721107"/>
            <a:ext cx="3073077" cy="50817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7488" tIns="50694" rIns="97488" bIns="50694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45000"/>
              <a:buFont typeface="Wingdings" charset="2"/>
              <a:buNone/>
              <a:tabLst>
                <a:tab pos="784128" algn="l"/>
                <a:tab pos="1568257" algn="l"/>
                <a:tab pos="2352385" algn="l"/>
                <a:tab pos="3136514" algn="l"/>
              </a:tabLst>
              <a:defRPr sz="13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602D8FC5-E1A5-4347-888E-F76399C66A9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D676A69-A409-477B-A7B2-01CBEA5ACED6}" type="slidenum">
              <a:rPr lang="pt-BR" smtClean="0"/>
              <a:pPr/>
              <a:t>1</a:t>
            </a:fld>
            <a:endParaRPr lang="pt-BR" smtClean="0"/>
          </a:p>
        </p:txBody>
      </p:sp>
      <p:sp>
        <p:nvSpPr>
          <p:cNvPr id="59395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59396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2847AC4-694B-4035-948F-D55F5D345013}" type="slidenum">
              <a:rPr lang="pt-BR" smtClean="0"/>
              <a:pPr/>
              <a:t>2</a:t>
            </a:fld>
            <a:endParaRPr lang="pt-BR" smtClean="0"/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60420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736EF6F-EA38-47D9-BF69-EE794601F094}" type="slidenum">
              <a:rPr lang="pt-BR" smtClean="0"/>
              <a:pPr/>
              <a:t>3</a:t>
            </a:fld>
            <a:endParaRPr lang="pt-BR" smtClean="0"/>
          </a:p>
        </p:txBody>
      </p:sp>
      <p:sp>
        <p:nvSpPr>
          <p:cNvPr id="61443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61444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4223BCD-DDB5-4572-A7ED-8EA18A0F1F34}" type="slidenum">
              <a:rPr lang="pt-BR" smtClean="0"/>
              <a:pPr/>
              <a:t>4</a:t>
            </a:fld>
            <a:endParaRPr lang="pt-BR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62468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08FFADC-7EDE-4D31-B509-6D84A9B1E074}" type="slidenum">
              <a:rPr lang="pt-BR" smtClean="0"/>
              <a:pPr/>
              <a:t>5</a:t>
            </a:fld>
            <a:endParaRPr lang="pt-BR" smtClean="0"/>
          </a:p>
        </p:txBody>
      </p:sp>
      <p:sp>
        <p:nvSpPr>
          <p:cNvPr id="63491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90A876D-B5F9-4561-9751-D933EA75E2E2}" type="slidenum">
              <a:rPr lang="pt-BR" smtClean="0"/>
              <a:pPr/>
              <a:t>6</a:t>
            </a:fld>
            <a:endParaRPr lang="pt-BR" smtClean="0"/>
          </a:p>
        </p:txBody>
      </p:sp>
      <p:sp>
        <p:nvSpPr>
          <p:cNvPr id="64515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85288E3-7FB9-455E-8652-1FFC0BD7AB71}" type="slidenum">
              <a:rPr lang="pt-BR" smtClean="0"/>
              <a:pPr/>
              <a:t>7</a:t>
            </a:fld>
            <a:endParaRPr lang="pt-BR" smtClean="0"/>
          </a:p>
        </p:txBody>
      </p:sp>
      <p:sp>
        <p:nvSpPr>
          <p:cNvPr id="65539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10962C2-55BD-4E38-971D-7D2F7268934C}" type="slidenum">
              <a:rPr lang="pt-BR" smtClean="0"/>
              <a:pPr/>
              <a:t>8</a:t>
            </a:fld>
            <a:endParaRPr lang="pt-BR" smtClean="0"/>
          </a:p>
        </p:txBody>
      </p:sp>
      <p:sp>
        <p:nvSpPr>
          <p:cNvPr id="66563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66564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CA85157-BF1E-4606-8AAD-55357B49B111}" type="slidenum">
              <a:rPr lang="pt-BR" smtClean="0"/>
              <a:pPr/>
              <a:t>9</a:t>
            </a:fld>
            <a:endParaRPr lang="pt-BR" smtClean="0"/>
          </a:p>
        </p:txBody>
      </p:sp>
      <p:sp>
        <p:nvSpPr>
          <p:cNvPr id="67587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BB32104-8FAF-4C9F-992E-CFEA115ADEDA}" type="slidenum">
              <a:rPr lang="pt-BR" smtClean="0"/>
              <a:pPr/>
              <a:t>10</a:t>
            </a:fld>
            <a:endParaRPr lang="pt-BR" smtClean="0"/>
          </a:p>
        </p:txBody>
      </p:sp>
      <p:sp>
        <p:nvSpPr>
          <p:cNvPr id="68611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68612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C0B8A09-3925-4FE3-ABF9-4BB01B50F342}" type="slidenum">
              <a:rPr lang="pt-BR" smtClean="0"/>
              <a:pPr/>
              <a:t>11</a:t>
            </a:fld>
            <a:endParaRPr lang="pt-BR" smtClean="0"/>
          </a:p>
        </p:txBody>
      </p:sp>
      <p:sp>
        <p:nvSpPr>
          <p:cNvPr id="69635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69636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1622AE4-76E3-4E09-B107-ED4ABBBFF2DA}" type="slidenum">
              <a:rPr lang="pt-BR" smtClean="0"/>
              <a:pPr/>
              <a:t>12</a:t>
            </a:fld>
            <a:endParaRPr lang="pt-BR" smtClean="0"/>
          </a:p>
        </p:txBody>
      </p:sp>
      <p:sp>
        <p:nvSpPr>
          <p:cNvPr id="70659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70660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B3331F0-41B2-4EE6-8850-287B5E3A9E99}" type="slidenum">
              <a:rPr lang="pt-BR" smtClean="0"/>
              <a:pPr/>
              <a:t>13</a:t>
            </a:fld>
            <a:endParaRPr lang="pt-BR" smtClean="0"/>
          </a:p>
        </p:txBody>
      </p:sp>
      <p:sp>
        <p:nvSpPr>
          <p:cNvPr id="71683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71684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8F19451-5B11-4281-8D54-FFCEE830BA3B}" type="slidenum">
              <a:rPr lang="pt-BR" smtClean="0"/>
              <a:pPr/>
              <a:t>14</a:t>
            </a:fld>
            <a:endParaRPr lang="pt-BR" smtClean="0"/>
          </a:p>
        </p:txBody>
      </p:sp>
      <p:sp>
        <p:nvSpPr>
          <p:cNvPr id="72707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72708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3E21E77-3113-4698-A3E0-8A6C112C5AB9}" type="slidenum">
              <a:rPr lang="pt-BR" smtClean="0"/>
              <a:pPr/>
              <a:t>15</a:t>
            </a:fld>
            <a:endParaRPr lang="pt-BR" smtClean="0"/>
          </a:p>
        </p:txBody>
      </p:sp>
      <p:sp>
        <p:nvSpPr>
          <p:cNvPr id="73731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E6C530E-0824-4F11-BC61-00C9B316B8E2}" type="slidenum">
              <a:rPr lang="pt-BR" smtClean="0"/>
              <a:pPr/>
              <a:t>16</a:t>
            </a:fld>
            <a:endParaRPr lang="pt-BR" smtClean="0"/>
          </a:p>
        </p:txBody>
      </p:sp>
      <p:sp>
        <p:nvSpPr>
          <p:cNvPr id="74755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74756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E3EE304-FEEC-494F-9251-4065768017AF}" type="slidenum">
              <a:rPr lang="pt-BR" smtClean="0"/>
              <a:pPr/>
              <a:t>17</a:t>
            </a:fld>
            <a:endParaRPr lang="pt-BR" smtClean="0"/>
          </a:p>
        </p:txBody>
      </p:sp>
      <p:sp>
        <p:nvSpPr>
          <p:cNvPr id="75779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75780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D065E0A-D024-4B4B-B8D7-CD400EA923AD}" type="slidenum">
              <a:rPr lang="pt-BR" smtClean="0"/>
              <a:pPr/>
              <a:t>18</a:t>
            </a:fld>
            <a:endParaRPr lang="pt-BR" smtClean="0"/>
          </a:p>
        </p:txBody>
      </p:sp>
      <p:sp>
        <p:nvSpPr>
          <p:cNvPr id="76803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76804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0449744-EECC-4FC2-99C4-A10064F91BDD}" type="slidenum">
              <a:rPr lang="pt-BR" smtClean="0"/>
              <a:pPr/>
              <a:t>19</a:t>
            </a:fld>
            <a:endParaRPr lang="pt-BR" smtClean="0"/>
          </a:p>
        </p:txBody>
      </p:sp>
      <p:sp>
        <p:nvSpPr>
          <p:cNvPr id="77827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77828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60B6DBC-29D7-41BB-BAAA-D2CD46D513E7}" type="slidenum">
              <a:rPr lang="pt-BR" smtClean="0"/>
              <a:pPr/>
              <a:t>20</a:t>
            </a:fld>
            <a:endParaRPr lang="pt-BR" smtClean="0"/>
          </a:p>
        </p:txBody>
      </p:sp>
      <p:sp>
        <p:nvSpPr>
          <p:cNvPr id="78851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78852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6FCC160-2A66-4675-9AA6-CAF461346A83}" type="slidenum">
              <a:rPr lang="pt-BR" smtClean="0"/>
              <a:pPr/>
              <a:t>21</a:t>
            </a:fld>
            <a:endParaRPr lang="pt-BR" smtClean="0"/>
          </a:p>
        </p:txBody>
      </p:sp>
      <p:sp>
        <p:nvSpPr>
          <p:cNvPr id="79875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79876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19ECEB0-CA62-4CAD-88DD-767ACCB7A883}" type="slidenum">
              <a:rPr lang="pt-BR" smtClean="0"/>
              <a:pPr/>
              <a:t>22</a:t>
            </a:fld>
            <a:endParaRPr lang="pt-BR" smtClean="0"/>
          </a:p>
        </p:txBody>
      </p:sp>
      <p:sp>
        <p:nvSpPr>
          <p:cNvPr id="80899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80900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D0BCFA7-BDA3-487A-9C77-51AFC1E662A3}" type="slidenum">
              <a:rPr lang="pt-BR" smtClean="0"/>
              <a:pPr/>
              <a:t>23</a:t>
            </a:fld>
            <a:endParaRPr lang="pt-BR" smtClean="0"/>
          </a:p>
        </p:txBody>
      </p:sp>
      <p:sp>
        <p:nvSpPr>
          <p:cNvPr id="81923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81924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F326797-672F-4164-B1FF-D689760BCE1A}" type="slidenum">
              <a:rPr lang="pt-BR" smtClean="0"/>
              <a:pPr/>
              <a:t>24</a:t>
            </a:fld>
            <a:endParaRPr lang="pt-BR" smtClean="0"/>
          </a:p>
        </p:txBody>
      </p:sp>
      <p:sp>
        <p:nvSpPr>
          <p:cNvPr id="82947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82948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6AEFB6A-2133-42C0-90D4-05E6CAE40F80}" type="slidenum">
              <a:rPr lang="pt-BR" smtClean="0"/>
              <a:pPr/>
              <a:t>25</a:t>
            </a:fld>
            <a:endParaRPr lang="pt-BR" smtClean="0"/>
          </a:p>
        </p:txBody>
      </p:sp>
      <p:sp>
        <p:nvSpPr>
          <p:cNvPr id="83971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83972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16E7068-0741-4206-A666-EEB9658F1251}" type="slidenum">
              <a:rPr lang="pt-BR" smtClean="0"/>
              <a:pPr/>
              <a:t>26</a:t>
            </a:fld>
            <a:endParaRPr lang="pt-BR" smtClean="0"/>
          </a:p>
        </p:txBody>
      </p:sp>
      <p:sp>
        <p:nvSpPr>
          <p:cNvPr id="84995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84996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CC4FB34-89F2-4483-BD1A-22F0172FCA8E}" type="slidenum">
              <a:rPr lang="pt-BR" smtClean="0"/>
              <a:pPr/>
              <a:t>27</a:t>
            </a:fld>
            <a:endParaRPr lang="pt-BR" smtClean="0"/>
          </a:p>
        </p:txBody>
      </p:sp>
      <p:sp>
        <p:nvSpPr>
          <p:cNvPr id="86019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86020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73CBC8E-7DCE-442B-89A5-D8318CFD402E}" type="slidenum">
              <a:rPr lang="pt-BR" smtClean="0"/>
              <a:pPr/>
              <a:t>28</a:t>
            </a:fld>
            <a:endParaRPr lang="pt-BR" smtClean="0"/>
          </a:p>
        </p:txBody>
      </p:sp>
      <p:sp>
        <p:nvSpPr>
          <p:cNvPr id="87043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87044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B5451D5-FA0E-4886-BC2F-BF6FF61ECC77}" type="slidenum">
              <a:rPr lang="pt-BR" smtClean="0"/>
              <a:pPr/>
              <a:t>29</a:t>
            </a:fld>
            <a:endParaRPr lang="pt-BR" smtClean="0"/>
          </a:p>
        </p:txBody>
      </p:sp>
      <p:sp>
        <p:nvSpPr>
          <p:cNvPr id="88067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88068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EFACF84-A929-411D-871D-47B5F7E1EAC3}" type="slidenum">
              <a:rPr lang="pt-BR" smtClean="0"/>
              <a:pPr/>
              <a:t>30</a:t>
            </a:fld>
            <a:endParaRPr lang="pt-BR" smtClean="0"/>
          </a:p>
        </p:txBody>
      </p:sp>
      <p:sp>
        <p:nvSpPr>
          <p:cNvPr id="89091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89092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06F1DFA-C5BB-4277-AF51-6FC002DE1983}" type="slidenum">
              <a:rPr lang="pt-BR" smtClean="0"/>
              <a:pPr/>
              <a:t>31</a:t>
            </a:fld>
            <a:endParaRPr lang="pt-BR" smtClean="0"/>
          </a:p>
        </p:txBody>
      </p:sp>
      <p:sp>
        <p:nvSpPr>
          <p:cNvPr id="90115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90116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98BD6B4-A74F-4412-A4AA-DA2C9441C8BA}" type="slidenum">
              <a:rPr lang="pt-BR" smtClean="0"/>
              <a:pPr/>
              <a:t>32</a:t>
            </a:fld>
            <a:endParaRPr lang="pt-BR" smtClean="0"/>
          </a:p>
        </p:txBody>
      </p:sp>
      <p:sp>
        <p:nvSpPr>
          <p:cNvPr id="91139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91140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AF33EE2-C035-4F51-82D5-5C22D6AEE0E4}" type="slidenum">
              <a:rPr lang="pt-BR" smtClean="0"/>
              <a:pPr/>
              <a:t>33</a:t>
            </a:fld>
            <a:endParaRPr lang="pt-BR" smtClean="0"/>
          </a:p>
        </p:txBody>
      </p:sp>
      <p:sp>
        <p:nvSpPr>
          <p:cNvPr id="92163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92164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392103B-A4D2-4269-A93B-E15EB6310D85}" type="slidenum">
              <a:rPr lang="pt-BR" smtClean="0"/>
              <a:pPr/>
              <a:t>34</a:t>
            </a:fld>
            <a:endParaRPr lang="pt-BR" smtClean="0"/>
          </a:p>
        </p:txBody>
      </p:sp>
      <p:sp>
        <p:nvSpPr>
          <p:cNvPr id="93187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93188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6336BE2-DA7F-4E08-BF6A-232D4714615B}" type="slidenum">
              <a:rPr lang="pt-BR" smtClean="0"/>
              <a:pPr/>
              <a:t>35</a:t>
            </a:fld>
            <a:endParaRPr lang="pt-BR" smtClean="0"/>
          </a:p>
        </p:txBody>
      </p:sp>
      <p:sp>
        <p:nvSpPr>
          <p:cNvPr id="94211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94212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852F2F3-29AE-4E9E-B3AD-D87B5B244CBF}" type="slidenum">
              <a:rPr lang="pt-BR" smtClean="0"/>
              <a:pPr/>
              <a:t>36</a:t>
            </a:fld>
            <a:endParaRPr lang="pt-BR" smtClean="0"/>
          </a:p>
        </p:txBody>
      </p:sp>
      <p:sp>
        <p:nvSpPr>
          <p:cNvPr id="95235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95236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6A5A775-4799-47BD-AED8-517BC5D2C849}" type="slidenum">
              <a:rPr lang="pt-BR" smtClean="0"/>
              <a:pPr/>
              <a:t>37</a:t>
            </a:fld>
            <a:endParaRPr lang="pt-BR" smtClean="0"/>
          </a:p>
        </p:txBody>
      </p:sp>
      <p:sp>
        <p:nvSpPr>
          <p:cNvPr id="96259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96260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4304A4B-8759-4904-B8F6-C4D1501DE115}" type="slidenum">
              <a:rPr lang="pt-BR" smtClean="0"/>
              <a:pPr/>
              <a:t>38</a:t>
            </a:fld>
            <a:endParaRPr lang="pt-BR" smtClean="0"/>
          </a:p>
        </p:txBody>
      </p:sp>
      <p:sp>
        <p:nvSpPr>
          <p:cNvPr id="97283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97284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9B402B4-853C-4507-B745-7A08ECAC3B02}" type="slidenum">
              <a:rPr lang="pt-BR" smtClean="0"/>
              <a:pPr/>
              <a:t>39</a:t>
            </a:fld>
            <a:endParaRPr lang="pt-BR" smtClean="0"/>
          </a:p>
        </p:txBody>
      </p:sp>
      <p:sp>
        <p:nvSpPr>
          <p:cNvPr id="98307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98308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9E02681-C3F6-45F8-B675-3A9631808E86}" type="slidenum">
              <a:rPr lang="pt-BR" smtClean="0"/>
              <a:pPr/>
              <a:t>40</a:t>
            </a:fld>
            <a:endParaRPr lang="pt-BR" smtClean="0"/>
          </a:p>
        </p:txBody>
      </p:sp>
      <p:sp>
        <p:nvSpPr>
          <p:cNvPr id="99331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99332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8876EBF-52CD-4A5B-A28E-FF0ECF300557}" type="slidenum">
              <a:rPr lang="pt-BR" smtClean="0"/>
              <a:pPr/>
              <a:t>41</a:t>
            </a:fld>
            <a:endParaRPr lang="pt-BR" smtClean="0"/>
          </a:p>
        </p:txBody>
      </p:sp>
      <p:sp>
        <p:nvSpPr>
          <p:cNvPr id="100355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100356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5357318-1F33-47B9-96FF-46AFCA0A0F8D}" type="slidenum">
              <a:rPr lang="pt-BR" smtClean="0"/>
              <a:pPr/>
              <a:t>42</a:t>
            </a:fld>
            <a:endParaRPr lang="pt-BR" smtClean="0"/>
          </a:p>
        </p:txBody>
      </p:sp>
      <p:sp>
        <p:nvSpPr>
          <p:cNvPr id="101379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101380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52CCD6E-428F-4D4C-917E-ADB1AF32DB94}" type="slidenum">
              <a:rPr lang="pt-BR" smtClean="0"/>
              <a:pPr/>
              <a:t>43</a:t>
            </a:fld>
            <a:endParaRPr lang="pt-BR" smtClean="0"/>
          </a:p>
        </p:txBody>
      </p:sp>
      <p:sp>
        <p:nvSpPr>
          <p:cNvPr id="102403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102404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6A6F400-F63F-4ED6-9832-A21637BD8C51}" type="slidenum">
              <a:rPr lang="pt-BR" smtClean="0"/>
              <a:pPr/>
              <a:t>44</a:t>
            </a:fld>
            <a:endParaRPr lang="pt-BR" smtClean="0"/>
          </a:p>
        </p:txBody>
      </p:sp>
      <p:sp>
        <p:nvSpPr>
          <p:cNvPr id="103427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103428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068EBBA-3C66-488B-A762-E538CBF3DB2D}" type="slidenum">
              <a:rPr lang="pt-BR" smtClean="0"/>
              <a:pPr/>
              <a:t>45</a:t>
            </a:fld>
            <a:endParaRPr lang="pt-BR" smtClean="0"/>
          </a:p>
        </p:txBody>
      </p:sp>
      <p:sp>
        <p:nvSpPr>
          <p:cNvPr id="104451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104452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90C1DE6-B841-42CA-B6F9-C67C38E52011}" type="slidenum">
              <a:rPr lang="pt-BR" smtClean="0"/>
              <a:pPr/>
              <a:t>46</a:t>
            </a:fld>
            <a:endParaRPr lang="pt-BR" smtClean="0"/>
          </a:p>
        </p:txBody>
      </p:sp>
      <p:sp>
        <p:nvSpPr>
          <p:cNvPr id="105475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105476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A6727C9-32EB-4E96-85D1-B2BAC26CBEA1}" type="slidenum">
              <a:rPr lang="pt-BR" smtClean="0"/>
              <a:pPr/>
              <a:t>47</a:t>
            </a:fld>
            <a:endParaRPr lang="pt-BR" smtClean="0"/>
          </a:p>
        </p:txBody>
      </p:sp>
      <p:sp>
        <p:nvSpPr>
          <p:cNvPr id="106499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106500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5A650F4-58E8-42AA-84FE-950057185DCC}" type="slidenum">
              <a:rPr lang="pt-BR" smtClean="0"/>
              <a:pPr/>
              <a:t>48</a:t>
            </a:fld>
            <a:endParaRPr lang="pt-BR" smtClean="0"/>
          </a:p>
        </p:txBody>
      </p:sp>
      <p:sp>
        <p:nvSpPr>
          <p:cNvPr id="107523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107524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2757D7A-2B0E-43E6-AC3C-2D3C61217FB2}" type="slidenum">
              <a:rPr lang="pt-BR" smtClean="0"/>
              <a:pPr/>
              <a:t>49</a:t>
            </a:fld>
            <a:endParaRPr lang="pt-BR" smtClean="0"/>
          </a:p>
        </p:txBody>
      </p:sp>
      <p:sp>
        <p:nvSpPr>
          <p:cNvPr id="108547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108548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CD5CD4D-A621-4307-B909-EDA89C11AADA}" type="slidenum">
              <a:rPr lang="pt-BR" smtClean="0"/>
              <a:pPr/>
              <a:t>50</a:t>
            </a:fld>
            <a:endParaRPr lang="pt-BR" smtClean="0"/>
          </a:p>
        </p:txBody>
      </p:sp>
      <p:sp>
        <p:nvSpPr>
          <p:cNvPr id="109571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109572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A02447B-742B-47E6-8F8E-B5BBC46A673E}" type="slidenum">
              <a:rPr lang="pt-BR" smtClean="0"/>
              <a:pPr/>
              <a:t>51</a:t>
            </a:fld>
            <a:endParaRPr lang="pt-BR" smtClean="0"/>
          </a:p>
        </p:txBody>
      </p:sp>
      <p:sp>
        <p:nvSpPr>
          <p:cNvPr id="110595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110596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51BF74D-5003-42FE-A5AA-29E28EA5AE51}" type="slidenum">
              <a:rPr lang="pt-BR" smtClean="0"/>
              <a:pPr/>
              <a:t>52</a:t>
            </a:fld>
            <a:endParaRPr lang="pt-BR" smtClean="0"/>
          </a:p>
        </p:txBody>
      </p:sp>
      <p:sp>
        <p:nvSpPr>
          <p:cNvPr id="111619" name="Text Box 1"/>
          <p:cNvSpPr txBox="1">
            <a:spLocks noChangeArrowheads="1"/>
          </p:cNvSpPr>
          <p:nvPr/>
        </p:nvSpPr>
        <p:spPr bwMode="auto">
          <a:xfrm>
            <a:off x="1183217" y="767596"/>
            <a:ext cx="4732867" cy="38379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9048" tIns="49524" rIns="99048" bIns="49524" anchor="ctr"/>
          <a:lstStyle/>
          <a:p>
            <a:endParaRPr lang="pt-BR"/>
          </a:p>
        </p:txBody>
      </p:sp>
      <p:sp>
        <p:nvSpPr>
          <p:cNvPr id="111620" name="Rectangle 2"/>
          <p:cNvSpPr>
            <a:spLocks noGrp="1" noChangeArrowheads="1"/>
          </p:cNvSpPr>
          <p:nvPr>
            <p:ph type="body"/>
          </p:nvPr>
        </p:nvSpPr>
        <p:spPr>
          <a:xfrm>
            <a:off x="709931" y="4861441"/>
            <a:ext cx="5677797" cy="4605576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9A3186-CBCC-42C9-BC3F-F5D1165D31C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2AE59-9204-48FE-BFFF-893C361F582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1A1B0-C031-46B8-8AA9-AAA0EF950C3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285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54575" y="1981200"/>
            <a:ext cx="375285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2B19C-6E36-4409-A1E2-AAF469C42A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BA4CF-E066-4878-A00B-E1168CEAD7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DA56D-6AFF-4C21-8407-BDC049F17E5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0ED15-96AA-4F5F-8A9B-D16FE56D600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4C70B-2887-4A12-BB70-87D4505220B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14332-8126-4FB2-8D23-279C16254BD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3921B-EB30-4B57-BD30-701FB4711B4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89725" y="96838"/>
            <a:ext cx="1917700" cy="61182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31863" y="96838"/>
            <a:ext cx="5605462" cy="61182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A389C-668D-4A68-AEEB-46A522298F3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4D6F4-1EA6-4E2D-AA13-24BD1CA92C6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5029D-A4F7-4496-BD4B-186B5C9888A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E3E93-F7B2-4E98-B26B-D000531200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285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54575" y="1981200"/>
            <a:ext cx="375285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DB67AF-71F9-4053-A634-3EAB658B12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6FB69-A1F5-43FD-8FCF-015D30C75A9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701A27-315D-4631-943E-4E100885A02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04A8A-1278-43D7-A826-AB5478179AF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051709-A3DE-494F-81A8-559382EE93B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0F9A1-B296-419A-889D-513DD5ADD48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E4952-1DDF-4F7E-B095-139F33CAED9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89725" y="96838"/>
            <a:ext cx="1917700" cy="61182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31863" y="96838"/>
            <a:ext cx="5605462" cy="61182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FC4FCB-27FF-4813-99F6-B50AAE773AF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C0BF1-0E73-467A-A0D7-63DFB232585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5BA33-B726-447B-AED7-C9E7E6A5699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11EEF4-8FBF-4E7A-85A9-87D3918D97B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285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54575" y="1981200"/>
            <a:ext cx="375285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737DE-5CDE-49AE-9E2F-BED16DA2155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31A4B-9518-49A8-950E-345B0C399A2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AD86D-8FE0-4DA7-8271-B91AAC10F56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10AEF-F1DE-4341-93FC-C976B0715B0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317E49-F01C-4EC8-B29A-ADCB5A92485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C61D8-7260-41BC-A45A-07D21287118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058CD-3425-48AF-8F4D-21FDBFA11FA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89725" y="96838"/>
            <a:ext cx="1917700" cy="61182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31863" y="96838"/>
            <a:ext cx="5605462" cy="61182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3ED29-2BAE-4CB0-B56E-00CF444A47C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52319-518E-4D50-A362-47FC84DBB88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81B44-39F8-4428-B627-6AFBA226106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74CEC-6E5C-43CB-B2FB-3407B78495F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285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54575" y="1981200"/>
            <a:ext cx="375285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8E973-D87D-4531-B77A-7ED154A89C8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1EB32-DE47-49BE-BA48-97417D8CAA4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78BF7-6F5D-4C84-87AA-BF1CFA17BB2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DC724-FF62-4340-83C8-7A17C92C0D2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80296-A542-42FB-B53A-CF45C2F9AAB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6B55C-06FB-44A6-8197-F606DD20227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81C0D-5679-4630-8A9A-7129F37F3DF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89725" y="96838"/>
            <a:ext cx="1917700" cy="61182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31863" y="96838"/>
            <a:ext cx="5605462" cy="61182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07113-47A0-4564-84F0-83F2521B804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377950"/>
            <a:ext cx="2133600" cy="101600"/>
          </a:xfrm>
          <a:prstGeom prst="rect">
            <a:avLst/>
          </a:prstGeom>
          <a:solidFill>
            <a:srgbClr val="CCCC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447800" y="1377950"/>
            <a:ext cx="7239000" cy="101600"/>
          </a:xfrm>
          <a:prstGeom prst="rect">
            <a:avLst/>
          </a:prstGeom>
          <a:gradFill rotWithShape="0">
            <a:gsLst>
              <a:gs pos="0">
                <a:srgbClr val="CCCC9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31863" y="96838"/>
            <a:ext cx="7154862" cy="1409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título de texto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58100" cy="423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em estrutura de tópicos</a:t>
            </a:r>
          </a:p>
          <a:p>
            <a:pPr lvl="1"/>
            <a:r>
              <a:rPr lang="en-GB" smtClean="0"/>
              <a:t>Segundo Nível da Estrutura de Tópicos</a:t>
            </a:r>
          </a:p>
          <a:p>
            <a:pPr lvl="2"/>
            <a:r>
              <a:rPr lang="en-GB" smtClean="0"/>
              <a:t>Terceiro Nível da Estrutura de Tópicos</a:t>
            </a:r>
          </a:p>
          <a:p>
            <a:pPr lvl="3"/>
            <a:r>
              <a:rPr lang="en-GB" smtClean="0"/>
              <a:t>Quarto Nível da Estrutura de Tópicos</a:t>
            </a:r>
          </a:p>
          <a:p>
            <a:pPr lvl="4"/>
            <a:r>
              <a:rPr lang="en-GB" smtClean="0"/>
              <a:t>Quinto Nível da Estrutura de Tópicos</a:t>
            </a:r>
          </a:p>
          <a:p>
            <a:pPr lvl="4"/>
            <a:r>
              <a:rPr lang="en-GB" smtClean="0"/>
              <a:t>Sexto Nível da Estrutura de Tópicos</a:t>
            </a:r>
          </a:p>
          <a:p>
            <a:pPr lvl="4"/>
            <a:r>
              <a:rPr lang="en-GB" smtClean="0"/>
              <a:t>Sétimo Nível da Estrutura de Tópicos</a:t>
            </a:r>
          </a:p>
          <a:p>
            <a:pPr lvl="4"/>
            <a:r>
              <a:rPr lang="en-GB" smtClean="0"/>
              <a:t>Oitavo Nível da Estrutura de Tópicos</a:t>
            </a:r>
          </a:p>
          <a:p>
            <a:pPr lvl="4"/>
            <a:r>
              <a:rPr lang="en-GB" smtClean="0"/>
              <a:t>Nono Nível da Estrutura de Tópicos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946150" y="6248400"/>
            <a:ext cx="1905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3352800" y="624840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6705600" y="6248400"/>
            <a:ext cx="19018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554ED0B4-DCD8-4C9B-B76E-9F649F32BCE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2" name="Freeform 8"/>
          <p:cNvSpPr>
            <a:spLocks noChangeArrowheads="1"/>
          </p:cNvSpPr>
          <p:nvPr/>
        </p:nvSpPr>
        <p:spPr bwMode="auto">
          <a:xfrm>
            <a:off x="838200" y="561975"/>
            <a:ext cx="152400" cy="1066800"/>
          </a:xfrm>
          <a:custGeom>
            <a:avLst/>
            <a:gdLst>
              <a:gd name="T0" fmla="*/ 1000 w 1000"/>
              <a:gd name="T1" fmla="*/ 1000 h 1000"/>
              <a:gd name="T2" fmla="*/ 0 w 1000"/>
              <a:gd name="T3" fmla="*/ 1000 h 1000"/>
              <a:gd name="T4" fmla="*/ 0 w 1000"/>
              <a:gd name="T5" fmla="*/ 0 h 1000"/>
              <a:gd name="T6" fmla="*/ 1000 w 1000"/>
              <a:gd name="T7" fmla="*/ 0 h 1000"/>
              <a:gd name="T8" fmla="*/ 0 w 1000"/>
              <a:gd name="T9" fmla="*/ 0 h 1000"/>
              <a:gd name="T10" fmla="*/ 1000 w 1000"/>
              <a:gd name="T11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1000" h="1000">
                <a:moveTo>
                  <a:pt x="1000" y="1000"/>
                </a:moveTo>
                <a:lnTo>
                  <a:pt x="0" y="1000"/>
                </a:ln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7632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33" name="Freeform 9"/>
          <p:cNvSpPr>
            <a:spLocks noChangeArrowheads="1"/>
          </p:cNvSpPr>
          <p:nvPr/>
        </p:nvSpPr>
        <p:spPr bwMode="auto">
          <a:xfrm>
            <a:off x="8262938" y="269875"/>
            <a:ext cx="152400" cy="1073150"/>
          </a:xfrm>
          <a:custGeom>
            <a:avLst/>
            <a:gdLst>
              <a:gd name="T0" fmla="*/ 0 w 1000"/>
              <a:gd name="T1" fmla="*/ 0 h 1000"/>
              <a:gd name="T2" fmla="*/ 1000 w 1000"/>
              <a:gd name="T3" fmla="*/ 0 h 1000"/>
              <a:gd name="T4" fmla="*/ 1000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1000" h="1000">
                <a:moveTo>
                  <a:pt x="0" y="0"/>
                </a:moveTo>
                <a:lnTo>
                  <a:pt x="1000" y="0"/>
                </a:lnTo>
                <a:lnTo>
                  <a:pt x="1000" y="1000"/>
                </a:lnTo>
                <a:lnTo>
                  <a:pt x="0" y="1000"/>
                </a:lnTo>
              </a:path>
            </a:pathLst>
          </a:custGeom>
          <a:noFill/>
          <a:ln w="76320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ftr="0" dt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5pPr>
      <a:lvl6pPr marL="4572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6pPr>
      <a:lvl7pPr marL="9144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7pPr>
      <a:lvl8pPr marL="1371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8pPr>
      <a:lvl9pPr marL="18288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444500" indent="-444500" algn="l" defTabSz="449263" rtl="0" eaLnBrk="0" fontAlgn="base" hangingPunct="0">
        <a:spcBef>
          <a:spcPts val="800"/>
        </a:spcBef>
        <a:spcAft>
          <a:spcPct val="0"/>
        </a:spcAft>
        <a:buClr>
          <a:srgbClr val="CC9900"/>
        </a:buClr>
        <a:buSzPct val="70000"/>
        <a:buFont typeface="Wingdings" charset="2"/>
        <a:buChar char=""/>
        <a:defRPr sz="3200">
          <a:solidFill>
            <a:srgbClr val="292929"/>
          </a:solidFill>
          <a:latin typeface="+mn-lt"/>
          <a:ea typeface="+mn-ea"/>
          <a:cs typeface="+mn-cs"/>
        </a:defRPr>
      </a:lvl1pPr>
      <a:lvl2pPr marL="885825" indent="-439738" algn="l" defTabSz="449263" rtl="0" eaLnBrk="0" fontAlgn="base" hangingPunct="0">
        <a:spcBef>
          <a:spcPts val="700"/>
        </a:spcBef>
        <a:spcAft>
          <a:spcPct val="0"/>
        </a:spcAft>
        <a:buClr>
          <a:srgbClr val="999933"/>
        </a:buClr>
        <a:buSzPct val="65000"/>
        <a:buFont typeface="Wingdings" charset="2"/>
        <a:buChar char=""/>
        <a:defRPr sz="2800">
          <a:solidFill>
            <a:srgbClr val="292929"/>
          </a:solidFill>
          <a:latin typeface="+mn-lt"/>
          <a:cs typeface="+mn-cs"/>
        </a:defRPr>
      </a:lvl2pPr>
      <a:lvl3pPr marL="1290638" indent="-401638" algn="l" defTabSz="449263" rtl="0" eaLnBrk="0" fontAlgn="base" hangingPunct="0">
        <a:spcBef>
          <a:spcPts val="600"/>
        </a:spcBef>
        <a:spcAft>
          <a:spcPct val="0"/>
        </a:spcAft>
        <a:buClr>
          <a:srgbClr val="CC9900"/>
        </a:buClr>
        <a:buSzPct val="70000"/>
        <a:buFont typeface="Wingdings" charset="2"/>
        <a:buChar char=""/>
        <a:defRPr sz="2400">
          <a:solidFill>
            <a:srgbClr val="292929"/>
          </a:solidFill>
          <a:latin typeface="+mn-lt"/>
          <a:cs typeface="+mn-cs"/>
        </a:defRPr>
      </a:lvl3pPr>
      <a:lvl4pPr marL="1677988" indent="-382588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5000"/>
        <a:buFont typeface="Wingdings" charset="2"/>
        <a:buChar char=""/>
        <a:defRPr sz="2000">
          <a:solidFill>
            <a:srgbClr val="292929"/>
          </a:solidFill>
          <a:latin typeface="+mn-lt"/>
          <a:cs typeface="+mn-cs"/>
        </a:defRPr>
      </a:lvl4pPr>
      <a:lvl5pPr marL="20669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5pPr>
      <a:lvl6pPr marL="25241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6pPr>
      <a:lvl7pPr marL="29813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7pPr>
      <a:lvl8pPr marL="34385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8pPr>
      <a:lvl9pPr marL="38957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"/>
          <p:cNvGrpSpPr>
            <a:grpSpLocks/>
          </p:cNvGrpSpPr>
          <p:nvPr/>
        </p:nvGrpSpPr>
        <p:grpSpPr bwMode="auto">
          <a:xfrm>
            <a:off x="0" y="914400"/>
            <a:ext cx="8685213" cy="2513013"/>
            <a:chOff x="0" y="576"/>
            <a:chExt cx="5471" cy="1583"/>
          </a:xfrm>
        </p:grpSpPr>
        <p:sp>
          <p:nvSpPr>
            <p:cNvPr id="2" name="Oval 2"/>
            <p:cNvSpPr>
              <a:spLocks noChangeArrowheads="1"/>
            </p:cNvSpPr>
            <p:nvPr/>
          </p:nvSpPr>
          <p:spPr bwMode="auto">
            <a:xfrm>
              <a:off x="144" y="576"/>
              <a:ext cx="1584" cy="1584"/>
            </a:xfrm>
            <a:prstGeom prst="ellipse">
              <a:avLst/>
            </a:prstGeom>
            <a:noFill/>
            <a:ln w="12600">
              <a:solidFill>
                <a:srgbClr val="CC99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3" name="Rectangle 3"/>
            <p:cNvSpPr>
              <a:spLocks noChangeArrowheads="1"/>
            </p:cNvSpPr>
            <p:nvPr/>
          </p:nvSpPr>
          <p:spPr bwMode="auto">
            <a:xfrm>
              <a:off x="0" y="1056"/>
              <a:ext cx="2976" cy="720"/>
            </a:xfrm>
            <a:prstGeom prst="rect">
              <a:avLst/>
            </a:prstGeom>
            <a:solidFill>
              <a:srgbClr val="CCCC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2496" y="1056"/>
              <a:ext cx="2976" cy="720"/>
            </a:xfrm>
            <a:prstGeom prst="rect">
              <a:avLst/>
            </a:prstGeom>
            <a:gradFill rotWithShape="0">
              <a:gsLst>
                <a:gs pos="0">
                  <a:srgbClr val="CCCC99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053" name="Freeform 5"/>
            <p:cNvSpPr>
              <a:spLocks noChangeArrowheads="1"/>
            </p:cNvSpPr>
            <p:nvPr/>
          </p:nvSpPr>
          <p:spPr bwMode="auto">
            <a:xfrm>
              <a:off x="384" y="960"/>
              <a:ext cx="144" cy="913"/>
            </a:xfrm>
            <a:custGeom>
              <a:avLst/>
              <a:gdLst>
                <a:gd name="T0" fmla="*/ 1000 w 1000"/>
                <a:gd name="T1" fmla="*/ 1000 h 1000"/>
                <a:gd name="T2" fmla="*/ 0 w 1000"/>
                <a:gd name="T3" fmla="*/ 1000 h 1000"/>
                <a:gd name="T4" fmla="*/ 0 w 1000"/>
                <a:gd name="T5" fmla="*/ 0 h 1000"/>
                <a:gd name="T6" fmla="*/ 1000 w 1000"/>
                <a:gd name="T7" fmla="*/ 0 h 1000"/>
                <a:gd name="T8" fmla="*/ 0 w 1000"/>
                <a:gd name="T9" fmla="*/ 0 h 1000"/>
                <a:gd name="T10" fmla="*/ 1000 w 1000"/>
                <a:gd name="T11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000" h="1000">
                  <a:moveTo>
                    <a:pt x="1000" y="1000"/>
                  </a:moveTo>
                  <a:lnTo>
                    <a:pt x="0" y="1000"/>
                  </a:lnTo>
                  <a:lnTo>
                    <a:pt x="0" y="0"/>
                  </a:lnTo>
                  <a:lnTo>
                    <a:pt x="1000" y="0"/>
                  </a:lnTo>
                </a:path>
              </a:pathLst>
            </a:custGeom>
            <a:noFill/>
            <a:ln w="7632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/>
            </a:p>
          </p:txBody>
        </p:sp>
        <p:sp>
          <p:nvSpPr>
            <p:cNvPr id="2054" name="Freeform 6"/>
            <p:cNvSpPr>
              <a:spLocks noChangeArrowheads="1"/>
            </p:cNvSpPr>
            <p:nvPr/>
          </p:nvSpPr>
          <p:spPr bwMode="auto">
            <a:xfrm>
              <a:off x="4944" y="762"/>
              <a:ext cx="165" cy="864"/>
            </a:xfrm>
            <a:custGeom>
              <a:avLst/>
              <a:gdLst>
                <a:gd name="T0" fmla="*/ 0 w 1000"/>
                <a:gd name="T1" fmla="*/ 0 h 1000"/>
                <a:gd name="T2" fmla="*/ 1000 w 1000"/>
                <a:gd name="T3" fmla="*/ 0 h 1000"/>
                <a:gd name="T4" fmla="*/ 1000 w 1000"/>
                <a:gd name="T5" fmla="*/ 1000 h 1000"/>
                <a:gd name="T6" fmla="*/ 0 w 1000"/>
                <a:gd name="T7" fmla="*/ 1000 h 1000"/>
                <a:gd name="T8" fmla="*/ 0 w 1000"/>
                <a:gd name="T9" fmla="*/ 0 h 1000"/>
                <a:gd name="T10" fmla="*/ 1000 w 1000"/>
                <a:gd name="T11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000" h="1000">
                  <a:moveTo>
                    <a:pt x="0" y="0"/>
                  </a:moveTo>
                  <a:lnTo>
                    <a:pt x="1000" y="0"/>
                  </a:lnTo>
                  <a:lnTo>
                    <a:pt x="1000" y="1000"/>
                  </a:lnTo>
                  <a:lnTo>
                    <a:pt x="0" y="1000"/>
                  </a:lnTo>
                </a:path>
              </a:pathLst>
            </a:custGeom>
            <a:noFill/>
            <a:ln w="76320">
              <a:solidFill>
                <a:srgbClr val="CC99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/>
            </a:p>
          </p:txBody>
        </p:sp>
      </p:grpSp>
      <p:sp>
        <p:nvSpPr>
          <p:cNvPr id="205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31863" y="96838"/>
            <a:ext cx="7154862" cy="1409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título de texto</a:t>
            </a:r>
          </a:p>
        </p:txBody>
      </p:sp>
      <p:sp>
        <p:nvSpPr>
          <p:cNvPr id="205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58100" cy="423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em estrutura de tópicos</a:t>
            </a:r>
          </a:p>
          <a:p>
            <a:pPr lvl="1"/>
            <a:r>
              <a:rPr lang="en-GB" smtClean="0"/>
              <a:t>Segundo Nível da Estrutura de Tópicos</a:t>
            </a:r>
          </a:p>
          <a:p>
            <a:pPr lvl="2"/>
            <a:r>
              <a:rPr lang="en-GB" smtClean="0"/>
              <a:t>Terceiro Nível da Estrutura de Tópicos</a:t>
            </a:r>
          </a:p>
          <a:p>
            <a:pPr lvl="3"/>
            <a:r>
              <a:rPr lang="en-GB" smtClean="0"/>
              <a:t>Quarto Nível da Estrutura de Tópicos</a:t>
            </a:r>
          </a:p>
          <a:p>
            <a:pPr lvl="4"/>
            <a:r>
              <a:rPr lang="en-GB" smtClean="0"/>
              <a:t>Quinto Nível da Estrutura de Tópicos</a:t>
            </a:r>
          </a:p>
          <a:p>
            <a:pPr lvl="4"/>
            <a:r>
              <a:rPr lang="en-GB" smtClean="0"/>
              <a:t>Sexto Nível da Estrutura de Tópicos</a:t>
            </a:r>
          </a:p>
          <a:p>
            <a:pPr lvl="4"/>
            <a:r>
              <a:rPr lang="en-GB" smtClean="0"/>
              <a:t>Sétimo Nível da Estrutura de Tópicos</a:t>
            </a:r>
          </a:p>
          <a:p>
            <a:pPr lvl="4"/>
            <a:r>
              <a:rPr lang="en-GB" smtClean="0"/>
              <a:t>Oitavo Nível da Estrutura de Tópicos</a:t>
            </a:r>
          </a:p>
          <a:p>
            <a:pPr lvl="4"/>
            <a:r>
              <a:rPr lang="en-GB" smtClean="0"/>
              <a:t>Nono Nível da Estrutura de Tópicos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685800" y="6248400"/>
            <a:ext cx="1905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124200" y="624840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18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10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40BC52D1-7F9D-4E70-A0BF-9B7727C873D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5pPr>
      <a:lvl6pPr marL="4572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6pPr>
      <a:lvl7pPr marL="9144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7pPr>
      <a:lvl8pPr marL="1371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8pPr>
      <a:lvl9pPr marL="18288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444500" indent="-444500" algn="l" defTabSz="449263" rtl="0" eaLnBrk="0" fontAlgn="base" hangingPunct="0">
        <a:spcBef>
          <a:spcPts val="800"/>
        </a:spcBef>
        <a:spcAft>
          <a:spcPct val="0"/>
        </a:spcAft>
        <a:buClr>
          <a:srgbClr val="CC9900"/>
        </a:buClr>
        <a:buSzPct val="70000"/>
        <a:buFont typeface="Wingdings" charset="2"/>
        <a:buChar char=""/>
        <a:defRPr sz="3200">
          <a:solidFill>
            <a:srgbClr val="292929"/>
          </a:solidFill>
          <a:latin typeface="+mn-lt"/>
          <a:ea typeface="+mn-ea"/>
          <a:cs typeface="+mn-cs"/>
        </a:defRPr>
      </a:lvl1pPr>
      <a:lvl2pPr marL="885825" indent="-439738" algn="l" defTabSz="449263" rtl="0" eaLnBrk="0" fontAlgn="base" hangingPunct="0">
        <a:spcBef>
          <a:spcPts val="700"/>
        </a:spcBef>
        <a:spcAft>
          <a:spcPct val="0"/>
        </a:spcAft>
        <a:buClr>
          <a:srgbClr val="999933"/>
        </a:buClr>
        <a:buSzPct val="65000"/>
        <a:buFont typeface="Wingdings" charset="2"/>
        <a:buChar char=""/>
        <a:defRPr sz="2800">
          <a:solidFill>
            <a:srgbClr val="292929"/>
          </a:solidFill>
          <a:latin typeface="+mn-lt"/>
          <a:cs typeface="+mn-cs"/>
        </a:defRPr>
      </a:lvl2pPr>
      <a:lvl3pPr marL="1290638" indent="-401638" algn="l" defTabSz="449263" rtl="0" eaLnBrk="0" fontAlgn="base" hangingPunct="0">
        <a:spcBef>
          <a:spcPts val="600"/>
        </a:spcBef>
        <a:spcAft>
          <a:spcPct val="0"/>
        </a:spcAft>
        <a:buClr>
          <a:srgbClr val="CC9900"/>
        </a:buClr>
        <a:buSzPct val="70000"/>
        <a:buFont typeface="Wingdings" charset="2"/>
        <a:buChar char=""/>
        <a:defRPr sz="2400">
          <a:solidFill>
            <a:srgbClr val="292929"/>
          </a:solidFill>
          <a:latin typeface="+mn-lt"/>
          <a:cs typeface="+mn-cs"/>
        </a:defRPr>
      </a:lvl3pPr>
      <a:lvl4pPr marL="1677988" indent="-382588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5000"/>
        <a:buFont typeface="Wingdings" charset="2"/>
        <a:buChar char=""/>
        <a:defRPr sz="2000">
          <a:solidFill>
            <a:srgbClr val="292929"/>
          </a:solidFill>
          <a:latin typeface="+mn-lt"/>
          <a:cs typeface="+mn-cs"/>
        </a:defRPr>
      </a:lvl4pPr>
      <a:lvl5pPr marL="20669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5pPr>
      <a:lvl6pPr marL="25241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6pPr>
      <a:lvl7pPr marL="29813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7pPr>
      <a:lvl8pPr marL="34385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8pPr>
      <a:lvl9pPr marL="38957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377950"/>
            <a:ext cx="2133600" cy="101600"/>
          </a:xfrm>
          <a:prstGeom prst="rect">
            <a:avLst/>
          </a:prstGeom>
          <a:solidFill>
            <a:srgbClr val="CCCC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447800" y="1377950"/>
            <a:ext cx="7239000" cy="101600"/>
          </a:xfrm>
          <a:prstGeom prst="rect">
            <a:avLst/>
          </a:prstGeom>
          <a:gradFill rotWithShape="0">
            <a:gsLst>
              <a:gs pos="0">
                <a:srgbClr val="CCCC9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3075" name="Freeform 3"/>
          <p:cNvSpPr>
            <a:spLocks noChangeArrowheads="1"/>
          </p:cNvSpPr>
          <p:nvPr/>
        </p:nvSpPr>
        <p:spPr bwMode="auto">
          <a:xfrm>
            <a:off x="838200" y="561975"/>
            <a:ext cx="152400" cy="1066800"/>
          </a:xfrm>
          <a:custGeom>
            <a:avLst/>
            <a:gdLst>
              <a:gd name="T0" fmla="*/ 1000 w 1000"/>
              <a:gd name="T1" fmla="*/ 1000 h 1000"/>
              <a:gd name="T2" fmla="*/ 0 w 1000"/>
              <a:gd name="T3" fmla="*/ 1000 h 1000"/>
              <a:gd name="T4" fmla="*/ 0 w 1000"/>
              <a:gd name="T5" fmla="*/ 0 h 1000"/>
              <a:gd name="T6" fmla="*/ 1000 w 1000"/>
              <a:gd name="T7" fmla="*/ 0 h 1000"/>
              <a:gd name="T8" fmla="*/ 0 w 1000"/>
              <a:gd name="T9" fmla="*/ 0 h 1000"/>
              <a:gd name="T10" fmla="*/ 1000 w 1000"/>
              <a:gd name="T11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1000" h="1000">
                <a:moveTo>
                  <a:pt x="1000" y="1000"/>
                </a:moveTo>
                <a:lnTo>
                  <a:pt x="0" y="1000"/>
                </a:ln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7632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3076" name="Freeform 4"/>
          <p:cNvSpPr>
            <a:spLocks noChangeArrowheads="1"/>
          </p:cNvSpPr>
          <p:nvPr/>
        </p:nvSpPr>
        <p:spPr bwMode="auto">
          <a:xfrm>
            <a:off x="8262938" y="269875"/>
            <a:ext cx="152400" cy="1073150"/>
          </a:xfrm>
          <a:custGeom>
            <a:avLst/>
            <a:gdLst>
              <a:gd name="T0" fmla="*/ 0 w 1000"/>
              <a:gd name="T1" fmla="*/ 0 h 1000"/>
              <a:gd name="T2" fmla="*/ 1000 w 1000"/>
              <a:gd name="T3" fmla="*/ 0 h 1000"/>
              <a:gd name="T4" fmla="*/ 1000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1000" h="1000">
                <a:moveTo>
                  <a:pt x="0" y="0"/>
                </a:moveTo>
                <a:lnTo>
                  <a:pt x="1000" y="0"/>
                </a:lnTo>
                <a:lnTo>
                  <a:pt x="1000" y="1000"/>
                </a:lnTo>
                <a:lnTo>
                  <a:pt x="0" y="1000"/>
                </a:lnTo>
              </a:path>
            </a:pathLst>
          </a:custGeom>
          <a:noFill/>
          <a:ln w="76320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31863" y="96838"/>
            <a:ext cx="7154862" cy="1409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título de texto</a:t>
            </a:r>
          </a:p>
        </p:txBody>
      </p:sp>
      <p:sp>
        <p:nvSpPr>
          <p:cNvPr id="307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58100" cy="423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em estrutura de tópicos</a:t>
            </a:r>
          </a:p>
          <a:p>
            <a:pPr lvl="1"/>
            <a:r>
              <a:rPr lang="en-GB" smtClean="0"/>
              <a:t>Segundo Nível da Estrutura de Tópicos</a:t>
            </a:r>
          </a:p>
          <a:p>
            <a:pPr lvl="2"/>
            <a:r>
              <a:rPr lang="en-GB" smtClean="0"/>
              <a:t>Terceiro Nível da Estrutura de Tópicos</a:t>
            </a:r>
          </a:p>
          <a:p>
            <a:pPr lvl="3"/>
            <a:r>
              <a:rPr lang="en-GB" smtClean="0"/>
              <a:t>Quarto Nível da Estrutura de Tópicos</a:t>
            </a:r>
          </a:p>
          <a:p>
            <a:pPr lvl="4"/>
            <a:r>
              <a:rPr lang="en-GB" smtClean="0"/>
              <a:t>Quinto Nível da Estrutura de Tópicos</a:t>
            </a:r>
          </a:p>
          <a:p>
            <a:pPr lvl="4"/>
            <a:r>
              <a:rPr lang="en-GB" smtClean="0"/>
              <a:t>Sexto Nível da Estrutura de Tópicos</a:t>
            </a:r>
          </a:p>
          <a:p>
            <a:pPr lvl="4"/>
            <a:r>
              <a:rPr lang="en-GB" smtClean="0"/>
              <a:t>Sétimo Nível da Estrutura de Tópicos</a:t>
            </a:r>
          </a:p>
          <a:p>
            <a:pPr lvl="4"/>
            <a:r>
              <a:rPr lang="en-GB" smtClean="0"/>
              <a:t>Oitavo Nível da Estrutura de Tópicos</a:t>
            </a:r>
          </a:p>
          <a:p>
            <a:pPr lvl="4"/>
            <a:r>
              <a:rPr lang="en-GB" smtClean="0"/>
              <a:t>Nono Nível da Estrutura de Tópicos</a:t>
            </a:r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946150" y="6248400"/>
            <a:ext cx="1905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3352800" y="624840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6705600" y="6248400"/>
            <a:ext cx="19018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10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F72F2F23-8838-484B-A0EB-76F53A401D7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5pPr>
      <a:lvl6pPr marL="4572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6pPr>
      <a:lvl7pPr marL="9144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7pPr>
      <a:lvl8pPr marL="1371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8pPr>
      <a:lvl9pPr marL="18288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444500" indent="-444500" algn="l" defTabSz="449263" rtl="0" eaLnBrk="0" fontAlgn="base" hangingPunct="0">
        <a:spcBef>
          <a:spcPts val="800"/>
        </a:spcBef>
        <a:spcAft>
          <a:spcPct val="0"/>
        </a:spcAft>
        <a:buClr>
          <a:srgbClr val="CC9900"/>
        </a:buClr>
        <a:buSzPct val="70000"/>
        <a:buFont typeface="Wingdings" charset="2"/>
        <a:buChar char=""/>
        <a:defRPr sz="3200">
          <a:solidFill>
            <a:srgbClr val="292929"/>
          </a:solidFill>
          <a:latin typeface="+mn-lt"/>
          <a:ea typeface="+mn-ea"/>
          <a:cs typeface="+mn-cs"/>
        </a:defRPr>
      </a:lvl1pPr>
      <a:lvl2pPr marL="885825" indent="-439738" algn="l" defTabSz="449263" rtl="0" eaLnBrk="0" fontAlgn="base" hangingPunct="0">
        <a:spcBef>
          <a:spcPts val="700"/>
        </a:spcBef>
        <a:spcAft>
          <a:spcPct val="0"/>
        </a:spcAft>
        <a:buClr>
          <a:srgbClr val="999933"/>
        </a:buClr>
        <a:buSzPct val="65000"/>
        <a:buFont typeface="Wingdings" charset="2"/>
        <a:buChar char=""/>
        <a:defRPr sz="2800">
          <a:solidFill>
            <a:srgbClr val="292929"/>
          </a:solidFill>
          <a:latin typeface="+mn-lt"/>
          <a:cs typeface="+mn-cs"/>
        </a:defRPr>
      </a:lvl2pPr>
      <a:lvl3pPr marL="1290638" indent="-401638" algn="l" defTabSz="449263" rtl="0" eaLnBrk="0" fontAlgn="base" hangingPunct="0">
        <a:spcBef>
          <a:spcPts val="600"/>
        </a:spcBef>
        <a:spcAft>
          <a:spcPct val="0"/>
        </a:spcAft>
        <a:buClr>
          <a:srgbClr val="CC9900"/>
        </a:buClr>
        <a:buSzPct val="70000"/>
        <a:buFont typeface="Wingdings" charset="2"/>
        <a:buChar char=""/>
        <a:defRPr sz="2400">
          <a:solidFill>
            <a:srgbClr val="292929"/>
          </a:solidFill>
          <a:latin typeface="+mn-lt"/>
          <a:cs typeface="+mn-cs"/>
        </a:defRPr>
      </a:lvl3pPr>
      <a:lvl4pPr marL="1677988" indent="-382588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5000"/>
        <a:buFont typeface="Wingdings" charset="2"/>
        <a:buChar char=""/>
        <a:defRPr sz="2000">
          <a:solidFill>
            <a:srgbClr val="292929"/>
          </a:solidFill>
          <a:latin typeface="+mn-lt"/>
          <a:cs typeface="+mn-cs"/>
        </a:defRPr>
      </a:lvl4pPr>
      <a:lvl5pPr marL="20669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5pPr>
      <a:lvl6pPr marL="25241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6pPr>
      <a:lvl7pPr marL="29813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7pPr>
      <a:lvl8pPr marL="34385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8pPr>
      <a:lvl9pPr marL="38957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1377950"/>
            <a:ext cx="2133600" cy="101600"/>
          </a:xfrm>
          <a:prstGeom prst="rect">
            <a:avLst/>
          </a:prstGeom>
          <a:solidFill>
            <a:srgbClr val="CCCC9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447800" y="1377950"/>
            <a:ext cx="7239000" cy="101600"/>
          </a:xfrm>
          <a:prstGeom prst="rect">
            <a:avLst/>
          </a:prstGeom>
          <a:gradFill rotWithShape="0">
            <a:gsLst>
              <a:gs pos="0">
                <a:srgbClr val="CCCC99"/>
              </a:gs>
              <a:gs pos="100000">
                <a:srgbClr val="FFFFFF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4099" name="Freeform 3"/>
          <p:cNvSpPr>
            <a:spLocks noChangeArrowheads="1"/>
          </p:cNvSpPr>
          <p:nvPr/>
        </p:nvSpPr>
        <p:spPr bwMode="auto">
          <a:xfrm>
            <a:off x="838200" y="561975"/>
            <a:ext cx="152400" cy="1066800"/>
          </a:xfrm>
          <a:custGeom>
            <a:avLst/>
            <a:gdLst>
              <a:gd name="T0" fmla="*/ 1000 w 1000"/>
              <a:gd name="T1" fmla="*/ 1000 h 1000"/>
              <a:gd name="T2" fmla="*/ 0 w 1000"/>
              <a:gd name="T3" fmla="*/ 1000 h 1000"/>
              <a:gd name="T4" fmla="*/ 0 w 1000"/>
              <a:gd name="T5" fmla="*/ 0 h 1000"/>
              <a:gd name="T6" fmla="*/ 1000 w 1000"/>
              <a:gd name="T7" fmla="*/ 0 h 1000"/>
              <a:gd name="T8" fmla="*/ 0 w 1000"/>
              <a:gd name="T9" fmla="*/ 0 h 1000"/>
              <a:gd name="T10" fmla="*/ 1000 w 1000"/>
              <a:gd name="T11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1000" h="1000">
                <a:moveTo>
                  <a:pt x="1000" y="1000"/>
                </a:moveTo>
                <a:lnTo>
                  <a:pt x="0" y="1000"/>
                </a:ln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7632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4100" name="Freeform 4"/>
          <p:cNvSpPr>
            <a:spLocks noChangeArrowheads="1"/>
          </p:cNvSpPr>
          <p:nvPr/>
        </p:nvSpPr>
        <p:spPr bwMode="auto">
          <a:xfrm>
            <a:off x="8262938" y="269875"/>
            <a:ext cx="152400" cy="1073150"/>
          </a:xfrm>
          <a:custGeom>
            <a:avLst/>
            <a:gdLst>
              <a:gd name="T0" fmla="*/ 0 w 1000"/>
              <a:gd name="T1" fmla="*/ 0 h 1000"/>
              <a:gd name="T2" fmla="*/ 1000 w 1000"/>
              <a:gd name="T3" fmla="*/ 0 h 1000"/>
              <a:gd name="T4" fmla="*/ 1000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1000" h="1000">
                <a:moveTo>
                  <a:pt x="0" y="0"/>
                </a:moveTo>
                <a:lnTo>
                  <a:pt x="1000" y="0"/>
                </a:lnTo>
                <a:lnTo>
                  <a:pt x="1000" y="1000"/>
                </a:lnTo>
                <a:lnTo>
                  <a:pt x="0" y="1000"/>
                </a:lnTo>
              </a:path>
            </a:pathLst>
          </a:custGeom>
          <a:noFill/>
          <a:ln w="76320">
            <a:solidFill>
              <a:srgbClr val="CC99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410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31863" y="96838"/>
            <a:ext cx="7154862" cy="1409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título de texto</a:t>
            </a:r>
          </a:p>
        </p:txBody>
      </p:sp>
      <p:sp>
        <p:nvSpPr>
          <p:cNvPr id="4103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58100" cy="4233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em estrutura de tópicos</a:t>
            </a:r>
          </a:p>
          <a:p>
            <a:pPr lvl="1"/>
            <a:r>
              <a:rPr lang="en-GB" smtClean="0"/>
              <a:t>Segundo Nível da Estrutura de Tópicos</a:t>
            </a:r>
          </a:p>
          <a:p>
            <a:pPr lvl="2"/>
            <a:r>
              <a:rPr lang="en-GB" smtClean="0"/>
              <a:t>Terceiro Nível da Estrutura de Tópicos</a:t>
            </a:r>
          </a:p>
          <a:p>
            <a:pPr lvl="3"/>
            <a:r>
              <a:rPr lang="en-GB" smtClean="0"/>
              <a:t>Quarto Nível da Estrutura de Tópicos</a:t>
            </a:r>
          </a:p>
          <a:p>
            <a:pPr lvl="4"/>
            <a:r>
              <a:rPr lang="en-GB" smtClean="0"/>
              <a:t>Quinto Nível da Estrutura de Tópicos</a:t>
            </a:r>
          </a:p>
          <a:p>
            <a:pPr lvl="4"/>
            <a:r>
              <a:rPr lang="en-GB" smtClean="0"/>
              <a:t>Sexto Nível da Estrutura de Tópicos</a:t>
            </a:r>
          </a:p>
          <a:p>
            <a:pPr lvl="4"/>
            <a:r>
              <a:rPr lang="en-GB" smtClean="0"/>
              <a:t>Sétimo Nível da Estrutura de Tópicos</a:t>
            </a:r>
          </a:p>
          <a:p>
            <a:pPr lvl="4"/>
            <a:r>
              <a:rPr lang="en-GB" smtClean="0"/>
              <a:t>Oitavo Nível da Estrutura de Tópicos</a:t>
            </a:r>
          </a:p>
          <a:p>
            <a:pPr lvl="4"/>
            <a:r>
              <a:rPr lang="en-GB" smtClean="0"/>
              <a:t>Nono Nível da Estrutura de Tópicos</a:t>
            </a:r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946150" y="6248400"/>
            <a:ext cx="19050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3352800" y="624840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6705600" y="6248400"/>
            <a:ext cx="19018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1000">
                <a:solidFill>
                  <a:srgbClr val="292929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fld id="{A25D1214-F063-4344-8ACD-C15994F5030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5pPr>
      <a:lvl6pPr marL="4572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6pPr>
      <a:lvl7pPr marL="9144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7pPr>
      <a:lvl8pPr marL="1371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8pPr>
      <a:lvl9pPr marL="18288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0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444500" indent="-444500" algn="l" defTabSz="449263" rtl="0" eaLnBrk="0" fontAlgn="base" hangingPunct="0">
        <a:spcBef>
          <a:spcPts val="800"/>
        </a:spcBef>
        <a:spcAft>
          <a:spcPct val="0"/>
        </a:spcAft>
        <a:buClr>
          <a:srgbClr val="CC9900"/>
        </a:buClr>
        <a:buSzPct val="70000"/>
        <a:buFont typeface="Wingdings" charset="2"/>
        <a:buChar char=""/>
        <a:defRPr sz="3200">
          <a:solidFill>
            <a:srgbClr val="292929"/>
          </a:solidFill>
          <a:latin typeface="+mn-lt"/>
          <a:ea typeface="+mn-ea"/>
          <a:cs typeface="+mn-cs"/>
        </a:defRPr>
      </a:lvl1pPr>
      <a:lvl2pPr marL="885825" indent="-439738" algn="l" defTabSz="449263" rtl="0" eaLnBrk="0" fontAlgn="base" hangingPunct="0">
        <a:spcBef>
          <a:spcPts val="700"/>
        </a:spcBef>
        <a:spcAft>
          <a:spcPct val="0"/>
        </a:spcAft>
        <a:buClr>
          <a:srgbClr val="999933"/>
        </a:buClr>
        <a:buSzPct val="65000"/>
        <a:buFont typeface="Wingdings" charset="2"/>
        <a:buChar char=""/>
        <a:defRPr sz="2800">
          <a:solidFill>
            <a:srgbClr val="292929"/>
          </a:solidFill>
          <a:latin typeface="+mn-lt"/>
          <a:cs typeface="+mn-cs"/>
        </a:defRPr>
      </a:lvl2pPr>
      <a:lvl3pPr marL="1290638" indent="-401638" algn="l" defTabSz="449263" rtl="0" eaLnBrk="0" fontAlgn="base" hangingPunct="0">
        <a:spcBef>
          <a:spcPts val="600"/>
        </a:spcBef>
        <a:spcAft>
          <a:spcPct val="0"/>
        </a:spcAft>
        <a:buClr>
          <a:srgbClr val="CC9900"/>
        </a:buClr>
        <a:buSzPct val="70000"/>
        <a:buFont typeface="Wingdings" charset="2"/>
        <a:buChar char=""/>
        <a:defRPr sz="2400">
          <a:solidFill>
            <a:srgbClr val="292929"/>
          </a:solidFill>
          <a:latin typeface="+mn-lt"/>
          <a:cs typeface="+mn-cs"/>
        </a:defRPr>
      </a:lvl3pPr>
      <a:lvl4pPr marL="1677988" indent="-382588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5000"/>
        <a:buFont typeface="Wingdings" charset="2"/>
        <a:buChar char=""/>
        <a:defRPr sz="2000">
          <a:solidFill>
            <a:srgbClr val="292929"/>
          </a:solidFill>
          <a:latin typeface="+mn-lt"/>
          <a:cs typeface="+mn-cs"/>
        </a:defRPr>
      </a:lvl4pPr>
      <a:lvl5pPr marL="20669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5pPr>
      <a:lvl6pPr marL="25241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6pPr>
      <a:lvl7pPr marL="29813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7pPr>
      <a:lvl8pPr marL="34385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8pPr>
      <a:lvl9pPr marL="389572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999933"/>
        </a:buClr>
        <a:buSzPct val="70000"/>
        <a:buFont typeface="Wingdings" charset="2"/>
        <a:buChar char=""/>
        <a:defRPr sz="2000">
          <a:solidFill>
            <a:srgbClr val="292929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nndrepr@yahoo.com.b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mailto:echus2@yahoo.com.br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pedien.org.br/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"/>
          <p:cNvSpPr txBox="1">
            <a:spLocks noChangeArrowheads="1"/>
          </p:cNvSpPr>
          <p:nvPr/>
        </p:nvSpPr>
        <p:spPr bwMode="auto">
          <a:xfrm>
            <a:off x="838200" y="1443038"/>
            <a:ext cx="70866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BrOffice Calc e Planilhas de Cálculos</a:t>
            </a:r>
          </a:p>
        </p:txBody>
      </p:sp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3132138" y="5876925"/>
            <a:ext cx="5638800" cy="688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r">
              <a:spcBef>
                <a:spcPts val="35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>
                <a:solidFill>
                  <a:srgbClr val="292929"/>
                </a:solidFill>
              </a:rPr>
              <a:t>Por: André Aparecido da Silva </a:t>
            </a:r>
          </a:p>
          <a:p>
            <a:pPr algn="r">
              <a:spcBef>
                <a:spcPts val="35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>
                <a:solidFill>
                  <a:srgbClr val="CCCCFF"/>
                </a:solidFill>
                <a:hlinkClick r:id="rId3"/>
              </a:rPr>
              <a:t>anndrepr@yahoo.com.br</a:t>
            </a:r>
            <a:r>
              <a:rPr lang="pt-BR" sz="1400" b="1">
                <a:solidFill>
                  <a:srgbClr val="292929"/>
                </a:solidFill>
              </a:rPr>
              <a:t> </a:t>
            </a: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141663"/>
            <a:ext cx="3962400" cy="3438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92FDCB9-79BA-4EC2-ADDF-0BC3913ECEA1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5126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4FCB329-66AD-43EF-A6A2-5E3FB2851405}" type="slidenum">
              <a:rPr lang="pt-BR" smtClean="0"/>
              <a:pPr/>
              <a:t>1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O brOffice Calc.</a:t>
            </a: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611188" y="1916113"/>
            <a:ext cx="7661275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8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</a:pPr>
            <a:r>
              <a:rPr lang="pt-BR" sz="3200">
                <a:solidFill>
                  <a:srgbClr val="292929"/>
                </a:solidFill>
              </a:rPr>
              <a:t>	O BrOffice Calc é uma planilha eletrônica, sendo portanto uma ferramenta para fazer cálculos, analisar informações e dar tratamento a grandes massas de dados. 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00D0D00-0B64-4475-812A-D3A91CB1B0FA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6149" name="Espaço Reservado para Número de Slide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5F4BC84-8EA5-42B3-BAAD-5B5A445CBDA2}" type="slidenum">
              <a:rPr lang="pt-BR" smtClean="0"/>
              <a:pPr/>
              <a:t>2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A tela do programa...</a:t>
            </a:r>
          </a:p>
        </p:txBody>
      </p:sp>
      <p:grpSp>
        <p:nvGrpSpPr>
          <p:cNvPr id="7171" name="Group 2"/>
          <p:cNvGrpSpPr>
            <a:grpSpLocks/>
          </p:cNvGrpSpPr>
          <p:nvPr/>
        </p:nvGrpSpPr>
        <p:grpSpPr bwMode="auto">
          <a:xfrm>
            <a:off x="949325" y="1981200"/>
            <a:ext cx="7659688" cy="4113213"/>
            <a:chOff x="598" y="1248"/>
            <a:chExt cx="4825" cy="2591"/>
          </a:xfrm>
        </p:grpSpPr>
        <p:pic>
          <p:nvPicPr>
            <p:cNvPr id="7174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8" y="1248"/>
              <a:ext cx="4826" cy="25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7175" name="Text Box 4"/>
            <p:cNvSpPr txBox="1">
              <a:spLocks noChangeArrowheads="1"/>
            </p:cNvSpPr>
            <p:nvPr/>
          </p:nvSpPr>
          <p:spPr bwMode="auto">
            <a:xfrm>
              <a:off x="598" y="1248"/>
              <a:ext cx="4826" cy="25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0D3DC6E9-39B5-4EF1-97B6-7D612F132AEE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7173" name="Espaço Reservado para Número de Slide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302C219-42D2-450A-8C70-5C65C95C6B45}" type="slidenum">
              <a:rPr lang="pt-BR" smtClean="0"/>
              <a:pPr/>
              <a:t>3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Detalhando...</a:t>
            </a:r>
          </a:p>
        </p:txBody>
      </p:sp>
      <p:grpSp>
        <p:nvGrpSpPr>
          <p:cNvPr id="8195" name="Group 2"/>
          <p:cNvGrpSpPr>
            <a:grpSpLocks/>
          </p:cNvGrpSpPr>
          <p:nvPr/>
        </p:nvGrpSpPr>
        <p:grpSpPr bwMode="auto">
          <a:xfrm>
            <a:off x="900113" y="2060575"/>
            <a:ext cx="7659687" cy="4113213"/>
            <a:chOff x="567" y="1298"/>
            <a:chExt cx="4825" cy="2591"/>
          </a:xfrm>
        </p:grpSpPr>
        <p:pic>
          <p:nvPicPr>
            <p:cNvPr id="820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67" y="1298"/>
              <a:ext cx="4826" cy="25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8210" name="Text Box 4"/>
            <p:cNvSpPr txBox="1">
              <a:spLocks noChangeArrowheads="1"/>
            </p:cNvSpPr>
            <p:nvPr/>
          </p:nvSpPr>
          <p:spPr bwMode="auto">
            <a:xfrm>
              <a:off x="567" y="1298"/>
              <a:ext cx="4826" cy="25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2555875" y="4149725"/>
            <a:ext cx="3095625" cy="306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400" b="1">
                <a:solidFill>
                  <a:srgbClr val="292929"/>
                </a:solidFill>
              </a:rPr>
              <a:t>Endereço da Célula selecionada</a:t>
            </a:r>
          </a:p>
        </p:txBody>
      </p:sp>
      <p:sp>
        <p:nvSpPr>
          <p:cNvPr id="8197" name="Line 6"/>
          <p:cNvSpPr>
            <a:spLocks noChangeShapeType="1"/>
          </p:cNvSpPr>
          <p:nvPr/>
        </p:nvSpPr>
        <p:spPr bwMode="auto">
          <a:xfrm flipH="1" flipV="1">
            <a:off x="1831975" y="3281363"/>
            <a:ext cx="1158875" cy="871537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3059113" y="3141663"/>
            <a:ext cx="3457575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7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1200" b="1">
                <a:solidFill>
                  <a:srgbClr val="292929"/>
                </a:solidFill>
              </a:rPr>
              <a:t>Barra de fórmulas</a:t>
            </a:r>
          </a:p>
        </p:txBody>
      </p:sp>
      <p:sp>
        <p:nvSpPr>
          <p:cNvPr id="8199" name="Line 8"/>
          <p:cNvSpPr>
            <a:spLocks noChangeShapeType="1"/>
          </p:cNvSpPr>
          <p:nvPr/>
        </p:nvSpPr>
        <p:spPr bwMode="auto">
          <a:xfrm flipH="1">
            <a:off x="2408238" y="1844675"/>
            <a:ext cx="1446212" cy="576263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8200" name="Text Box 9"/>
          <p:cNvSpPr txBox="1">
            <a:spLocks noChangeArrowheads="1"/>
          </p:cNvSpPr>
          <p:nvPr/>
        </p:nvSpPr>
        <p:spPr bwMode="auto">
          <a:xfrm>
            <a:off x="2843213" y="1557338"/>
            <a:ext cx="2808287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Barra de menus.</a:t>
            </a:r>
          </a:p>
        </p:txBody>
      </p:sp>
      <p:sp>
        <p:nvSpPr>
          <p:cNvPr id="8201" name="Line 10"/>
          <p:cNvSpPr>
            <a:spLocks noChangeShapeType="1"/>
          </p:cNvSpPr>
          <p:nvPr/>
        </p:nvSpPr>
        <p:spPr bwMode="auto">
          <a:xfrm>
            <a:off x="1908175" y="5805488"/>
            <a:ext cx="2159000" cy="792162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8202" name="Line 11"/>
          <p:cNvSpPr>
            <a:spLocks noChangeShapeType="1"/>
          </p:cNvSpPr>
          <p:nvPr/>
        </p:nvSpPr>
        <p:spPr bwMode="auto">
          <a:xfrm>
            <a:off x="2411413" y="5734050"/>
            <a:ext cx="1655762" cy="863600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8203" name="Line 12"/>
          <p:cNvSpPr>
            <a:spLocks noChangeShapeType="1"/>
          </p:cNvSpPr>
          <p:nvPr/>
        </p:nvSpPr>
        <p:spPr bwMode="auto">
          <a:xfrm>
            <a:off x="3059113" y="5805488"/>
            <a:ext cx="936625" cy="792162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8204" name="Text Box 13"/>
          <p:cNvSpPr txBox="1">
            <a:spLocks noChangeArrowheads="1"/>
          </p:cNvSpPr>
          <p:nvPr/>
        </p:nvSpPr>
        <p:spPr bwMode="auto">
          <a:xfrm>
            <a:off x="4140200" y="6453188"/>
            <a:ext cx="324008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Planilhas dentro do arquivo</a:t>
            </a:r>
          </a:p>
        </p:txBody>
      </p:sp>
      <p:sp>
        <p:nvSpPr>
          <p:cNvPr id="8205" name="Line 14"/>
          <p:cNvSpPr>
            <a:spLocks noChangeShapeType="1"/>
          </p:cNvSpPr>
          <p:nvPr/>
        </p:nvSpPr>
        <p:spPr bwMode="auto">
          <a:xfrm flipH="1">
            <a:off x="3632200" y="1844675"/>
            <a:ext cx="2887663" cy="792163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8206" name="Text Box 15"/>
          <p:cNvSpPr txBox="1">
            <a:spLocks noChangeArrowheads="1"/>
          </p:cNvSpPr>
          <p:nvPr/>
        </p:nvSpPr>
        <p:spPr bwMode="auto">
          <a:xfrm>
            <a:off x="5148263" y="1484313"/>
            <a:ext cx="352742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Barra de Ferramentas.</a:t>
            </a:r>
          </a:p>
        </p:txBody>
      </p:sp>
      <p:sp>
        <p:nvSpPr>
          <p:cNvPr id="8207" name="Text Box 16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A100EAD-56D6-4A4C-8802-34488285D34B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8208" name="Espaço Reservado para Número de Slide 17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0A3634E-6FD9-4C11-AC7C-81F0A980CB1D}" type="slidenum">
              <a:rPr lang="pt-BR" smtClean="0"/>
              <a:pPr/>
              <a:t>4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Detalhando a Tela do Calc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628775"/>
            <a:ext cx="7294562" cy="1114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220" name="Line 3"/>
          <p:cNvSpPr>
            <a:spLocks noChangeShapeType="1"/>
          </p:cNvSpPr>
          <p:nvPr/>
        </p:nvSpPr>
        <p:spPr bwMode="auto">
          <a:xfrm>
            <a:off x="1547813" y="2420938"/>
            <a:ext cx="1079500" cy="1295400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611188" y="3860800"/>
            <a:ext cx="7345362" cy="1333500"/>
          </a:xfrm>
          <a:prstGeom prst="rect">
            <a:avLst/>
          </a:prstGeom>
          <a:noFill/>
          <a:ln w="9360">
            <a:solidFill>
              <a:srgbClr val="3366FF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Pastas, uma planilha pode conter diversas pastas que facilitam a organização das informações dentro da planilha.</a:t>
            </a:r>
          </a:p>
          <a:p>
            <a:pPr algn="just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Por exemplo você pode ter uma planilha de compradores, outra de produtos e uma terceira que contem as vendas efetuadas</a:t>
            </a:r>
          </a:p>
        </p:txBody>
      </p:sp>
      <p:sp>
        <p:nvSpPr>
          <p:cNvPr id="9222" name="Text Box 5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7419854-7ED7-4EB9-A9BC-E6846797117A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9223" name="Espaço Reservado para Número de Slide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C8B561C-377B-46CA-AB59-906476CE5BDC}" type="slidenum">
              <a:rPr lang="pt-BR" smtClean="0"/>
              <a:pPr/>
              <a:t>5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As linhas</a:t>
            </a: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949325" y="1981200"/>
            <a:ext cx="7661275" cy="1087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>
              <a:spcBef>
                <a:spcPts val="8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3200">
                <a:solidFill>
                  <a:srgbClr val="292929"/>
                </a:solidFill>
              </a:rPr>
              <a:t>Todas a linhas são identificadas por números...</a:t>
            </a:r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3068638"/>
            <a:ext cx="1752600" cy="3162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45" name="Line 4"/>
          <p:cNvSpPr>
            <a:spLocks noChangeShapeType="1"/>
          </p:cNvSpPr>
          <p:nvPr/>
        </p:nvSpPr>
        <p:spPr bwMode="auto">
          <a:xfrm flipV="1">
            <a:off x="1619250" y="3354388"/>
            <a:ext cx="4105275" cy="1590675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0246" name="Line 5"/>
          <p:cNvSpPr>
            <a:spLocks noChangeShapeType="1"/>
          </p:cNvSpPr>
          <p:nvPr/>
        </p:nvSpPr>
        <p:spPr bwMode="auto">
          <a:xfrm>
            <a:off x="1979613" y="5300663"/>
            <a:ext cx="4032250" cy="433387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0247" name="Text Box 6"/>
          <p:cNvSpPr txBox="1">
            <a:spLocks noChangeArrowheads="1"/>
          </p:cNvSpPr>
          <p:nvPr/>
        </p:nvSpPr>
        <p:spPr bwMode="auto">
          <a:xfrm>
            <a:off x="5940425" y="3141663"/>
            <a:ext cx="2519363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Linha 2</a:t>
            </a:r>
          </a:p>
        </p:txBody>
      </p:sp>
      <p:sp>
        <p:nvSpPr>
          <p:cNvPr id="10248" name="Text Box 7"/>
          <p:cNvSpPr txBox="1">
            <a:spLocks noChangeArrowheads="1"/>
          </p:cNvSpPr>
          <p:nvPr/>
        </p:nvSpPr>
        <p:spPr bwMode="auto">
          <a:xfrm>
            <a:off x="6156325" y="5445125"/>
            <a:ext cx="194468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Linha 4</a:t>
            </a:r>
          </a:p>
        </p:txBody>
      </p:sp>
      <p:sp>
        <p:nvSpPr>
          <p:cNvPr id="10249" name="Text Box 8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6BD9036-E01C-43B2-B184-B0FE420682CA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6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10250" name="Espaço Reservado para Número de Slide 9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F44FF9A-6FF8-4EE4-8A41-E32A80EE9980}" type="slidenum">
              <a:rPr lang="pt-BR" smtClean="0"/>
              <a:pPr/>
              <a:t>6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As colunas...</a:t>
            </a: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949325" y="1981200"/>
            <a:ext cx="7661275" cy="1160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>
              <a:spcBef>
                <a:spcPts val="8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3200">
                <a:solidFill>
                  <a:srgbClr val="292929"/>
                </a:solidFill>
              </a:rPr>
              <a:t>Todas as colunas são identificadas por letras...</a:t>
            </a:r>
          </a:p>
        </p:txBody>
      </p:sp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213100"/>
            <a:ext cx="6229350" cy="2486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269" name="Line 4"/>
          <p:cNvSpPr>
            <a:spLocks noChangeShapeType="1"/>
          </p:cNvSpPr>
          <p:nvPr/>
        </p:nvSpPr>
        <p:spPr bwMode="auto">
          <a:xfrm>
            <a:off x="2627313" y="4941888"/>
            <a:ext cx="4032250" cy="1150937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1270" name="Line 5"/>
          <p:cNvSpPr>
            <a:spLocks noChangeShapeType="1"/>
          </p:cNvSpPr>
          <p:nvPr/>
        </p:nvSpPr>
        <p:spPr bwMode="auto">
          <a:xfrm>
            <a:off x="3348038" y="4868863"/>
            <a:ext cx="3311525" cy="1223962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6732588" y="5949950"/>
            <a:ext cx="1871662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Colunas C e D.</a:t>
            </a:r>
          </a:p>
        </p:txBody>
      </p:sp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FE1B61E-3280-443F-9F3A-F77FB3E4BADA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11273" name="Espaço Reservado para Número de Slide 8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97A15A4-CB77-486D-9BCB-9D668588671F}" type="slidenum">
              <a:rPr lang="pt-BR" smtClean="0"/>
              <a:pPr/>
              <a:t>7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1187450" y="246063"/>
            <a:ext cx="6902450" cy="1311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As células</a:t>
            </a:r>
            <a:br>
              <a:rPr lang="pt-BR" sz="4000">
                <a:solidFill>
                  <a:srgbClr val="000000"/>
                </a:solidFill>
              </a:rPr>
            </a:br>
            <a:endParaRPr lang="pt-BR" sz="4000">
              <a:solidFill>
                <a:srgbClr val="000000"/>
              </a:solidFill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949325" y="1981200"/>
            <a:ext cx="7661275" cy="1655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>
              <a:spcBef>
                <a:spcPts val="8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3200">
                <a:solidFill>
                  <a:srgbClr val="292929"/>
                </a:solidFill>
              </a:rPr>
              <a:t>A junção da linha com a coluna nos dá o endereço da célula.</a:t>
            </a:r>
          </a:p>
          <a:p>
            <a:pPr marL="444500" indent="-444500">
              <a:spcBef>
                <a:spcPts val="8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3200">
              <a:solidFill>
                <a:srgbClr val="292929"/>
              </a:solidFill>
            </a:endParaRP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2997200"/>
            <a:ext cx="6229350" cy="299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323850" y="6092825"/>
            <a:ext cx="813593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Neste caso temos a célula b3, pois estamos na linha 3 e na coluna B </a:t>
            </a:r>
          </a:p>
        </p:txBody>
      </p:sp>
      <p:sp>
        <p:nvSpPr>
          <p:cNvPr id="12294" name="Text Box 5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1855A01-57B3-4B5F-9F9C-35A5970EC3F6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8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12295" name="Espaço Reservado para Número de Slide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8AF92D6-3981-4EAE-89E9-D9AEC482745F}" type="slidenum">
              <a:rPr lang="pt-BR" smtClean="0"/>
              <a:pPr/>
              <a:t>8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As células.</a:t>
            </a: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3132138" y="1916113"/>
            <a:ext cx="5400675" cy="3889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lnSpc>
                <a:spcPct val="80000"/>
              </a:lnSpc>
              <a:spcBef>
                <a:spcPts val="65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600">
                <a:solidFill>
                  <a:srgbClr val="292929"/>
                </a:solidFill>
              </a:rPr>
              <a:t>   As células serão usadas para inserção dos valores e das formulas.</a:t>
            </a:r>
          </a:p>
          <a:p>
            <a:pPr marL="444500" indent="-444500" algn="just">
              <a:lnSpc>
                <a:spcPct val="80000"/>
              </a:lnSpc>
              <a:spcBef>
                <a:spcPts val="65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6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80000"/>
              </a:lnSpc>
              <a:spcBef>
                <a:spcPts val="65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600">
                <a:solidFill>
                  <a:srgbClr val="292929"/>
                </a:solidFill>
              </a:rPr>
              <a:t>	Por exemplo a célula selecionada esta na linha 1 e na coluna 1. </a:t>
            </a:r>
          </a:p>
          <a:p>
            <a:pPr marL="444500" indent="-444500" algn="just">
              <a:lnSpc>
                <a:spcPct val="80000"/>
              </a:lnSpc>
              <a:spcBef>
                <a:spcPts val="65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6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80000"/>
              </a:lnSpc>
              <a:spcBef>
                <a:spcPts val="65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600">
                <a:solidFill>
                  <a:srgbClr val="292929"/>
                </a:solidFill>
              </a:rPr>
              <a:t>    Estas referencias serão utilizadas nas fórmulas. </a:t>
            </a:r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844675"/>
            <a:ext cx="2590800" cy="2343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317" name="Line 4"/>
          <p:cNvSpPr>
            <a:spLocks noChangeShapeType="1"/>
          </p:cNvSpPr>
          <p:nvPr/>
        </p:nvSpPr>
        <p:spPr bwMode="auto">
          <a:xfrm flipV="1">
            <a:off x="827088" y="1625600"/>
            <a:ext cx="1944687" cy="1374775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3318" name="Text Box 5"/>
          <p:cNvSpPr txBox="1">
            <a:spLocks noChangeArrowheads="1"/>
          </p:cNvSpPr>
          <p:nvPr/>
        </p:nvSpPr>
        <p:spPr bwMode="auto">
          <a:xfrm>
            <a:off x="1692275" y="1268413"/>
            <a:ext cx="2303463" cy="368300"/>
          </a:xfrm>
          <a:prstGeom prst="rect">
            <a:avLst/>
          </a:prstGeom>
          <a:noFill/>
          <a:ln w="9360">
            <a:solidFill>
              <a:srgbClr val="3366FF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Endereço da célula</a:t>
            </a:r>
          </a:p>
        </p:txBody>
      </p:sp>
      <p:sp>
        <p:nvSpPr>
          <p:cNvPr id="13319" name="Text Box 6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D3BFBB9-3D33-424F-8B48-A130B76FC663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9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13320" name="Espaço Reservado para Número de Slide 7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E1198EB-3840-4E16-982D-EA4CB73F41A7}" type="slidenum">
              <a:rPr lang="pt-BR" smtClean="0"/>
              <a:pPr/>
              <a:t>9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Formatando as células</a:t>
            </a: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3924300" y="1412875"/>
            <a:ext cx="4762500" cy="3744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>
              <a:spcBef>
                <a:spcPts val="8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3200">
                <a:solidFill>
                  <a:srgbClr val="292929"/>
                </a:solidFill>
              </a:rPr>
              <a:t>Por definição as células  serão mostradas sem formatações e poderão ser formatadas clicando no menu formatar </a:t>
            </a:r>
            <a:r>
              <a:rPr lang="pt-BR" sz="3200">
                <a:solidFill>
                  <a:srgbClr val="292929"/>
                </a:solidFill>
                <a:latin typeface="Wingdings" charset="2"/>
              </a:rPr>
              <a:t></a:t>
            </a:r>
            <a:r>
              <a:rPr lang="pt-BR" sz="3200">
                <a:solidFill>
                  <a:srgbClr val="292929"/>
                </a:solidFill>
              </a:rPr>
              <a:t>  células. </a:t>
            </a:r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2286000"/>
            <a:ext cx="3419475" cy="292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DA291BF-D5D6-4828-8C02-0438439BF990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10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14342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537A549-C95E-4FA3-9B3E-D16D3C015EC6}" type="slidenum">
              <a:rPr lang="pt-BR" smtClean="0"/>
              <a:pPr/>
              <a:t>10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857250" y="571500"/>
            <a:ext cx="7158038" cy="723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3600">
                <a:solidFill>
                  <a:srgbClr val="000000"/>
                </a:solidFill>
              </a:rPr>
              <a:t>Formatando as células - Números</a:t>
            </a:r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457200" y="4581525"/>
            <a:ext cx="8229600" cy="154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65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600">
                <a:solidFill>
                  <a:srgbClr val="292929"/>
                </a:solidFill>
              </a:rPr>
              <a:t>Nesta opção permite formatar as células de modo que mostrem valores como pré-definido. Como datas, valores lógicos ou  valores numéricos. </a:t>
            </a:r>
          </a:p>
        </p:txBody>
      </p:sp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1541463"/>
            <a:ext cx="5599113" cy="296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5365" name="Line 4"/>
          <p:cNvSpPr>
            <a:spLocks noChangeShapeType="1"/>
          </p:cNvSpPr>
          <p:nvPr/>
        </p:nvSpPr>
        <p:spPr bwMode="auto">
          <a:xfrm flipH="1" flipV="1">
            <a:off x="2120900" y="2417763"/>
            <a:ext cx="5622925" cy="1735137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5366" name="Line 5"/>
          <p:cNvSpPr>
            <a:spLocks noChangeShapeType="1"/>
          </p:cNvSpPr>
          <p:nvPr/>
        </p:nvSpPr>
        <p:spPr bwMode="auto">
          <a:xfrm flipV="1">
            <a:off x="6227763" y="2273300"/>
            <a:ext cx="1081087" cy="511175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15367" name="Text Box 6"/>
          <p:cNvSpPr txBox="1">
            <a:spLocks noChangeArrowheads="1"/>
          </p:cNvSpPr>
          <p:nvPr/>
        </p:nvSpPr>
        <p:spPr bwMode="auto">
          <a:xfrm>
            <a:off x="7164388" y="2143125"/>
            <a:ext cx="1979612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Casas decimais</a:t>
            </a:r>
          </a:p>
        </p:txBody>
      </p:sp>
      <p:sp>
        <p:nvSpPr>
          <p:cNvPr id="15368" name="Text Box 7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97D4FEE-B355-4B49-8956-8F2830C9A20A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11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15369" name="Espaço Reservado para Número de Slide 8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4C2E82A-D361-48B9-B5F9-B668761CCC6E}" type="slidenum">
              <a:rPr lang="pt-BR" smtClean="0"/>
              <a:pPr/>
              <a:t>11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3600">
                <a:solidFill>
                  <a:srgbClr val="000000"/>
                </a:solidFill>
              </a:rPr>
              <a:t>Formatando as células - Fontes</a:t>
            </a: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457200" y="4581525"/>
            <a:ext cx="8435975" cy="154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8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Nesta opção podemos alterar  as configurações da fonte para a célula.</a:t>
            </a:r>
            <a:r>
              <a:rPr lang="pt-BR" sz="3200">
                <a:solidFill>
                  <a:srgbClr val="292929"/>
                </a:solidFill>
              </a:rPr>
              <a:t> Tipos, efeitos, cores e tamanhos. </a:t>
            </a:r>
          </a:p>
        </p:txBody>
      </p:sp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1643063"/>
            <a:ext cx="5597525" cy="2792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BB151B7-F60C-421E-89E4-328C8361B064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12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16390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0526F55-EA54-43D3-AC12-C5B16BE595ED}" type="slidenum">
              <a:rPr lang="pt-BR" smtClean="0"/>
              <a:pPr/>
              <a:t>12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3000">
                <a:solidFill>
                  <a:srgbClr val="000000"/>
                </a:solidFill>
              </a:rPr>
              <a:t>Formatando as células - Fontes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457200" y="4581525"/>
            <a:ext cx="8435975" cy="154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8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Nesta opção podemos alterar  as configurações da fonte para a célula.</a:t>
            </a:r>
            <a:r>
              <a:rPr lang="pt-BR" sz="3200">
                <a:solidFill>
                  <a:srgbClr val="292929"/>
                </a:solidFill>
              </a:rPr>
              <a:t> Tipos, efeitos, cores e tamanhos. </a:t>
            </a: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1628775"/>
            <a:ext cx="4764088" cy="2881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C14B26A-1A72-4524-85BB-ABE7D07CBF07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13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17414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906F340-39DE-43FE-A17D-283B71812DBD}" type="slidenum">
              <a:rPr lang="pt-BR" smtClean="0"/>
              <a:pPr/>
              <a:t>13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Formatando as células - Alinhamentos</a:t>
            </a:r>
          </a:p>
        </p:txBody>
      </p:sp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457200" y="4581525"/>
            <a:ext cx="8435975" cy="154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Na opção alinhamento é possível alterar a orientação do texto, deixando-o na posição vertical ou em outra posição qualquer.</a:t>
            </a: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63" y="1714500"/>
            <a:ext cx="6481762" cy="2882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EECD248-07F3-45FC-87C0-9B397D8FE242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14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18438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0250F1B-B343-4E32-B74D-F057506E1C7B}" type="slidenum">
              <a:rPr lang="pt-BR" smtClean="0"/>
              <a:pPr/>
              <a:t>14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928688" y="785813"/>
            <a:ext cx="7158037" cy="857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3600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3600">
                <a:solidFill>
                  <a:srgbClr val="000000"/>
                </a:solidFill>
              </a:rPr>
              <a:t>Formatando as células – Bordas</a:t>
            </a:r>
          </a:p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3600">
              <a:solidFill>
                <a:srgbClr val="000000"/>
              </a:solidFill>
            </a:endParaRP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457200" y="4581525"/>
            <a:ext cx="8435975" cy="154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Por padrão as células no Calc não tem bordas e com esta opção é possível colocar as bordas e formatá-las como desejado.   </a:t>
            </a: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38" y="1643063"/>
            <a:ext cx="5240337" cy="2976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DA46FA8-2BBB-438D-A11B-A3E58C5D7B28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15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19462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E3434B7-8846-47EF-8D37-4241FA04966E}" type="slidenum">
              <a:rPr lang="pt-BR" smtClean="0"/>
              <a:pPr/>
              <a:t>15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3800">
                <a:solidFill>
                  <a:srgbClr val="000000"/>
                </a:solidFill>
              </a:rPr>
              <a:t>Formatando as células – Plano de Fundo</a:t>
            </a:r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457200" y="4581525"/>
            <a:ext cx="8435975" cy="1368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lnSpc>
                <a:spcPct val="90000"/>
              </a:lnSpc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Permite selecionar uma cor a qual será utilizada como plano de fundo para as células selecionadas.    </a:t>
            </a:r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38" y="1500188"/>
            <a:ext cx="5038725" cy="3097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B55C6B9-AE45-4EF7-9747-8BDBC776A584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16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20486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94B2546-152A-4D86-98DE-F0040485E751}" type="slidenum">
              <a:rPr lang="pt-BR" smtClean="0"/>
              <a:pPr/>
              <a:t>16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 algn="ctr"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Barras de Ferramentas - Padrão</a:t>
            </a: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357188" y="2143125"/>
            <a:ext cx="8435975" cy="936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400" b="1">
                <a:solidFill>
                  <a:srgbClr val="292929"/>
                </a:solidFill>
              </a:rPr>
              <a:t>Barra de Ferramentas Padrão</a:t>
            </a:r>
            <a:r>
              <a:rPr lang="pt-BR" sz="2400">
                <a:solidFill>
                  <a:srgbClr val="292929"/>
                </a:solidFill>
              </a:rPr>
              <a:t>: Fornece as ferramentas auxiliares ao desenvolvimento da planilha.</a:t>
            </a:r>
            <a:r>
              <a:rPr lang="pt-BR" sz="2800">
                <a:solidFill>
                  <a:srgbClr val="292929"/>
                </a:solidFill>
              </a:rPr>
              <a:t>    </a:t>
            </a:r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3429000"/>
            <a:ext cx="792162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1509" name="Text Box 4"/>
          <p:cNvSpPr txBox="1">
            <a:spLocks noChangeArrowheads="1"/>
          </p:cNvSpPr>
          <p:nvPr/>
        </p:nvSpPr>
        <p:spPr bwMode="auto">
          <a:xfrm>
            <a:off x="571500" y="4071938"/>
            <a:ext cx="7704138" cy="1755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3600">
                <a:solidFill>
                  <a:srgbClr val="292929"/>
                </a:solidFill>
              </a:rPr>
              <a:t>Se esta barra não estiver ativa clique em Exibir </a:t>
            </a:r>
            <a:r>
              <a:rPr lang="pt-BR" sz="3600">
                <a:solidFill>
                  <a:srgbClr val="292929"/>
                </a:solidFill>
                <a:latin typeface="Wingdings" charset="2"/>
              </a:rPr>
              <a:t></a:t>
            </a:r>
            <a:r>
              <a:rPr lang="pt-BR" sz="3600">
                <a:solidFill>
                  <a:srgbClr val="292929"/>
                </a:solidFill>
              </a:rPr>
              <a:t> Barras de Ferramentas </a:t>
            </a:r>
            <a:r>
              <a:rPr lang="pt-BR" sz="3600">
                <a:solidFill>
                  <a:srgbClr val="292929"/>
                </a:solidFill>
                <a:latin typeface="Wingdings" charset="2"/>
              </a:rPr>
              <a:t></a:t>
            </a:r>
            <a:r>
              <a:rPr lang="pt-BR" sz="3600">
                <a:solidFill>
                  <a:srgbClr val="292929"/>
                </a:solidFill>
              </a:rPr>
              <a:t> Padrão</a:t>
            </a:r>
            <a:r>
              <a:rPr lang="pt-BR">
                <a:solidFill>
                  <a:srgbClr val="292929"/>
                </a:solidFill>
              </a:rPr>
              <a:t>.</a:t>
            </a:r>
          </a:p>
        </p:txBody>
      </p:sp>
      <p:sp>
        <p:nvSpPr>
          <p:cNvPr id="21510" name="Text Box 5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655ACFE-8A6C-49BE-AFDE-7D8280DF06C8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17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21511" name="Espaço Reservado para Número de Slide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1820AEB-BE97-448A-9CDB-241F293F6DBB}" type="slidenum">
              <a:rPr lang="pt-BR" smtClean="0"/>
              <a:pPr/>
              <a:t>17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Exibindo barras de ferramentas.</a:t>
            </a:r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143125" y="1897063"/>
            <a:ext cx="4106863" cy="49609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    Exibir </a:t>
            </a:r>
            <a:r>
              <a:rPr lang="pt-BR" sz="2800">
                <a:solidFill>
                  <a:srgbClr val="292929"/>
                </a:solidFill>
                <a:latin typeface="Wingdings" charset="2"/>
              </a:rPr>
              <a:t></a:t>
            </a:r>
            <a:r>
              <a:rPr lang="pt-BR" sz="2800">
                <a:solidFill>
                  <a:srgbClr val="292929"/>
                </a:solidFill>
              </a:rPr>
              <a:t> </a:t>
            </a:r>
          </a:p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     Barras de Ferramentas </a:t>
            </a:r>
            <a:r>
              <a:rPr lang="pt-BR" sz="2800">
                <a:solidFill>
                  <a:srgbClr val="292929"/>
                </a:solidFill>
                <a:latin typeface="Wingdings" charset="2"/>
              </a:rPr>
              <a:t></a:t>
            </a:r>
            <a:r>
              <a:rPr lang="pt-BR" sz="2800">
                <a:solidFill>
                  <a:srgbClr val="292929"/>
                </a:solidFill>
              </a:rPr>
              <a:t> Padrão.</a:t>
            </a:r>
          </a:p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	Use este mesmo procedimento para exibir qualquer outra barra de ferramentas. </a:t>
            </a:r>
          </a:p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 </a:t>
            </a:r>
          </a:p>
        </p:txBody>
      </p:sp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677988"/>
            <a:ext cx="4746625" cy="4462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0D9539E-A30E-4DA0-9E1E-F74B1482EDB1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18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22534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81BA46A-4398-49D2-9F71-E2AC6BE55BE6}" type="slidenum">
              <a:rPr lang="pt-BR" smtClean="0"/>
              <a:pPr/>
              <a:t>18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Barras de Ferramentas - Objetos</a:t>
            </a: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285750" y="1928813"/>
            <a:ext cx="8435975" cy="1643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3600" b="1">
                <a:solidFill>
                  <a:srgbClr val="292929"/>
                </a:solidFill>
              </a:rPr>
              <a:t>Barra de Objetos</a:t>
            </a:r>
            <a:r>
              <a:rPr lang="pt-BR" sz="3600">
                <a:solidFill>
                  <a:srgbClr val="292929"/>
                </a:solidFill>
              </a:rPr>
              <a:t>: Apresenta ícones das tarefas de formatação mais comuns.   </a:t>
            </a:r>
          </a:p>
        </p:txBody>
      </p:sp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4143375"/>
            <a:ext cx="7632700" cy="576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3557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7EC2025-815A-43C6-B740-319EC00A8333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19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23558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CA75FD3-586A-4829-8F57-700193B5E705}" type="slidenum">
              <a:rPr lang="pt-BR" smtClean="0"/>
              <a:pPr/>
              <a:t>19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Barras de Formulas. </a:t>
            </a:r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357188" y="2000250"/>
            <a:ext cx="8435975" cy="1368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lnSpc>
                <a:spcPct val="90000"/>
              </a:lnSpc>
              <a:spcBef>
                <a:spcPts val="525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3600" b="1">
                <a:solidFill>
                  <a:srgbClr val="292929"/>
                </a:solidFill>
              </a:rPr>
              <a:t>Barra de Fórmulas</a:t>
            </a:r>
            <a:r>
              <a:rPr lang="pt-BR" sz="3600">
                <a:solidFill>
                  <a:srgbClr val="292929"/>
                </a:solidFill>
              </a:rPr>
              <a:t>: Apresenta a identificação da célula ativa ou intervalo de células e o conteúdo da célula, que pode ser um texto, um número ou uma fórmula.</a:t>
            </a:r>
          </a:p>
          <a:p>
            <a:pPr marL="444500" indent="-444500">
              <a:lnSpc>
                <a:spcPct val="9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  </a:t>
            </a:r>
          </a:p>
        </p:txBody>
      </p:sp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5143500"/>
            <a:ext cx="7632700" cy="534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D597F82-9194-4F38-9503-4552C3D9609B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20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24582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B56838C-DECF-47C2-9A75-F91AD3A20D7D}" type="slidenum">
              <a:rPr lang="pt-BR" smtClean="0"/>
              <a:pPr/>
              <a:t>20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Barras de Formulas. 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2571750"/>
            <a:ext cx="7632700" cy="534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57188" y="3643313"/>
            <a:ext cx="8435975" cy="1368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9725" indent="-339725" algn="just">
              <a:lnSpc>
                <a:spcPct val="90000"/>
              </a:lnSpc>
              <a:spcBef>
                <a:spcPts val="525"/>
              </a:spcBef>
              <a:buClr>
                <a:srgbClr val="CC9900"/>
              </a:buClr>
              <a:buSzPct val="65000"/>
              <a:buFont typeface="Wingdings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pt-BR" sz="3600">
                <a:solidFill>
                  <a:srgbClr val="292929"/>
                </a:solidFill>
              </a:rPr>
              <a:t>     A barra exibe a formula da soma que concatenará os valores contidos no intervalo  nas células D2 a D5  exibindo o resultado na célula D6. </a:t>
            </a:r>
          </a:p>
          <a:p>
            <a:pPr marL="339725" indent="-339725">
              <a:lnSpc>
                <a:spcPct val="90000"/>
              </a:lnSpc>
              <a:spcBef>
                <a:spcPts val="500"/>
              </a:spcBef>
              <a:buClr>
                <a:srgbClr val="CC9900"/>
              </a:buClr>
              <a:buSzPct val="65000"/>
              <a:buFont typeface="Wingdings" charset="2"/>
              <a:buNone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</a:pPr>
            <a:r>
              <a:rPr lang="pt-BR" sz="2000">
                <a:solidFill>
                  <a:srgbClr val="292929"/>
                </a:solidFill>
              </a:rPr>
              <a:t>  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C3E6F2C-0CF5-4BDF-A741-B504F9D485E4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21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25606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CCA75BB-E5BC-4782-8F7C-A716C96532DC}" type="slidenum">
              <a:rPr lang="pt-BR" smtClean="0"/>
              <a:pPr/>
              <a:t>21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931863" y="1000125"/>
            <a:ext cx="7158037" cy="50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3800" b="1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3800" b="1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3800" b="1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3800" b="1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3800" b="1">
              <a:solidFill>
                <a:srgbClr val="000000"/>
              </a:solidFill>
            </a:endParaRPr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395288" y="1773238"/>
            <a:ext cx="8435975" cy="1370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>
              <a:lnSpc>
                <a:spcPct val="80000"/>
              </a:lnSpc>
              <a:spcBef>
                <a:spcPts val="475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3600">
                <a:solidFill>
                  <a:srgbClr val="292929"/>
                </a:solidFill>
              </a:rPr>
              <a:t>    Dá-se o nome de intervalo ao espaço compreendido entre duas ou mais células.</a:t>
            </a:r>
          </a:p>
          <a:p>
            <a:pPr marL="444500" indent="-444500">
              <a:lnSpc>
                <a:spcPct val="80000"/>
              </a:lnSpc>
              <a:spcBef>
                <a:spcPts val="475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3600">
                <a:solidFill>
                  <a:srgbClr val="292929"/>
                </a:solidFill>
              </a:rPr>
              <a:t>     </a:t>
            </a:r>
          </a:p>
          <a:p>
            <a:pPr marL="444500" indent="-444500">
              <a:lnSpc>
                <a:spcPct val="80000"/>
              </a:lnSpc>
              <a:spcBef>
                <a:spcPts val="475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3600">
                <a:solidFill>
                  <a:srgbClr val="292929"/>
                </a:solidFill>
              </a:rPr>
              <a:t>      </a:t>
            </a:r>
          </a:p>
        </p:txBody>
      </p:sp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88" y="3571875"/>
            <a:ext cx="4895850" cy="2484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EE7738B-4D75-4115-8BCC-38DB80846071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22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26630" name="CaixaDeTexto 5"/>
          <p:cNvSpPr txBox="1">
            <a:spLocks noChangeArrowheads="1"/>
          </p:cNvSpPr>
          <p:nvPr/>
        </p:nvSpPr>
        <p:spPr bwMode="auto">
          <a:xfrm>
            <a:off x="1143000" y="642938"/>
            <a:ext cx="7215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 b="1">
                <a:solidFill>
                  <a:srgbClr val="000000"/>
                </a:solidFill>
              </a:rPr>
              <a:t>Selecionando um intervalo de células adjacentes</a:t>
            </a:r>
            <a:endParaRPr lang="pt-BR" sz="3600"/>
          </a:p>
        </p:txBody>
      </p:sp>
      <p:sp>
        <p:nvSpPr>
          <p:cNvPr id="26631" name="Espaço Reservado para Número de Slide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8D414FE-9758-4F8B-81A8-D21931C91319}" type="slidenum">
              <a:rPr lang="pt-BR" smtClean="0"/>
              <a:pPr/>
              <a:t>22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931863" y="1000125"/>
            <a:ext cx="7158037" cy="50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3800" b="1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3800" b="1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3800" b="1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3800" b="1">
              <a:solidFill>
                <a:srgbClr val="000000"/>
              </a:solidFill>
            </a:endParaRPr>
          </a:p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sz="3800" b="1">
              <a:solidFill>
                <a:srgbClr val="000000"/>
              </a:solidFill>
            </a:endParaRPr>
          </a:p>
        </p:txBody>
      </p:sp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395288" y="1773238"/>
            <a:ext cx="8435975" cy="1370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>
              <a:lnSpc>
                <a:spcPct val="80000"/>
              </a:lnSpc>
              <a:spcBef>
                <a:spcPts val="475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3600">
                <a:solidFill>
                  <a:srgbClr val="292929"/>
                </a:solidFill>
              </a:rPr>
              <a:t>   </a:t>
            </a:r>
          </a:p>
          <a:p>
            <a:pPr marL="444500" indent="-444500">
              <a:lnSpc>
                <a:spcPct val="80000"/>
              </a:lnSpc>
              <a:spcBef>
                <a:spcPts val="475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3600">
                <a:solidFill>
                  <a:srgbClr val="292929"/>
                </a:solidFill>
              </a:rPr>
              <a:t>   Na tela abaixo, o intervalo </a:t>
            </a:r>
            <a:r>
              <a:rPr lang="pt-BR" sz="3600" b="1">
                <a:solidFill>
                  <a:srgbClr val="292929"/>
                </a:solidFill>
              </a:rPr>
              <a:t>B3:C7 </a:t>
            </a:r>
            <a:r>
              <a:rPr lang="pt-BR" sz="3600">
                <a:solidFill>
                  <a:srgbClr val="292929"/>
                </a:solidFill>
              </a:rPr>
              <a:t>representa a coluna </a:t>
            </a:r>
            <a:r>
              <a:rPr lang="pt-BR" sz="3600" b="1">
                <a:solidFill>
                  <a:srgbClr val="292929"/>
                </a:solidFill>
              </a:rPr>
              <a:t>B </a:t>
            </a:r>
            <a:r>
              <a:rPr lang="pt-BR" sz="3600">
                <a:solidFill>
                  <a:srgbClr val="292929"/>
                </a:solidFill>
              </a:rPr>
              <a:t>e </a:t>
            </a:r>
            <a:r>
              <a:rPr lang="pt-BR" sz="3600" b="1">
                <a:solidFill>
                  <a:srgbClr val="292929"/>
                </a:solidFill>
              </a:rPr>
              <a:t>C</a:t>
            </a:r>
            <a:r>
              <a:rPr lang="pt-BR" sz="3600">
                <a:solidFill>
                  <a:srgbClr val="292929"/>
                </a:solidFill>
              </a:rPr>
              <a:t>, linha </a:t>
            </a:r>
            <a:r>
              <a:rPr lang="pt-BR" sz="3600" b="1">
                <a:solidFill>
                  <a:srgbClr val="292929"/>
                </a:solidFill>
              </a:rPr>
              <a:t>3 </a:t>
            </a:r>
            <a:r>
              <a:rPr lang="pt-BR" sz="3600">
                <a:solidFill>
                  <a:srgbClr val="292929"/>
                </a:solidFill>
              </a:rPr>
              <a:t>até </a:t>
            </a:r>
            <a:r>
              <a:rPr lang="pt-BR" sz="3600" b="1">
                <a:solidFill>
                  <a:srgbClr val="292929"/>
                </a:solidFill>
              </a:rPr>
              <a:t>7.</a:t>
            </a:r>
            <a:r>
              <a:rPr lang="pt-BR" sz="3600">
                <a:solidFill>
                  <a:srgbClr val="292929"/>
                </a:solidFill>
              </a:rPr>
              <a:t>     </a:t>
            </a:r>
          </a:p>
          <a:p>
            <a:pPr marL="444500" indent="-444500">
              <a:lnSpc>
                <a:spcPct val="80000"/>
              </a:lnSpc>
              <a:spcBef>
                <a:spcPts val="475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3600">
                <a:solidFill>
                  <a:srgbClr val="292929"/>
                </a:solidFill>
              </a:rPr>
              <a:t>     </a:t>
            </a:r>
          </a:p>
        </p:txBody>
      </p:sp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63" y="4000500"/>
            <a:ext cx="4895850" cy="2484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7653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059FDA9-C143-49A7-966F-D4A436276517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23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27654" name="CaixaDeTexto 5"/>
          <p:cNvSpPr txBox="1">
            <a:spLocks noChangeArrowheads="1"/>
          </p:cNvSpPr>
          <p:nvPr/>
        </p:nvSpPr>
        <p:spPr bwMode="auto">
          <a:xfrm>
            <a:off x="1143000" y="642938"/>
            <a:ext cx="7215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 b="1">
                <a:solidFill>
                  <a:srgbClr val="000000"/>
                </a:solidFill>
              </a:rPr>
              <a:t>Selecionando um intervalo de células adjacentes</a:t>
            </a:r>
            <a:endParaRPr lang="pt-BR" sz="3600"/>
          </a:p>
        </p:txBody>
      </p:sp>
      <p:sp>
        <p:nvSpPr>
          <p:cNvPr id="27655" name="Espaço Reservado para Número de Slide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457133C-DF46-4454-8223-82AF402629B5}" type="slidenum">
              <a:rPr lang="pt-BR" smtClean="0"/>
              <a:pPr/>
              <a:t>23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 algn="ctr"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Selecionado células não adjacentes</a:t>
            </a:r>
          </a:p>
        </p:txBody>
      </p:sp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395288" y="1125538"/>
            <a:ext cx="8137525" cy="151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Posicione o cursor na primeira célula do intervalo e, mantendo o botão esquerdo do mouse pressionado, arraste-o sobre o intervalo desejado. </a:t>
            </a: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  </a:t>
            </a:r>
          </a:p>
          <a:p>
            <a:pPr marL="444500" indent="-444500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</p:txBody>
      </p:sp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933825"/>
            <a:ext cx="7848600" cy="2160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8677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BF9D94B-341C-45FA-B03A-97D407970B19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24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28678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6870F64-EEB9-4532-AA5A-544E46887154}" type="slidenum">
              <a:rPr lang="pt-BR" smtClean="0"/>
              <a:pPr/>
              <a:t>24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 algn="ctr"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Selecionado células não adjacentes</a:t>
            </a:r>
          </a:p>
        </p:txBody>
      </p:sp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395288" y="1125538"/>
            <a:ext cx="8137525" cy="3089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Posicione o cursor na primeira célula do intervalo e, mantendo o botão esquerdo do mouse pressionado, arraste-o sobre o intervalo desejado. </a:t>
            </a: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A seguir, com tecla </a:t>
            </a:r>
            <a:r>
              <a:rPr lang="pt-BR" sz="2000" b="1">
                <a:solidFill>
                  <a:srgbClr val="292929"/>
                </a:solidFill>
              </a:rPr>
              <a:t>Ctrl </a:t>
            </a:r>
            <a:r>
              <a:rPr lang="pt-BR" sz="2000">
                <a:solidFill>
                  <a:srgbClr val="292929"/>
                </a:solidFill>
              </a:rPr>
              <a:t>pressionada, posicione o mouse na primeira célula do próximo intervalo, e repita os passos anteriores</a:t>
            </a: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Em nosso exemplo, o primeiro intervalo compreende as colunas B:C, linha 4 até 7. O segundo intervalo compreende as colunas D:E, linha 9 até 11:</a:t>
            </a:r>
          </a:p>
          <a:p>
            <a:pPr marL="444500" indent="-444500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</p:txBody>
      </p:sp>
      <p:pic>
        <p:nvPicPr>
          <p:cNvPr id="2970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933825"/>
            <a:ext cx="7848600" cy="2160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9701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CCE65D2-79D9-4CB3-9BF3-BEA60F4733C6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25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29702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D2107E1-43B8-4423-BB37-6FF0CD44BEAA}" type="slidenum">
              <a:rPr lang="pt-BR" smtClean="0"/>
              <a:pPr/>
              <a:t>25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 algn="ctr"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Selecionado células não adjacentes</a:t>
            </a:r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395288" y="1125538"/>
            <a:ext cx="8137525" cy="3089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Posicione o cursor na primeira célula do intervalo e, mantendo o botão esquerdo do mouse pressionado, arraste-o sobre o intervalo desejado. </a:t>
            </a: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A seguir, com tecla </a:t>
            </a:r>
            <a:r>
              <a:rPr lang="pt-BR" sz="2000" b="1">
                <a:solidFill>
                  <a:srgbClr val="292929"/>
                </a:solidFill>
              </a:rPr>
              <a:t>Ctrl </a:t>
            </a:r>
            <a:r>
              <a:rPr lang="pt-BR" sz="2000">
                <a:solidFill>
                  <a:srgbClr val="292929"/>
                </a:solidFill>
              </a:rPr>
              <a:t>pressionada, posicione o mouse na primeira célula do próximo intervalo, e repita os passos anteriores</a:t>
            </a: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Em nosso exemplo, o primeiro intervalo compreende as colunas B:C, linha 4 até 7. O segundo intervalo compreende as colunas D:E, linha 9 até 11:</a:t>
            </a:r>
          </a:p>
          <a:p>
            <a:pPr marL="444500" indent="-444500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</p:txBody>
      </p:sp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3933825"/>
            <a:ext cx="7848600" cy="2160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25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609DEF3-AF2F-46CF-8ED7-6E5E2074F3A8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26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30726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7F523AB-36B2-4C0B-89A5-0BF546542FF2}" type="slidenum">
              <a:rPr lang="pt-BR" smtClean="0"/>
              <a:pPr/>
              <a:t>26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Salvando as planilhas</a:t>
            </a: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1900" y="1484313"/>
            <a:ext cx="5372100" cy="4619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1484313"/>
            <a:ext cx="1962150" cy="3543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1749" name="Line 4"/>
          <p:cNvSpPr>
            <a:spLocks noChangeShapeType="1"/>
          </p:cNvSpPr>
          <p:nvPr/>
        </p:nvSpPr>
        <p:spPr bwMode="auto">
          <a:xfrm>
            <a:off x="2627313" y="3429000"/>
            <a:ext cx="936625" cy="936625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8049F85-880B-4A04-B878-7C4DB39CD857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27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31751" name="Espaço Reservado para Número de Slide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7FDD82C-D602-4EF6-97DF-133B118B1526}" type="slidenum">
              <a:rPr lang="pt-BR" smtClean="0"/>
              <a:pPr/>
              <a:t>27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Exercício – 01 (Planilha de Produtos)</a:t>
            </a:r>
            <a:r>
              <a:rPr lang="ar-SA" sz="4000">
                <a:solidFill>
                  <a:srgbClr val="000000"/>
                </a:solidFill>
              </a:rPr>
              <a:t>‏</a:t>
            </a:r>
            <a:endParaRPr lang="pt-BR" sz="4000">
              <a:solidFill>
                <a:srgbClr val="000000"/>
              </a:solidFill>
            </a:endParaRPr>
          </a:p>
        </p:txBody>
      </p:sp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250825" y="1125538"/>
            <a:ext cx="8435975" cy="1368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lnSpc>
                <a:spcPct val="80000"/>
              </a:lnSpc>
              <a:spcBef>
                <a:spcPts val="6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400">
                <a:solidFill>
                  <a:srgbClr val="292929"/>
                </a:solidFill>
              </a:rPr>
              <a:t>Crie uma planilha com três pastas. Uma terá uma relação de clientes, a outra terá uma relação de produtos e a terceira terá a relação de produtos comprados pelos clientes  </a:t>
            </a:r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565400"/>
            <a:ext cx="8247062" cy="405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2773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6B792AD-BA81-465D-82EC-05B5DB52CA26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28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32774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4E1D28A-47C6-4917-AB82-8F4D00D4670F}" type="slidenum">
              <a:rPr lang="pt-BR" smtClean="0"/>
              <a:pPr/>
              <a:t>28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Exercício – 01 (Planilha de Clientes)</a:t>
            </a:r>
            <a:r>
              <a:rPr lang="ar-SA" sz="4000">
                <a:solidFill>
                  <a:srgbClr val="000000"/>
                </a:solidFill>
              </a:rPr>
              <a:t>‏</a:t>
            </a:r>
            <a:endParaRPr lang="pt-BR" sz="4000">
              <a:solidFill>
                <a:srgbClr val="000000"/>
              </a:solidFill>
            </a:endParaRPr>
          </a:p>
        </p:txBody>
      </p:sp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395288" y="1412875"/>
            <a:ext cx="8137525" cy="720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lnSpc>
                <a:spcPct val="80000"/>
              </a:lnSpc>
              <a:spcBef>
                <a:spcPts val="6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400">
                <a:solidFill>
                  <a:srgbClr val="292929"/>
                </a:solidFill>
              </a:rPr>
              <a:t>A  planilha cliente terá os campos Nome, sexo, Data de nascimento, idade, Telefone e status  </a:t>
            </a:r>
          </a:p>
        </p:txBody>
      </p:sp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924175"/>
            <a:ext cx="8247062" cy="3194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3797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C242889-9981-4C00-9480-C42E0881FF87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29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33798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7CE647D-9E66-423C-B26C-78DEB0FDA181}" type="slidenum">
              <a:rPr lang="pt-BR" smtClean="0"/>
              <a:pPr/>
              <a:t>29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Tabela Vendas</a:t>
            </a:r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468313" y="1484313"/>
            <a:ext cx="8435975" cy="1368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Código do produto, Descrição, quantidade, valor unitário e valor total.   </a:t>
            </a:r>
          </a:p>
        </p:txBody>
      </p:sp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2781300"/>
            <a:ext cx="7726362" cy="3240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4821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5C24E6E-044D-4914-B35E-8F425F5C2516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30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34822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8E21967-2697-4632-AE09-BAE7D550780A}" type="slidenum">
              <a:rPr lang="pt-BR" smtClean="0"/>
              <a:pPr/>
              <a:t>30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Inserindo funções nas células</a:t>
            </a:r>
          </a:p>
        </p:txBody>
      </p:sp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323850" y="1196975"/>
            <a:ext cx="8435975" cy="2232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As funções tornam as planilhas dinâmicas facilitando o trabalho dos usuários.</a:t>
            </a: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Elas podem ser elaboradas a partir do assistente de funções ou digitadas diretamente na barra de fórmulas.  </a:t>
            </a: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Inserir </a:t>
            </a:r>
            <a:r>
              <a:rPr lang="pt-BR" sz="2000">
                <a:solidFill>
                  <a:srgbClr val="292929"/>
                </a:solidFill>
                <a:latin typeface="Wingdings" charset="2"/>
              </a:rPr>
              <a:t></a:t>
            </a:r>
            <a:r>
              <a:rPr lang="pt-BR" sz="2000">
                <a:solidFill>
                  <a:srgbClr val="292929"/>
                </a:solidFill>
              </a:rPr>
              <a:t> Funções ou aperte Ctrl + F12  </a:t>
            </a:r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3284538"/>
            <a:ext cx="3381375" cy="304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5845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E379D9B-ACAB-4B20-B44F-7C9F67769CE9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31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35846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9F4BE2B-901C-4E8F-9AA8-E25792ED04FE}" type="slidenum">
              <a:rPr lang="pt-BR" smtClean="0"/>
              <a:pPr/>
              <a:t>31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O Assistente de Funções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196975"/>
            <a:ext cx="6019800" cy="3838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6868" name="Text Box 3"/>
          <p:cNvSpPr txBox="1">
            <a:spLocks noChangeArrowheads="1"/>
          </p:cNvSpPr>
          <p:nvPr/>
        </p:nvSpPr>
        <p:spPr bwMode="auto">
          <a:xfrm>
            <a:off x="5651500" y="5300663"/>
            <a:ext cx="2736850" cy="368300"/>
          </a:xfrm>
          <a:prstGeom prst="rect">
            <a:avLst/>
          </a:pr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Funções Disponíveis</a:t>
            </a:r>
          </a:p>
        </p:txBody>
      </p:sp>
      <p:sp>
        <p:nvSpPr>
          <p:cNvPr id="36869" name="Text Box 4"/>
          <p:cNvSpPr txBox="1">
            <a:spLocks noChangeArrowheads="1"/>
          </p:cNvSpPr>
          <p:nvPr/>
        </p:nvSpPr>
        <p:spPr bwMode="auto">
          <a:xfrm>
            <a:off x="3132138" y="5373688"/>
            <a:ext cx="2303462" cy="368300"/>
          </a:xfrm>
          <a:prstGeom prst="rect">
            <a:avLst/>
          </a:pr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Quadro de fórmulas</a:t>
            </a:r>
          </a:p>
        </p:txBody>
      </p:sp>
      <p:sp>
        <p:nvSpPr>
          <p:cNvPr id="36870" name="Line 5"/>
          <p:cNvSpPr>
            <a:spLocks noChangeShapeType="1"/>
          </p:cNvSpPr>
          <p:nvPr/>
        </p:nvSpPr>
        <p:spPr bwMode="auto">
          <a:xfrm>
            <a:off x="3563938" y="4221163"/>
            <a:ext cx="503237" cy="1079500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36871" name="Line 6"/>
          <p:cNvSpPr>
            <a:spLocks noChangeShapeType="1"/>
          </p:cNvSpPr>
          <p:nvPr/>
        </p:nvSpPr>
        <p:spPr bwMode="auto">
          <a:xfrm>
            <a:off x="1476375" y="2492375"/>
            <a:ext cx="4824413" cy="2665413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36872" name="Text Box 7"/>
          <p:cNvSpPr txBox="1">
            <a:spLocks noChangeArrowheads="1"/>
          </p:cNvSpPr>
          <p:nvPr/>
        </p:nvSpPr>
        <p:spPr bwMode="auto">
          <a:xfrm>
            <a:off x="6407150" y="1916113"/>
            <a:ext cx="2486025" cy="368300"/>
          </a:xfrm>
          <a:prstGeom prst="rect">
            <a:avLst/>
          </a:pr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Resultado da Função</a:t>
            </a:r>
          </a:p>
        </p:txBody>
      </p:sp>
      <p:sp>
        <p:nvSpPr>
          <p:cNvPr id="36873" name="Line 8"/>
          <p:cNvSpPr>
            <a:spLocks noChangeShapeType="1"/>
          </p:cNvSpPr>
          <p:nvPr/>
        </p:nvSpPr>
        <p:spPr bwMode="auto">
          <a:xfrm>
            <a:off x="5795963" y="1628775"/>
            <a:ext cx="792162" cy="360363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36874" name="Text Box 9"/>
          <p:cNvSpPr txBox="1">
            <a:spLocks noChangeArrowheads="1"/>
          </p:cNvSpPr>
          <p:nvPr/>
        </p:nvSpPr>
        <p:spPr bwMode="auto">
          <a:xfrm>
            <a:off x="6443663" y="3068638"/>
            <a:ext cx="2486025" cy="368300"/>
          </a:xfrm>
          <a:prstGeom prst="rect">
            <a:avLst/>
          </a:pr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Exemplo da função</a:t>
            </a:r>
          </a:p>
        </p:txBody>
      </p:sp>
      <p:sp>
        <p:nvSpPr>
          <p:cNvPr id="36875" name="Line 10"/>
          <p:cNvSpPr>
            <a:spLocks noChangeShapeType="1"/>
          </p:cNvSpPr>
          <p:nvPr/>
        </p:nvSpPr>
        <p:spPr bwMode="auto">
          <a:xfrm>
            <a:off x="3492500" y="2205038"/>
            <a:ext cx="3240088" cy="792162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36876" name="Text Box 11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C841771-F55C-42CF-8568-2C06D778061D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32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36877" name="Espaço Reservado para Número de Slide 1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77B5715-C05F-40B9-A102-ABB5683CC41C}" type="slidenum">
              <a:rPr lang="pt-BR" smtClean="0"/>
              <a:pPr/>
              <a:t>32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Inserindo as fórmulas manualmente </a:t>
            </a:r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395288" y="1412875"/>
            <a:ext cx="8435975" cy="4679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lnSpc>
                <a:spcPct val="9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   Clique na barra de formulas e comece a formula com o sinal de igual = (igual) depois digite a formula.</a:t>
            </a:r>
          </a:p>
          <a:p>
            <a:pPr marL="444500" indent="-444500" algn="just">
              <a:lnSpc>
                <a:spcPct val="9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Ex:</a:t>
            </a:r>
          </a:p>
          <a:p>
            <a:pPr marL="444500" indent="-444500" algn="just">
              <a:lnSpc>
                <a:spcPct val="9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9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=agora() </a:t>
            </a:r>
            <a:r>
              <a:rPr lang="pt-BR" sz="2000">
                <a:solidFill>
                  <a:srgbClr val="292929"/>
                </a:solidFill>
                <a:latin typeface="Wingdings" charset="2"/>
              </a:rPr>
              <a:t></a:t>
            </a:r>
            <a:r>
              <a:rPr lang="pt-BR" sz="2000">
                <a:solidFill>
                  <a:srgbClr val="292929"/>
                </a:solidFill>
              </a:rPr>
              <a:t> retorna a data atual.</a:t>
            </a:r>
          </a:p>
          <a:p>
            <a:pPr marL="444500" indent="-444500" algn="just">
              <a:lnSpc>
                <a:spcPct val="9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9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=a1 + b1 </a:t>
            </a:r>
            <a:r>
              <a:rPr lang="pt-BR" sz="2000">
                <a:solidFill>
                  <a:srgbClr val="292929"/>
                </a:solidFill>
                <a:latin typeface="Wingdings" charset="2"/>
              </a:rPr>
              <a:t></a:t>
            </a:r>
            <a:r>
              <a:rPr lang="pt-BR" sz="2000">
                <a:solidFill>
                  <a:srgbClr val="292929"/>
                </a:solidFill>
              </a:rPr>
              <a:t> Soma os valores das células a1 e b1</a:t>
            </a:r>
          </a:p>
          <a:p>
            <a:pPr marL="444500" indent="-444500" algn="just">
              <a:lnSpc>
                <a:spcPct val="9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9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=soma(b2:b20) Soma todos os valores contidos nas células entre b2 e b20)</a:t>
            </a:r>
            <a:r>
              <a:rPr lang="ar-SA" sz="2000">
                <a:solidFill>
                  <a:srgbClr val="292929"/>
                </a:solidFill>
              </a:rPr>
              <a:t>‏</a:t>
            </a:r>
            <a:endParaRPr lang="pt-BR" sz="20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9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9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=soma(b2;b20) Soma somente os valores das células b2 2 b20) </a:t>
            </a:r>
          </a:p>
          <a:p>
            <a:pPr marL="444500" indent="-444500" algn="just">
              <a:lnSpc>
                <a:spcPct val="9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   </a:t>
            </a:r>
          </a:p>
        </p:txBody>
      </p:sp>
      <p:sp>
        <p:nvSpPr>
          <p:cNvPr id="37892" name="Text Box 3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B70F12D-0FB8-424B-AC8F-7039D029D43B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33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37893" name="Espaço Reservado para Número de Slide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D1A3A98-1F4A-4CC9-A19C-349A637C7410}" type="slidenum">
              <a:rPr lang="pt-BR" smtClean="0"/>
              <a:pPr/>
              <a:t>33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 algn="ctr"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Operadores aritméticos </a:t>
            </a:r>
          </a:p>
        </p:txBody>
      </p:sp>
      <p:sp>
        <p:nvSpPr>
          <p:cNvPr id="38915" name="Text Box 2"/>
          <p:cNvSpPr txBox="1">
            <a:spLocks noChangeArrowheads="1"/>
          </p:cNvSpPr>
          <p:nvPr/>
        </p:nvSpPr>
        <p:spPr bwMode="auto">
          <a:xfrm>
            <a:off x="755650" y="1916113"/>
            <a:ext cx="7704138" cy="1557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>
                <a:solidFill>
                  <a:srgbClr val="292929"/>
                </a:solidFill>
              </a:rPr>
              <a:t>Para efetuar operações matemáticas básicas, como adição, subtração ou multiplicação, combinar números e produzir resultados numéricos, use estes operadores aritméticos.</a:t>
            </a:r>
            <a:r>
              <a:rPr lang="pt-BR">
                <a:solidFill>
                  <a:srgbClr val="292929"/>
                </a:solidFill>
              </a:rPr>
              <a:t> </a:t>
            </a:r>
          </a:p>
        </p:txBody>
      </p:sp>
      <p:sp>
        <p:nvSpPr>
          <p:cNvPr id="38916" name="Text Box 3"/>
          <p:cNvSpPr txBox="1">
            <a:spLocks noChangeArrowheads="1"/>
          </p:cNvSpPr>
          <p:nvPr/>
        </p:nvSpPr>
        <p:spPr bwMode="auto">
          <a:xfrm>
            <a:off x="900113" y="3933825"/>
            <a:ext cx="7704137" cy="460375"/>
          </a:xfrm>
          <a:prstGeom prst="rect">
            <a:avLst/>
          </a:pr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>
                <a:solidFill>
                  <a:srgbClr val="292929"/>
                </a:solidFill>
              </a:rPr>
              <a:t>+ - / * ^%</a:t>
            </a:r>
          </a:p>
        </p:txBody>
      </p:sp>
      <p:sp>
        <p:nvSpPr>
          <p:cNvPr id="38917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60AD3EF-28D9-4626-B2C7-5ED67FEFEB0A}" type="slidenum">
              <a:rPr lang="en-US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34</a:t>
            </a:fld>
            <a:endParaRPr lang="en-US" sz="1000">
              <a:solidFill>
                <a:srgbClr val="292929"/>
              </a:solidFill>
            </a:endParaRPr>
          </a:p>
        </p:txBody>
      </p:sp>
      <p:sp>
        <p:nvSpPr>
          <p:cNvPr id="38918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4C94C66-2B3F-47C8-8F02-B2883CA593A3}" type="slidenum">
              <a:rPr lang="en-US" smtClean="0"/>
              <a:pPr/>
              <a:t>34</a:t>
            </a:fld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"/>
          <p:cNvSpPr txBox="1"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Operadores aritméticos </a:t>
            </a:r>
          </a:p>
        </p:txBody>
      </p:sp>
      <p:grpSp>
        <p:nvGrpSpPr>
          <p:cNvPr id="39939" name="Group 2"/>
          <p:cNvGrpSpPr>
            <a:grpSpLocks/>
          </p:cNvGrpSpPr>
          <p:nvPr/>
        </p:nvGrpSpPr>
        <p:grpSpPr bwMode="auto">
          <a:xfrm>
            <a:off x="457200" y="1600200"/>
            <a:ext cx="7210425" cy="3475038"/>
            <a:chOff x="288" y="1008"/>
            <a:chExt cx="4542" cy="2189"/>
          </a:xfrm>
        </p:grpSpPr>
        <p:sp>
          <p:nvSpPr>
            <p:cNvPr id="39942" name="Rectangle 3"/>
            <p:cNvSpPr>
              <a:spLocks noChangeArrowheads="1"/>
            </p:cNvSpPr>
            <p:nvPr/>
          </p:nvSpPr>
          <p:spPr bwMode="auto">
            <a:xfrm>
              <a:off x="288" y="1008"/>
              <a:ext cx="1322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Operador</a:t>
              </a:r>
            </a:p>
          </p:txBody>
        </p:sp>
        <p:sp>
          <p:nvSpPr>
            <p:cNvPr id="39943" name="Rectangle 4"/>
            <p:cNvSpPr>
              <a:spLocks noChangeArrowheads="1"/>
            </p:cNvSpPr>
            <p:nvPr/>
          </p:nvSpPr>
          <p:spPr bwMode="auto">
            <a:xfrm>
              <a:off x="1610" y="1008"/>
              <a:ext cx="1706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Significado</a:t>
              </a:r>
            </a:p>
          </p:txBody>
        </p:sp>
        <p:sp>
          <p:nvSpPr>
            <p:cNvPr id="39944" name="Rectangle 5"/>
            <p:cNvSpPr>
              <a:spLocks noChangeArrowheads="1"/>
            </p:cNvSpPr>
            <p:nvPr/>
          </p:nvSpPr>
          <p:spPr bwMode="auto">
            <a:xfrm>
              <a:off x="3316" y="1008"/>
              <a:ext cx="1514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Exemplo</a:t>
              </a:r>
            </a:p>
          </p:txBody>
        </p:sp>
        <p:sp>
          <p:nvSpPr>
            <p:cNvPr id="39945" name="Rectangle 6"/>
            <p:cNvSpPr>
              <a:spLocks noChangeArrowheads="1"/>
            </p:cNvSpPr>
            <p:nvPr/>
          </p:nvSpPr>
          <p:spPr bwMode="auto">
            <a:xfrm>
              <a:off x="288" y="1315"/>
              <a:ext cx="1322" cy="32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5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>
                  <a:solidFill>
                    <a:srgbClr val="292929"/>
                  </a:solidFill>
                </a:rPr>
                <a:t>+ (mais)</a:t>
              </a:r>
              <a:r>
                <a:rPr lang="ar-SA" sz="2000">
                  <a:solidFill>
                    <a:srgbClr val="292929"/>
                  </a:solidFill>
                </a:rPr>
                <a:t>‏</a:t>
              </a:r>
              <a:endParaRPr lang="pt-BR" sz="2000">
                <a:solidFill>
                  <a:srgbClr val="292929"/>
                </a:solidFill>
              </a:endParaRPr>
            </a:p>
          </p:txBody>
        </p:sp>
        <p:sp>
          <p:nvSpPr>
            <p:cNvPr id="39946" name="Rectangle 7"/>
            <p:cNvSpPr>
              <a:spLocks noChangeArrowheads="1"/>
            </p:cNvSpPr>
            <p:nvPr/>
          </p:nvSpPr>
          <p:spPr bwMode="auto">
            <a:xfrm>
              <a:off x="1610" y="1315"/>
              <a:ext cx="1706" cy="32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292929"/>
                  </a:solidFill>
                </a:rPr>
                <a:t>Soma duas ou mais células ou valores</a:t>
              </a:r>
            </a:p>
          </p:txBody>
        </p:sp>
        <p:sp>
          <p:nvSpPr>
            <p:cNvPr id="39947" name="Rectangle 8"/>
            <p:cNvSpPr>
              <a:spLocks noChangeArrowheads="1"/>
            </p:cNvSpPr>
            <p:nvPr/>
          </p:nvSpPr>
          <p:spPr bwMode="auto">
            <a:xfrm>
              <a:off x="3316" y="1315"/>
              <a:ext cx="1514" cy="32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=b2 + b5</a:t>
              </a:r>
            </a:p>
          </p:txBody>
        </p:sp>
        <p:sp>
          <p:nvSpPr>
            <p:cNvPr id="39948" name="Rectangle 9"/>
            <p:cNvSpPr>
              <a:spLocks noChangeArrowheads="1"/>
            </p:cNvSpPr>
            <p:nvPr/>
          </p:nvSpPr>
          <p:spPr bwMode="auto">
            <a:xfrm>
              <a:off x="288" y="1642"/>
              <a:ext cx="1322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5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>
                  <a:solidFill>
                    <a:srgbClr val="292929"/>
                  </a:solidFill>
                </a:rPr>
                <a:t>- (Menos)</a:t>
              </a:r>
              <a:r>
                <a:rPr lang="ar-SA" sz="2000">
                  <a:solidFill>
                    <a:srgbClr val="292929"/>
                  </a:solidFill>
                </a:rPr>
                <a:t>‏</a:t>
              </a:r>
              <a:endParaRPr lang="pt-BR" sz="2000">
                <a:solidFill>
                  <a:srgbClr val="292929"/>
                </a:solidFill>
              </a:endParaRPr>
            </a:p>
          </p:txBody>
        </p:sp>
        <p:sp>
          <p:nvSpPr>
            <p:cNvPr id="39949" name="Rectangle 10"/>
            <p:cNvSpPr>
              <a:spLocks noChangeArrowheads="1"/>
            </p:cNvSpPr>
            <p:nvPr/>
          </p:nvSpPr>
          <p:spPr bwMode="auto">
            <a:xfrm>
              <a:off x="1610" y="1642"/>
              <a:ext cx="1706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292929"/>
                  </a:solidFill>
                </a:rPr>
                <a:t>Diminui dois valores</a:t>
              </a:r>
            </a:p>
          </p:txBody>
        </p:sp>
        <p:sp>
          <p:nvSpPr>
            <p:cNvPr id="39950" name="Rectangle 11"/>
            <p:cNvSpPr>
              <a:spLocks noChangeArrowheads="1"/>
            </p:cNvSpPr>
            <p:nvPr/>
          </p:nvSpPr>
          <p:spPr bwMode="auto">
            <a:xfrm>
              <a:off x="3316" y="1642"/>
              <a:ext cx="1514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=b5 - a3</a:t>
              </a:r>
            </a:p>
          </p:txBody>
        </p:sp>
        <p:sp>
          <p:nvSpPr>
            <p:cNvPr id="39951" name="Rectangle 12"/>
            <p:cNvSpPr>
              <a:spLocks noChangeArrowheads="1"/>
            </p:cNvSpPr>
            <p:nvPr/>
          </p:nvSpPr>
          <p:spPr bwMode="auto">
            <a:xfrm>
              <a:off x="288" y="1949"/>
              <a:ext cx="1322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5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>
                  <a:solidFill>
                    <a:srgbClr val="292929"/>
                  </a:solidFill>
                </a:rPr>
                <a:t>*(asterisco)</a:t>
              </a:r>
              <a:r>
                <a:rPr lang="ar-SA" sz="2000">
                  <a:solidFill>
                    <a:srgbClr val="292929"/>
                  </a:solidFill>
                </a:rPr>
                <a:t>‏</a:t>
              </a:r>
              <a:endParaRPr lang="pt-BR" sz="2000">
                <a:solidFill>
                  <a:srgbClr val="292929"/>
                </a:solidFill>
              </a:endParaRPr>
            </a:p>
          </p:txBody>
        </p:sp>
        <p:sp>
          <p:nvSpPr>
            <p:cNvPr id="39952" name="Rectangle 13"/>
            <p:cNvSpPr>
              <a:spLocks noChangeArrowheads="1"/>
            </p:cNvSpPr>
            <p:nvPr/>
          </p:nvSpPr>
          <p:spPr bwMode="auto">
            <a:xfrm>
              <a:off x="1610" y="1949"/>
              <a:ext cx="1706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292929"/>
                  </a:solidFill>
                </a:rPr>
                <a:t>Multiplica 2 valores</a:t>
              </a:r>
            </a:p>
          </p:txBody>
        </p:sp>
        <p:sp>
          <p:nvSpPr>
            <p:cNvPr id="39953" name="Rectangle 14"/>
            <p:cNvSpPr>
              <a:spLocks noChangeArrowheads="1"/>
            </p:cNvSpPr>
            <p:nvPr/>
          </p:nvSpPr>
          <p:spPr bwMode="auto">
            <a:xfrm>
              <a:off x="3316" y="1949"/>
              <a:ext cx="1514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=b8 * a9</a:t>
              </a:r>
            </a:p>
          </p:txBody>
        </p:sp>
        <p:sp>
          <p:nvSpPr>
            <p:cNvPr id="39954" name="Rectangle 15"/>
            <p:cNvSpPr>
              <a:spLocks noChangeArrowheads="1"/>
            </p:cNvSpPr>
            <p:nvPr/>
          </p:nvSpPr>
          <p:spPr bwMode="auto">
            <a:xfrm>
              <a:off x="288" y="2256"/>
              <a:ext cx="1322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5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>
                  <a:solidFill>
                    <a:srgbClr val="292929"/>
                  </a:solidFill>
                </a:rPr>
                <a:t>/ (divisão)</a:t>
              </a:r>
              <a:r>
                <a:rPr lang="ar-SA" sz="2000">
                  <a:solidFill>
                    <a:srgbClr val="292929"/>
                  </a:solidFill>
                </a:rPr>
                <a:t>‏</a:t>
              </a:r>
              <a:endParaRPr lang="pt-BR" sz="2000">
                <a:solidFill>
                  <a:srgbClr val="292929"/>
                </a:solidFill>
              </a:endParaRPr>
            </a:p>
          </p:txBody>
        </p:sp>
        <p:sp>
          <p:nvSpPr>
            <p:cNvPr id="39955" name="Rectangle 16"/>
            <p:cNvSpPr>
              <a:spLocks noChangeArrowheads="1"/>
            </p:cNvSpPr>
            <p:nvPr/>
          </p:nvSpPr>
          <p:spPr bwMode="auto">
            <a:xfrm>
              <a:off x="1610" y="2256"/>
              <a:ext cx="1706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292929"/>
                  </a:solidFill>
                </a:rPr>
                <a:t>Divide dois valores</a:t>
              </a:r>
            </a:p>
          </p:txBody>
        </p:sp>
        <p:sp>
          <p:nvSpPr>
            <p:cNvPr id="39956" name="Rectangle 17"/>
            <p:cNvSpPr>
              <a:spLocks noChangeArrowheads="1"/>
            </p:cNvSpPr>
            <p:nvPr/>
          </p:nvSpPr>
          <p:spPr bwMode="auto">
            <a:xfrm>
              <a:off x="3316" y="2256"/>
              <a:ext cx="1514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=b11 / a3</a:t>
              </a:r>
            </a:p>
          </p:txBody>
        </p:sp>
        <p:sp>
          <p:nvSpPr>
            <p:cNvPr id="39957" name="Rectangle 18"/>
            <p:cNvSpPr>
              <a:spLocks noChangeArrowheads="1"/>
            </p:cNvSpPr>
            <p:nvPr/>
          </p:nvSpPr>
          <p:spPr bwMode="auto">
            <a:xfrm>
              <a:off x="288" y="2563"/>
              <a:ext cx="1322" cy="32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4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600" b="1">
                  <a:solidFill>
                    <a:srgbClr val="292929"/>
                  </a:solidFill>
                </a:rPr>
                <a:t>% (porcentagem)</a:t>
              </a:r>
              <a:r>
                <a:rPr lang="ar-SA" sz="1600" b="1">
                  <a:solidFill>
                    <a:srgbClr val="292929"/>
                  </a:solidFill>
                </a:rPr>
                <a:t>‏</a:t>
              </a:r>
              <a:endParaRPr lang="pt-BR" sz="1600" b="1">
                <a:solidFill>
                  <a:srgbClr val="292929"/>
                </a:solidFill>
              </a:endParaRPr>
            </a:p>
          </p:txBody>
        </p:sp>
        <p:sp>
          <p:nvSpPr>
            <p:cNvPr id="39958" name="Rectangle 19"/>
            <p:cNvSpPr>
              <a:spLocks noChangeArrowheads="1"/>
            </p:cNvSpPr>
            <p:nvPr/>
          </p:nvSpPr>
          <p:spPr bwMode="auto">
            <a:xfrm>
              <a:off x="1610" y="2563"/>
              <a:ext cx="1706" cy="32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292929"/>
                  </a:solidFill>
                </a:rPr>
                <a:t>Mostra o percentual de um valor</a:t>
              </a:r>
            </a:p>
          </p:txBody>
        </p:sp>
        <p:sp>
          <p:nvSpPr>
            <p:cNvPr id="39959" name="Rectangle 20"/>
            <p:cNvSpPr>
              <a:spLocks noChangeArrowheads="1"/>
            </p:cNvSpPr>
            <p:nvPr/>
          </p:nvSpPr>
          <p:spPr bwMode="auto">
            <a:xfrm>
              <a:off x="3316" y="2563"/>
              <a:ext cx="1514" cy="32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=30 * (20%)</a:t>
              </a:r>
              <a:r>
                <a:rPr lang="ar-SA" sz="2600">
                  <a:solidFill>
                    <a:srgbClr val="292929"/>
                  </a:solidFill>
                </a:rPr>
                <a:t>‏</a:t>
              </a:r>
              <a:endParaRPr lang="pt-BR" sz="2600">
                <a:solidFill>
                  <a:srgbClr val="292929"/>
                </a:solidFill>
              </a:endParaRPr>
            </a:p>
          </p:txBody>
        </p:sp>
        <p:sp>
          <p:nvSpPr>
            <p:cNvPr id="39960" name="Rectangle 21"/>
            <p:cNvSpPr>
              <a:spLocks noChangeArrowheads="1"/>
            </p:cNvSpPr>
            <p:nvPr/>
          </p:nvSpPr>
          <p:spPr bwMode="auto">
            <a:xfrm>
              <a:off x="288" y="2890"/>
              <a:ext cx="1322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292929"/>
                  </a:solidFill>
                </a:rPr>
                <a:t>^(Acento circunflexo)</a:t>
              </a:r>
              <a:r>
                <a:rPr lang="ar-SA" sz="1400" b="1">
                  <a:solidFill>
                    <a:srgbClr val="292929"/>
                  </a:solidFill>
                </a:rPr>
                <a:t>‏</a:t>
              </a:r>
              <a:endParaRPr lang="pt-BR" sz="1400" b="1">
                <a:solidFill>
                  <a:srgbClr val="292929"/>
                </a:solidFill>
              </a:endParaRPr>
            </a:p>
          </p:txBody>
        </p:sp>
        <p:sp>
          <p:nvSpPr>
            <p:cNvPr id="39961" name="Rectangle 22"/>
            <p:cNvSpPr>
              <a:spLocks noChangeArrowheads="1"/>
            </p:cNvSpPr>
            <p:nvPr/>
          </p:nvSpPr>
          <p:spPr bwMode="auto">
            <a:xfrm>
              <a:off x="1610" y="2890"/>
              <a:ext cx="1706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292929"/>
                  </a:solidFill>
                </a:rPr>
                <a:t>Exponencial de um valor</a:t>
              </a:r>
            </a:p>
          </p:txBody>
        </p:sp>
        <p:sp>
          <p:nvSpPr>
            <p:cNvPr id="39962" name="Rectangle 23"/>
            <p:cNvSpPr>
              <a:spLocks noChangeArrowheads="1"/>
            </p:cNvSpPr>
            <p:nvPr/>
          </p:nvSpPr>
          <p:spPr bwMode="auto">
            <a:xfrm>
              <a:off x="3316" y="2890"/>
              <a:ext cx="1514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=3^4</a:t>
              </a:r>
            </a:p>
          </p:txBody>
        </p:sp>
        <p:sp>
          <p:nvSpPr>
            <p:cNvPr id="39963" name="Line 24"/>
            <p:cNvSpPr>
              <a:spLocks noChangeShapeType="1"/>
            </p:cNvSpPr>
            <p:nvPr/>
          </p:nvSpPr>
          <p:spPr bwMode="auto">
            <a:xfrm>
              <a:off x="1610" y="1008"/>
              <a:ext cx="1" cy="2189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964" name="Line 25"/>
            <p:cNvSpPr>
              <a:spLocks noChangeShapeType="1"/>
            </p:cNvSpPr>
            <p:nvPr/>
          </p:nvSpPr>
          <p:spPr bwMode="auto">
            <a:xfrm>
              <a:off x="3316" y="1008"/>
              <a:ext cx="1" cy="2189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965" name="Line 26"/>
            <p:cNvSpPr>
              <a:spLocks noChangeShapeType="1"/>
            </p:cNvSpPr>
            <p:nvPr/>
          </p:nvSpPr>
          <p:spPr bwMode="auto">
            <a:xfrm>
              <a:off x="288" y="1315"/>
              <a:ext cx="454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966" name="Line 27"/>
            <p:cNvSpPr>
              <a:spLocks noChangeShapeType="1"/>
            </p:cNvSpPr>
            <p:nvPr/>
          </p:nvSpPr>
          <p:spPr bwMode="auto">
            <a:xfrm>
              <a:off x="288" y="1642"/>
              <a:ext cx="454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967" name="Line 28"/>
            <p:cNvSpPr>
              <a:spLocks noChangeShapeType="1"/>
            </p:cNvSpPr>
            <p:nvPr/>
          </p:nvSpPr>
          <p:spPr bwMode="auto">
            <a:xfrm>
              <a:off x="288" y="1949"/>
              <a:ext cx="454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968" name="Line 29"/>
            <p:cNvSpPr>
              <a:spLocks noChangeShapeType="1"/>
            </p:cNvSpPr>
            <p:nvPr/>
          </p:nvSpPr>
          <p:spPr bwMode="auto">
            <a:xfrm>
              <a:off x="288" y="2256"/>
              <a:ext cx="454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969" name="Line 30"/>
            <p:cNvSpPr>
              <a:spLocks noChangeShapeType="1"/>
            </p:cNvSpPr>
            <p:nvPr/>
          </p:nvSpPr>
          <p:spPr bwMode="auto">
            <a:xfrm>
              <a:off x="288" y="2563"/>
              <a:ext cx="454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970" name="Line 31"/>
            <p:cNvSpPr>
              <a:spLocks noChangeShapeType="1"/>
            </p:cNvSpPr>
            <p:nvPr/>
          </p:nvSpPr>
          <p:spPr bwMode="auto">
            <a:xfrm>
              <a:off x="288" y="2890"/>
              <a:ext cx="454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971" name="Line 32"/>
            <p:cNvSpPr>
              <a:spLocks noChangeShapeType="1"/>
            </p:cNvSpPr>
            <p:nvPr/>
          </p:nvSpPr>
          <p:spPr bwMode="auto">
            <a:xfrm>
              <a:off x="288" y="1008"/>
              <a:ext cx="1" cy="2189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972" name="Line 33"/>
            <p:cNvSpPr>
              <a:spLocks noChangeShapeType="1"/>
            </p:cNvSpPr>
            <p:nvPr/>
          </p:nvSpPr>
          <p:spPr bwMode="auto">
            <a:xfrm>
              <a:off x="4830" y="1008"/>
              <a:ext cx="1" cy="2189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973" name="Line 34"/>
            <p:cNvSpPr>
              <a:spLocks noChangeShapeType="1"/>
            </p:cNvSpPr>
            <p:nvPr/>
          </p:nvSpPr>
          <p:spPr bwMode="auto">
            <a:xfrm>
              <a:off x="288" y="1008"/>
              <a:ext cx="4542" cy="1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9974" name="Line 35"/>
            <p:cNvSpPr>
              <a:spLocks noChangeShapeType="1"/>
            </p:cNvSpPr>
            <p:nvPr/>
          </p:nvSpPr>
          <p:spPr bwMode="auto">
            <a:xfrm>
              <a:off x="288" y="3197"/>
              <a:ext cx="4542" cy="1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9940" name="Text Box 36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6F09642-DF7A-4E32-8005-5F0715D11B26}" type="slidenum">
              <a:rPr lang="en-US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35</a:t>
            </a:fld>
            <a:endParaRPr lang="en-US" sz="1000">
              <a:solidFill>
                <a:srgbClr val="292929"/>
              </a:solidFill>
            </a:endParaRPr>
          </a:p>
        </p:txBody>
      </p:sp>
      <p:sp>
        <p:nvSpPr>
          <p:cNvPr id="39941" name="Espaço Reservado para Número de Slide 37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13B07A0-D41B-4B0C-8BA0-F35777B1FB1C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 algn="ctr"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Operadores de comparação </a:t>
            </a:r>
          </a:p>
        </p:txBody>
      </p:sp>
      <p:sp>
        <p:nvSpPr>
          <p:cNvPr id="40963" name="Text Box 2"/>
          <p:cNvSpPr txBox="1">
            <a:spLocks noChangeArrowheads="1"/>
          </p:cNvSpPr>
          <p:nvPr/>
        </p:nvSpPr>
        <p:spPr bwMode="auto">
          <a:xfrm>
            <a:off x="755650" y="1916113"/>
            <a:ext cx="7704138" cy="1557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spcBef>
                <a:spcPts val="15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>
                <a:solidFill>
                  <a:srgbClr val="292929"/>
                </a:solidFill>
              </a:rPr>
              <a:t>Você pode comparar dois valores com os operadores a seguir. Quando dois valores são comparados usando esses operadores, o resultado é um valor lógico, VERDADEIRO ou FALSO. </a:t>
            </a:r>
          </a:p>
        </p:txBody>
      </p:sp>
      <p:sp>
        <p:nvSpPr>
          <p:cNvPr id="40964" name="Text Box 3"/>
          <p:cNvSpPr txBox="1">
            <a:spLocks noChangeArrowheads="1"/>
          </p:cNvSpPr>
          <p:nvPr/>
        </p:nvSpPr>
        <p:spPr bwMode="auto">
          <a:xfrm>
            <a:off x="900113" y="3933825"/>
            <a:ext cx="7704137" cy="1190625"/>
          </a:xfrm>
          <a:prstGeom prst="rect">
            <a:avLst/>
          </a:pr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= (sinal de igual)Igual a (A1=B1)&gt; (sinal de maior que)Maior que (A1&gt;B1)&lt; (sinal de menor que)Menor que (A1&lt;B1)&gt;= (sinal de maior ou igual a)Maior ou igual a (A1&gt;=B1)&lt;= (sinal de menor ou igual a)Menor ou igual a (A1&lt;=B1)&lt;&gt; (sinal de diferente de)Diferente de (A1&lt;&gt;B1)</a:t>
            </a:r>
            <a:r>
              <a:rPr lang="ar-SA">
                <a:solidFill>
                  <a:srgbClr val="292929"/>
                </a:solidFill>
              </a:rPr>
              <a:t>‏</a:t>
            </a:r>
            <a:endParaRPr lang="pt-BR">
              <a:solidFill>
                <a:srgbClr val="292929"/>
              </a:solidFill>
            </a:endParaRPr>
          </a:p>
        </p:txBody>
      </p:sp>
      <p:sp>
        <p:nvSpPr>
          <p:cNvPr id="40965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F72E2E8-1F5C-4594-BE53-29EB56BCF5CD}" type="slidenum">
              <a:rPr lang="en-US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36</a:t>
            </a:fld>
            <a:endParaRPr lang="en-US" sz="1000">
              <a:solidFill>
                <a:srgbClr val="292929"/>
              </a:solidFill>
            </a:endParaRPr>
          </a:p>
        </p:txBody>
      </p:sp>
      <p:sp>
        <p:nvSpPr>
          <p:cNvPr id="40966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9B6C123-4D01-4B3D-83BD-3267AAB2F069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"/>
          <p:cNvSpPr txBox="1"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Operadores Lógicos </a:t>
            </a:r>
          </a:p>
        </p:txBody>
      </p:sp>
      <p:grpSp>
        <p:nvGrpSpPr>
          <p:cNvPr id="41987" name="Group 2"/>
          <p:cNvGrpSpPr>
            <a:grpSpLocks/>
          </p:cNvGrpSpPr>
          <p:nvPr/>
        </p:nvGrpSpPr>
        <p:grpSpPr bwMode="auto">
          <a:xfrm>
            <a:off x="457200" y="1600200"/>
            <a:ext cx="7210425" cy="3413125"/>
            <a:chOff x="288" y="1008"/>
            <a:chExt cx="4542" cy="2150"/>
          </a:xfrm>
        </p:grpSpPr>
        <p:sp>
          <p:nvSpPr>
            <p:cNvPr id="41990" name="Rectangle 3"/>
            <p:cNvSpPr>
              <a:spLocks noChangeArrowheads="1"/>
            </p:cNvSpPr>
            <p:nvPr/>
          </p:nvSpPr>
          <p:spPr bwMode="auto">
            <a:xfrm>
              <a:off x="288" y="1008"/>
              <a:ext cx="1322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Operador</a:t>
              </a:r>
            </a:p>
          </p:txBody>
        </p:sp>
        <p:sp>
          <p:nvSpPr>
            <p:cNvPr id="41991" name="Rectangle 4"/>
            <p:cNvSpPr>
              <a:spLocks noChangeArrowheads="1"/>
            </p:cNvSpPr>
            <p:nvPr/>
          </p:nvSpPr>
          <p:spPr bwMode="auto">
            <a:xfrm>
              <a:off x="1610" y="1008"/>
              <a:ext cx="1706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Significado</a:t>
              </a:r>
            </a:p>
          </p:txBody>
        </p:sp>
        <p:sp>
          <p:nvSpPr>
            <p:cNvPr id="41992" name="Rectangle 5"/>
            <p:cNvSpPr>
              <a:spLocks noChangeArrowheads="1"/>
            </p:cNvSpPr>
            <p:nvPr/>
          </p:nvSpPr>
          <p:spPr bwMode="auto">
            <a:xfrm>
              <a:off x="3316" y="1008"/>
              <a:ext cx="1514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Exemplo</a:t>
              </a:r>
            </a:p>
          </p:txBody>
        </p:sp>
        <p:sp>
          <p:nvSpPr>
            <p:cNvPr id="41993" name="Rectangle 6"/>
            <p:cNvSpPr>
              <a:spLocks noChangeArrowheads="1"/>
            </p:cNvSpPr>
            <p:nvPr/>
          </p:nvSpPr>
          <p:spPr bwMode="auto">
            <a:xfrm>
              <a:off x="288" y="1315"/>
              <a:ext cx="1322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5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>
                  <a:solidFill>
                    <a:srgbClr val="292929"/>
                  </a:solidFill>
                </a:rPr>
                <a:t>&gt;</a:t>
              </a:r>
            </a:p>
          </p:txBody>
        </p:sp>
        <p:sp>
          <p:nvSpPr>
            <p:cNvPr id="41994" name="Rectangle 7"/>
            <p:cNvSpPr>
              <a:spLocks noChangeArrowheads="1"/>
            </p:cNvSpPr>
            <p:nvPr/>
          </p:nvSpPr>
          <p:spPr bwMode="auto">
            <a:xfrm>
              <a:off x="1610" y="1315"/>
              <a:ext cx="1706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292929"/>
                  </a:solidFill>
                </a:rPr>
                <a:t>Maior</a:t>
              </a:r>
            </a:p>
          </p:txBody>
        </p:sp>
        <p:sp>
          <p:nvSpPr>
            <p:cNvPr id="41995" name="Rectangle 8"/>
            <p:cNvSpPr>
              <a:spLocks noChangeArrowheads="1"/>
            </p:cNvSpPr>
            <p:nvPr/>
          </p:nvSpPr>
          <p:spPr bwMode="auto">
            <a:xfrm>
              <a:off x="3316" y="1315"/>
              <a:ext cx="1514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=b2 &gt; b5</a:t>
              </a:r>
            </a:p>
          </p:txBody>
        </p:sp>
        <p:sp>
          <p:nvSpPr>
            <p:cNvPr id="41996" name="Rectangle 9"/>
            <p:cNvSpPr>
              <a:spLocks noChangeArrowheads="1"/>
            </p:cNvSpPr>
            <p:nvPr/>
          </p:nvSpPr>
          <p:spPr bwMode="auto">
            <a:xfrm>
              <a:off x="288" y="1622"/>
              <a:ext cx="1322" cy="3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5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>
                  <a:solidFill>
                    <a:srgbClr val="292929"/>
                  </a:solidFill>
                </a:rPr>
                <a:t>&gt;=</a:t>
              </a:r>
            </a:p>
          </p:txBody>
        </p:sp>
        <p:sp>
          <p:nvSpPr>
            <p:cNvPr id="41997" name="Rectangle 10"/>
            <p:cNvSpPr>
              <a:spLocks noChangeArrowheads="1"/>
            </p:cNvSpPr>
            <p:nvPr/>
          </p:nvSpPr>
          <p:spPr bwMode="auto">
            <a:xfrm>
              <a:off x="1610" y="1622"/>
              <a:ext cx="1706" cy="3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292929"/>
                  </a:solidFill>
                </a:rPr>
                <a:t>Maior ou igual</a:t>
              </a:r>
            </a:p>
          </p:txBody>
        </p:sp>
        <p:sp>
          <p:nvSpPr>
            <p:cNvPr id="41998" name="Rectangle 11"/>
            <p:cNvSpPr>
              <a:spLocks noChangeArrowheads="1"/>
            </p:cNvSpPr>
            <p:nvPr/>
          </p:nvSpPr>
          <p:spPr bwMode="auto">
            <a:xfrm>
              <a:off x="3316" y="1622"/>
              <a:ext cx="1514" cy="3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=b5 &gt;= a3</a:t>
              </a:r>
            </a:p>
          </p:txBody>
        </p:sp>
        <p:sp>
          <p:nvSpPr>
            <p:cNvPr id="41999" name="Rectangle 12"/>
            <p:cNvSpPr>
              <a:spLocks noChangeArrowheads="1"/>
            </p:cNvSpPr>
            <p:nvPr/>
          </p:nvSpPr>
          <p:spPr bwMode="auto">
            <a:xfrm>
              <a:off x="288" y="1930"/>
              <a:ext cx="1322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5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>
                  <a:solidFill>
                    <a:srgbClr val="292929"/>
                  </a:solidFill>
                </a:rPr>
                <a:t>&lt;</a:t>
              </a:r>
            </a:p>
          </p:txBody>
        </p:sp>
        <p:sp>
          <p:nvSpPr>
            <p:cNvPr id="42000" name="Rectangle 13"/>
            <p:cNvSpPr>
              <a:spLocks noChangeArrowheads="1"/>
            </p:cNvSpPr>
            <p:nvPr/>
          </p:nvSpPr>
          <p:spPr bwMode="auto">
            <a:xfrm>
              <a:off x="1610" y="1930"/>
              <a:ext cx="1706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292929"/>
                  </a:solidFill>
                </a:rPr>
                <a:t>Menor</a:t>
              </a:r>
            </a:p>
          </p:txBody>
        </p:sp>
        <p:sp>
          <p:nvSpPr>
            <p:cNvPr id="42001" name="Rectangle 14"/>
            <p:cNvSpPr>
              <a:spLocks noChangeArrowheads="1"/>
            </p:cNvSpPr>
            <p:nvPr/>
          </p:nvSpPr>
          <p:spPr bwMode="auto">
            <a:xfrm>
              <a:off x="3316" y="1930"/>
              <a:ext cx="1514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=b8 &lt; a9</a:t>
              </a:r>
            </a:p>
          </p:txBody>
        </p:sp>
        <p:sp>
          <p:nvSpPr>
            <p:cNvPr id="42002" name="Rectangle 15"/>
            <p:cNvSpPr>
              <a:spLocks noChangeArrowheads="1"/>
            </p:cNvSpPr>
            <p:nvPr/>
          </p:nvSpPr>
          <p:spPr bwMode="auto">
            <a:xfrm>
              <a:off x="288" y="2237"/>
              <a:ext cx="1322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5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>
                  <a:solidFill>
                    <a:srgbClr val="292929"/>
                  </a:solidFill>
                </a:rPr>
                <a:t>&lt;=</a:t>
              </a:r>
            </a:p>
          </p:txBody>
        </p:sp>
        <p:sp>
          <p:nvSpPr>
            <p:cNvPr id="42003" name="Rectangle 16"/>
            <p:cNvSpPr>
              <a:spLocks noChangeArrowheads="1"/>
            </p:cNvSpPr>
            <p:nvPr/>
          </p:nvSpPr>
          <p:spPr bwMode="auto">
            <a:xfrm>
              <a:off x="1610" y="2237"/>
              <a:ext cx="1706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292929"/>
                  </a:solidFill>
                </a:rPr>
                <a:t>Menor ou igual</a:t>
              </a:r>
            </a:p>
          </p:txBody>
        </p:sp>
        <p:sp>
          <p:nvSpPr>
            <p:cNvPr id="42004" name="Rectangle 17"/>
            <p:cNvSpPr>
              <a:spLocks noChangeArrowheads="1"/>
            </p:cNvSpPr>
            <p:nvPr/>
          </p:nvSpPr>
          <p:spPr bwMode="auto">
            <a:xfrm>
              <a:off x="3316" y="2237"/>
              <a:ext cx="1514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=b11 &lt;= a3</a:t>
              </a:r>
            </a:p>
          </p:txBody>
        </p:sp>
        <p:sp>
          <p:nvSpPr>
            <p:cNvPr id="42005" name="Rectangle 18"/>
            <p:cNvSpPr>
              <a:spLocks noChangeArrowheads="1"/>
            </p:cNvSpPr>
            <p:nvPr/>
          </p:nvSpPr>
          <p:spPr bwMode="auto">
            <a:xfrm>
              <a:off x="288" y="2544"/>
              <a:ext cx="1322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5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>
                  <a:solidFill>
                    <a:srgbClr val="292929"/>
                  </a:solidFill>
                </a:rPr>
                <a:t>&lt;&gt;</a:t>
              </a:r>
            </a:p>
          </p:txBody>
        </p:sp>
        <p:sp>
          <p:nvSpPr>
            <p:cNvPr id="42006" name="Rectangle 19"/>
            <p:cNvSpPr>
              <a:spLocks noChangeArrowheads="1"/>
            </p:cNvSpPr>
            <p:nvPr/>
          </p:nvSpPr>
          <p:spPr bwMode="auto">
            <a:xfrm>
              <a:off x="1610" y="2544"/>
              <a:ext cx="1706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292929"/>
                  </a:solidFill>
                </a:rPr>
                <a:t>Diferente</a:t>
              </a:r>
            </a:p>
          </p:txBody>
        </p:sp>
        <p:sp>
          <p:nvSpPr>
            <p:cNvPr id="42007" name="Rectangle 20"/>
            <p:cNvSpPr>
              <a:spLocks noChangeArrowheads="1"/>
            </p:cNvSpPr>
            <p:nvPr/>
          </p:nvSpPr>
          <p:spPr bwMode="auto">
            <a:xfrm>
              <a:off x="3316" y="2544"/>
              <a:ext cx="1514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=b3 &lt;&gt; b2</a:t>
              </a:r>
            </a:p>
          </p:txBody>
        </p:sp>
        <p:sp>
          <p:nvSpPr>
            <p:cNvPr id="42008" name="Rectangle 21"/>
            <p:cNvSpPr>
              <a:spLocks noChangeArrowheads="1"/>
            </p:cNvSpPr>
            <p:nvPr/>
          </p:nvSpPr>
          <p:spPr bwMode="auto">
            <a:xfrm>
              <a:off x="288" y="2851"/>
              <a:ext cx="1322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5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000">
                  <a:solidFill>
                    <a:srgbClr val="292929"/>
                  </a:solidFill>
                </a:rPr>
                <a:t>=</a:t>
              </a:r>
            </a:p>
          </p:txBody>
        </p:sp>
        <p:sp>
          <p:nvSpPr>
            <p:cNvPr id="42009" name="Rectangle 22"/>
            <p:cNvSpPr>
              <a:spLocks noChangeArrowheads="1"/>
            </p:cNvSpPr>
            <p:nvPr/>
          </p:nvSpPr>
          <p:spPr bwMode="auto">
            <a:xfrm>
              <a:off x="1610" y="2851"/>
              <a:ext cx="1706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292929"/>
                  </a:solidFill>
                </a:rPr>
                <a:t>Igual</a:t>
              </a:r>
            </a:p>
          </p:txBody>
        </p:sp>
        <p:sp>
          <p:nvSpPr>
            <p:cNvPr id="42010" name="Rectangle 23"/>
            <p:cNvSpPr>
              <a:spLocks noChangeArrowheads="1"/>
            </p:cNvSpPr>
            <p:nvPr/>
          </p:nvSpPr>
          <p:spPr bwMode="auto">
            <a:xfrm>
              <a:off x="3316" y="2851"/>
              <a:ext cx="1514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=B1 = b3</a:t>
              </a:r>
            </a:p>
          </p:txBody>
        </p:sp>
        <p:sp>
          <p:nvSpPr>
            <p:cNvPr id="42011" name="Line 24"/>
            <p:cNvSpPr>
              <a:spLocks noChangeShapeType="1"/>
            </p:cNvSpPr>
            <p:nvPr/>
          </p:nvSpPr>
          <p:spPr bwMode="auto">
            <a:xfrm>
              <a:off x="1610" y="1008"/>
              <a:ext cx="1" cy="2150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12" name="Line 25"/>
            <p:cNvSpPr>
              <a:spLocks noChangeShapeType="1"/>
            </p:cNvSpPr>
            <p:nvPr/>
          </p:nvSpPr>
          <p:spPr bwMode="auto">
            <a:xfrm>
              <a:off x="3316" y="1008"/>
              <a:ext cx="1" cy="2150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13" name="Line 26"/>
            <p:cNvSpPr>
              <a:spLocks noChangeShapeType="1"/>
            </p:cNvSpPr>
            <p:nvPr/>
          </p:nvSpPr>
          <p:spPr bwMode="auto">
            <a:xfrm>
              <a:off x="288" y="1315"/>
              <a:ext cx="454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14" name="Line 27"/>
            <p:cNvSpPr>
              <a:spLocks noChangeShapeType="1"/>
            </p:cNvSpPr>
            <p:nvPr/>
          </p:nvSpPr>
          <p:spPr bwMode="auto">
            <a:xfrm>
              <a:off x="288" y="1622"/>
              <a:ext cx="454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15" name="Line 28"/>
            <p:cNvSpPr>
              <a:spLocks noChangeShapeType="1"/>
            </p:cNvSpPr>
            <p:nvPr/>
          </p:nvSpPr>
          <p:spPr bwMode="auto">
            <a:xfrm>
              <a:off x="288" y="1930"/>
              <a:ext cx="454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16" name="Line 29"/>
            <p:cNvSpPr>
              <a:spLocks noChangeShapeType="1"/>
            </p:cNvSpPr>
            <p:nvPr/>
          </p:nvSpPr>
          <p:spPr bwMode="auto">
            <a:xfrm>
              <a:off x="288" y="2237"/>
              <a:ext cx="454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17" name="Line 30"/>
            <p:cNvSpPr>
              <a:spLocks noChangeShapeType="1"/>
            </p:cNvSpPr>
            <p:nvPr/>
          </p:nvSpPr>
          <p:spPr bwMode="auto">
            <a:xfrm>
              <a:off x="288" y="2544"/>
              <a:ext cx="454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18" name="Line 31"/>
            <p:cNvSpPr>
              <a:spLocks noChangeShapeType="1"/>
            </p:cNvSpPr>
            <p:nvPr/>
          </p:nvSpPr>
          <p:spPr bwMode="auto">
            <a:xfrm>
              <a:off x="288" y="2851"/>
              <a:ext cx="454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19" name="Line 32"/>
            <p:cNvSpPr>
              <a:spLocks noChangeShapeType="1"/>
            </p:cNvSpPr>
            <p:nvPr/>
          </p:nvSpPr>
          <p:spPr bwMode="auto">
            <a:xfrm>
              <a:off x="288" y="1008"/>
              <a:ext cx="1" cy="2150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20" name="Line 33"/>
            <p:cNvSpPr>
              <a:spLocks noChangeShapeType="1"/>
            </p:cNvSpPr>
            <p:nvPr/>
          </p:nvSpPr>
          <p:spPr bwMode="auto">
            <a:xfrm>
              <a:off x="4830" y="1008"/>
              <a:ext cx="1" cy="2150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21" name="Line 34"/>
            <p:cNvSpPr>
              <a:spLocks noChangeShapeType="1"/>
            </p:cNvSpPr>
            <p:nvPr/>
          </p:nvSpPr>
          <p:spPr bwMode="auto">
            <a:xfrm>
              <a:off x="288" y="1008"/>
              <a:ext cx="4542" cy="1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022" name="Line 35"/>
            <p:cNvSpPr>
              <a:spLocks noChangeShapeType="1"/>
            </p:cNvSpPr>
            <p:nvPr/>
          </p:nvSpPr>
          <p:spPr bwMode="auto">
            <a:xfrm>
              <a:off x="288" y="3158"/>
              <a:ext cx="4542" cy="1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1988" name="Text Box 36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3F7297C-3AD1-4A67-99C2-1A68C59F4AED}" type="slidenum">
              <a:rPr lang="en-US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37</a:t>
            </a:fld>
            <a:endParaRPr lang="en-US" sz="1000">
              <a:solidFill>
                <a:srgbClr val="292929"/>
              </a:solidFill>
            </a:endParaRPr>
          </a:p>
        </p:txBody>
      </p:sp>
      <p:sp>
        <p:nvSpPr>
          <p:cNvPr id="41989" name="Espaço Reservado para Número de Slide 37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7BC4DAE-BE16-4A4E-85C6-A71542A47D55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Operadores de Referência</a:t>
            </a:r>
          </a:p>
        </p:txBody>
      </p:sp>
      <p:grpSp>
        <p:nvGrpSpPr>
          <p:cNvPr id="43011" name="Group 2"/>
          <p:cNvGrpSpPr>
            <a:grpSpLocks/>
          </p:cNvGrpSpPr>
          <p:nvPr/>
        </p:nvGrpSpPr>
        <p:grpSpPr bwMode="auto">
          <a:xfrm>
            <a:off x="457200" y="1600200"/>
            <a:ext cx="8229600" cy="2438400"/>
            <a:chOff x="288" y="1008"/>
            <a:chExt cx="5184" cy="1536"/>
          </a:xfrm>
        </p:grpSpPr>
        <p:sp>
          <p:nvSpPr>
            <p:cNvPr id="43014" name="Rectangle 3"/>
            <p:cNvSpPr>
              <a:spLocks noChangeArrowheads="1"/>
            </p:cNvSpPr>
            <p:nvPr/>
          </p:nvSpPr>
          <p:spPr bwMode="auto">
            <a:xfrm>
              <a:off x="288" y="1008"/>
              <a:ext cx="1322" cy="5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Operador de Referencia</a:t>
              </a:r>
            </a:p>
          </p:txBody>
        </p:sp>
        <p:sp>
          <p:nvSpPr>
            <p:cNvPr id="43015" name="Rectangle 4"/>
            <p:cNvSpPr>
              <a:spLocks noChangeArrowheads="1"/>
            </p:cNvSpPr>
            <p:nvPr/>
          </p:nvSpPr>
          <p:spPr bwMode="auto">
            <a:xfrm>
              <a:off x="1610" y="1008"/>
              <a:ext cx="3862" cy="5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Significado / Exemplo</a:t>
              </a:r>
            </a:p>
          </p:txBody>
        </p:sp>
        <p:sp>
          <p:nvSpPr>
            <p:cNvPr id="43016" name="Rectangle 5"/>
            <p:cNvSpPr>
              <a:spLocks noChangeArrowheads="1"/>
            </p:cNvSpPr>
            <p:nvPr/>
          </p:nvSpPr>
          <p:spPr bwMode="auto">
            <a:xfrm>
              <a:off x="288" y="1565"/>
              <a:ext cx="1322" cy="32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4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600" b="1">
                  <a:solidFill>
                    <a:srgbClr val="000000"/>
                  </a:solidFill>
                </a:rPr>
                <a:t>: (dois-pontos) </a:t>
              </a:r>
            </a:p>
          </p:txBody>
        </p:sp>
        <p:sp>
          <p:nvSpPr>
            <p:cNvPr id="43017" name="Rectangle 6"/>
            <p:cNvSpPr>
              <a:spLocks noChangeArrowheads="1"/>
            </p:cNvSpPr>
            <p:nvPr/>
          </p:nvSpPr>
          <p:spPr bwMode="auto">
            <a:xfrm>
              <a:off x="1610" y="1565"/>
              <a:ext cx="3862" cy="32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just"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000000"/>
                  </a:solidFill>
                </a:rPr>
                <a:t>Operador de intervalo, que produz uma referência para todas as células entre duas referências, incluindo as duas referências (B5:B15) </a:t>
              </a:r>
            </a:p>
          </p:txBody>
        </p:sp>
        <p:sp>
          <p:nvSpPr>
            <p:cNvPr id="43018" name="Rectangle 7"/>
            <p:cNvSpPr>
              <a:spLocks noChangeArrowheads="1"/>
            </p:cNvSpPr>
            <p:nvPr/>
          </p:nvSpPr>
          <p:spPr bwMode="auto">
            <a:xfrm>
              <a:off x="288" y="1891"/>
              <a:ext cx="1322" cy="32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000000"/>
                  </a:solidFill>
                </a:rPr>
                <a:t>, (vírgula) </a:t>
              </a:r>
            </a:p>
          </p:txBody>
        </p:sp>
        <p:sp>
          <p:nvSpPr>
            <p:cNvPr id="43019" name="Rectangle 8"/>
            <p:cNvSpPr>
              <a:spLocks noChangeArrowheads="1"/>
            </p:cNvSpPr>
            <p:nvPr/>
          </p:nvSpPr>
          <p:spPr bwMode="auto">
            <a:xfrm>
              <a:off x="1610" y="1891"/>
              <a:ext cx="3862" cy="32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000000"/>
                  </a:solidFill>
                </a:rPr>
                <a:t>Operador de união, que combina diversas referências em uma referência (SOMA(B5:B15,D5:D15)) </a:t>
              </a:r>
            </a:p>
          </p:txBody>
        </p:sp>
        <p:sp>
          <p:nvSpPr>
            <p:cNvPr id="43020" name="Rectangle 9"/>
            <p:cNvSpPr>
              <a:spLocks noChangeArrowheads="1"/>
            </p:cNvSpPr>
            <p:nvPr/>
          </p:nvSpPr>
          <p:spPr bwMode="auto">
            <a:xfrm>
              <a:off x="288" y="2218"/>
              <a:ext cx="1322" cy="32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000000"/>
                  </a:solidFill>
                </a:rPr>
                <a:t> (espaço) </a:t>
              </a:r>
            </a:p>
          </p:txBody>
        </p:sp>
        <p:sp>
          <p:nvSpPr>
            <p:cNvPr id="43021" name="Rectangle 10"/>
            <p:cNvSpPr>
              <a:spLocks noChangeArrowheads="1"/>
            </p:cNvSpPr>
            <p:nvPr/>
          </p:nvSpPr>
          <p:spPr bwMode="auto">
            <a:xfrm>
              <a:off x="1610" y="2218"/>
              <a:ext cx="3862" cy="32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400" b="1">
                  <a:solidFill>
                    <a:srgbClr val="000000"/>
                  </a:solidFill>
                </a:rPr>
                <a:t>Operador de interseção, que produz sobre referência a células comuns a duas referências (B7:D7 C6:C8) </a:t>
              </a:r>
            </a:p>
          </p:txBody>
        </p:sp>
        <p:sp>
          <p:nvSpPr>
            <p:cNvPr id="43022" name="Line 11"/>
            <p:cNvSpPr>
              <a:spLocks noChangeShapeType="1"/>
            </p:cNvSpPr>
            <p:nvPr/>
          </p:nvSpPr>
          <p:spPr bwMode="auto">
            <a:xfrm>
              <a:off x="1610" y="1008"/>
              <a:ext cx="1" cy="1536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3023" name="Line 12"/>
            <p:cNvSpPr>
              <a:spLocks noChangeShapeType="1"/>
            </p:cNvSpPr>
            <p:nvPr/>
          </p:nvSpPr>
          <p:spPr bwMode="auto">
            <a:xfrm>
              <a:off x="288" y="1565"/>
              <a:ext cx="5184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3024" name="Line 13"/>
            <p:cNvSpPr>
              <a:spLocks noChangeShapeType="1"/>
            </p:cNvSpPr>
            <p:nvPr/>
          </p:nvSpPr>
          <p:spPr bwMode="auto">
            <a:xfrm>
              <a:off x="288" y="1891"/>
              <a:ext cx="5184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3025" name="Line 14"/>
            <p:cNvSpPr>
              <a:spLocks noChangeShapeType="1"/>
            </p:cNvSpPr>
            <p:nvPr/>
          </p:nvSpPr>
          <p:spPr bwMode="auto">
            <a:xfrm>
              <a:off x="288" y="2218"/>
              <a:ext cx="5184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3026" name="Line 15"/>
            <p:cNvSpPr>
              <a:spLocks noChangeShapeType="1"/>
            </p:cNvSpPr>
            <p:nvPr/>
          </p:nvSpPr>
          <p:spPr bwMode="auto">
            <a:xfrm>
              <a:off x="288" y="1008"/>
              <a:ext cx="1" cy="1536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3027" name="Line 16"/>
            <p:cNvSpPr>
              <a:spLocks noChangeShapeType="1"/>
            </p:cNvSpPr>
            <p:nvPr/>
          </p:nvSpPr>
          <p:spPr bwMode="auto">
            <a:xfrm>
              <a:off x="5472" y="1008"/>
              <a:ext cx="1" cy="1536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3028" name="Line 17"/>
            <p:cNvSpPr>
              <a:spLocks noChangeShapeType="1"/>
            </p:cNvSpPr>
            <p:nvPr/>
          </p:nvSpPr>
          <p:spPr bwMode="auto">
            <a:xfrm>
              <a:off x="288" y="1008"/>
              <a:ext cx="5184" cy="1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3029" name="Line 18"/>
            <p:cNvSpPr>
              <a:spLocks noChangeShapeType="1"/>
            </p:cNvSpPr>
            <p:nvPr/>
          </p:nvSpPr>
          <p:spPr bwMode="auto">
            <a:xfrm>
              <a:off x="288" y="2544"/>
              <a:ext cx="5184" cy="1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3012" name="Text Box 19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260DA23-E8C6-46DC-AFAF-74C23354CF82}" type="slidenum">
              <a:rPr lang="en-US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38</a:t>
            </a:fld>
            <a:endParaRPr lang="en-US" sz="1000">
              <a:solidFill>
                <a:srgbClr val="292929"/>
              </a:solidFill>
            </a:endParaRPr>
          </a:p>
        </p:txBody>
      </p:sp>
      <p:sp>
        <p:nvSpPr>
          <p:cNvPr id="43013" name="Espaço Reservado para Número de Slide 2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88D2495-70B4-4307-AD51-C29262790498}" type="slidenum">
              <a:rPr lang="en-US" smtClean="0"/>
              <a:pPr/>
              <a:t>38</a:t>
            </a:fld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/>
          <p:cNvSpPr txBox="1"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 b="1">
                <a:solidFill>
                  <a:srgbClr val="000000"/>
                </a:solidFill>
              </a:rPr>
              <a:t>Operador de texto</a:t>
            </a:r>
          </a:p>
        </p:txBody>
      </p:sp>
      <p:grpSp>
        <p:nvGrpSpPr>
          <p:cNvPr id="44035" name="Group 2"/>
          <p:cNvGrpSpPr>
            <a:grpSpLocks/>
          </p:cNvGrpSpPr>
          <p:nvPr/>
        </p:nvGrpSpPr>
        <p:grpSpPr bwMode="auto">
          <a:xfrm>
            <a:off x="900113" y="1600200"/>
            <a:ext cx="7786687" cy="2682875"/>
            <a:chOff x="567" y="1008"/>
            <a:chExt cx="4905" cy="1690"/>
          </a:xfrm>
        </p:grpSpPr>
        <p:sp>
          <p:nvSpPr>
            <p:cNvPr id="44039" name="Rectangle 3"/>
            <p:cNvSpPr>
              <a:spLocks noChangeArrowheads="1"/>
            </p:cNvSpPr>
            <p:nvPr/>
          </p:nvSpPr>
          <p:spPr bwMode="auto">
            <a:xfrm>
              <a:off x="567" y="1008"/>
              <a:ext cx="1224" cy="5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Operador de Texto</a:t>
              </a:r>
            </a:p>
          </p:txBody>
        </p:sp>
        <p:sp>
          <p:nvSpPr>
            <p:cNvPr id="44040" name="Rectangle 4"/>
            <p:cNvSpPr>
              <a:spLocks noChangeArrowheads="1"/>
            </p:cNvSpPr>
            <p:nvPr/>
          </p:nvSpPr>
          <p:spPr bwMode="auto">
            <a:xfrm>
              <a:off x="1791" y="1008"/>
              <a:ext cx="3681" cy="5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>
                  <a:solidFill>
                    <a:srgbClr val="292929"/>
                  </a:solidFill>
                </a:rPr>
                <a:t>Significado / Exemplo</a:t>
              </a:r>
            </a:p>
          </p:txBody>
        </p:sp>
        <p:sp>
          <p:nvSpPr>
            <p:cNvPr id="44041" name="Rectangle 5"/>
            <p:cNvSpPr>
              <a:spLocks noChangeArrowheads="1"/>
            </p:cNvSpPr>
            <p:nvPr/>
          </p:nvSpPr>
          <p:spPr bwMode="auto">
            <a:xfrm>
              <a:off x="567" y="1565"/>
              <a:ext cx="1224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4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600" b="1">
                  <a:solidFill>
                    <a:srgbClr val="000000"/>
                  </a:solidFill>
                </a:rPr>
                <a:t>&amp; (E comercial)</a:t>
              </a:r>
              <a:r>
                <a:rPr lang="ar-SA" sz="1600" b="1">
                  <a:solidFill>
                    <a:srgbClr val="000000"/>
                  </a:solidFill>
                </a:rPr>
                <a:t>‏</a:t>
              </a:r>
              <a:endParaRPr lang="pt-BR" sz="1600" b="1">
                <a:solidFill>
                  <a:srgbClr val="000000"/>
                </a:solidFill>
              </a:endParaRPr>
            </a:p>
          </p:txBody>
        </p:sp>
        <p:sp>
          <p:nvSpPr>
            <p:cNvPr id="44042" name="Rectangle 6"/>
            <p:cNvSpPr>
              <a:spLocks noChangeArrowheads="1"/>
            </p:cNvSpPr>
            <p:nvPr/>
          </p:nvSpPr>
          <p:spPr bwMode="auto">
            <a:xfrm>
              <a:off x="1791" y="1565"/>
              <a:ext cx="368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just"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 b="1">
                  <a:solidFill>
                    <a:srgbClr val="292929"/>
                  </a:solidFill>
                </a:rPr>
                <a:t>Conecta, ou concatena, dois</a:t>
              </a:r>
            </a:p>
          </p:txBody>
        </p:sp>
        <p:sp>
          <p:nvSpPr>
            <p:cNvPr id="44043" name="Rectangle 7"/>
            <p:cNvSpPr>
              <a:spLocks noChangeArrowheads="1"/>
            </p:cNvSpPr>
            <p:nvPr/>
          </p:nvSpPr>
          <p:spPr bwMode="auto">
            <a:xfrm>
              <a:off x="567" y="1872"/>
              <a:ext cx="1224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044" name="Rectangle 8"/>
            <p:cNvSpPr>
              <a:spLocks noChangeArrowheads="1"/>
            </p:cNvSpPr>
            <p:nvPr/>
          </p:nvSpPr>
          <p:spPr bwMode="auto">
            <a:xfrm>
              <a:off x="1791" y="1872"/>
              <a:ext cx="368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just"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 b="1">
                  <a:solidFill>
                    <a:srgbClr val="292929"/>
                  </a:solidFill>
                </a:rPr>
                <a:t>valores para produzir um valor de</a:t>
              </a:r>
            </a:p>
          </p:txBody>
        </p:sp>
        <p:sp>
          <p:nvSpPr>
            <p:cNvPr id="44045" name="Rectangle 9"/>
            <p:cNvSpPr>
              <a:spLocks noChangeArrowheads="1"/>
            </p:cNvSpPr>
            <p:nvPr/>
          </p:nvSpPr>
          <p:spPr bwMode="auto">
            <a:xfrm>
              <a:off x="567" y="2179"/>
              <a:ext cx="1224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046" name="Rectangle 10"/>
            <p:cNvSpPr>
              <a:spLocks noChangeArrowheads="1"/>
            </p:cNvSpPr>
            <p:nvPr/>
          </p:nvSpPr>
          <p:spPr bwMode="auto">
            <a:xfrm>
              <a:off x="1791" y="2179"/>
              <a:ext cx="3681" cy="3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just">
                <a:spcBef>
                  <a:spcPts val="6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2600" b="1">
                  <a:solidFill>
                    <a:srgbClr val="292929"/>
                  </a:solidFill>
                </a:rPr>
                <a:t>texto contínuo ("mal"&amp;"sucedido")</a:t>
              </a:r>
              <a:r>
                <a:rPr lang="ar-SA" sz="2600" b="1">
                  <a:solidFill>
                    <a:srgbClr val="292929"/>
                  </a:solidFill>
                </a:rPr>
                <a:t>‏</a:t>
              </a:r>
              <a:endParaRPr lang="pt-BR" sz="2600" b="1">
                <a:solidFill>
                  <a:srgbClr val="292929"/>
                </a:solidFill>
              </a:endParaRPr>
            </a:p>
          </p:txBody>
        </p:sp>
        <p:sp>
          <p:nvSpPr>
            <p:cNvPr id="44047" name="Rectangle 11"/>
            <p:cNvSpPr>
              <a:spLocks noChangeArrowheads="1"/>
            </p:cNvSpPr>
            <p:nvPr/>
          </p:nvSpPr>
          <p:spPr bwMode="auto">
            <a:xfrm>
              <a:off x="567" y="2486"/>
              <a:ext cx="1224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048" name="Rectangle 12"/>
            <p:cNvSpPr>
              <a:spLocks noChangeArrowheads="1"/>
            </p:cNvSpPr>
            <p:nvPr/>
          </p:nvSpPr>
          <p:spPr bwMode="auto">
            <a:xfrm>
              <a:off x="1791" y="2486"/>
              <a:ext cx="3681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4049" name="Line 13"/>
            <p:cNvSpPr>
              <a:spLocks noChangeShapeType="1"/>
            </p:cNvSpPr>
            <p:nvPr/>
          </p:nvSpPr>
          <p:spPr bwMode="auto">
            <a:xfrm>
              <a:off x="1791" y="1008"/>
              <a:ext cx="1" cy="1690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50" name="Line 14"/>
            <p:cNvSpPr>
              <a:spLocks noChangeShapeType="1"/>
            </p:cNvSpPr>
            <p:nvPr/>
          </p:nvSpPr>
          <p:spPr bwMode="auto">
            <a:xfrm>
              <a:off x="567" y="1565"/>
              <a:ext cx="4905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51" name="Line 15"/>
            <p:cNvSpPr>
              <a:spLocks noChangeShapeType="1"/>
            </p:cNvSpPr>
            <p:nvPr/>
          </p:nvSpPr>
          <p:spPr bwMode="auto">
            <a:xfrm>
              <a:off x="567" y="1872"/>
              <a:ext cx="4905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52" name="Line 16"/>
            <p:cNvSpPr>
              <a:spLocks noChangeShapeType="1"/>
            </p:cNvSpPr>
            <p:nvPr/>
          </p:nvSpPr>
          <p:spPr bwMode="auto">
            <a:xfrm>
              <a:off x="567" y="2179"/>
              <a:ext cx="4905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53" name="Line 17"/>
            <p:cNvSpPr>
              <a:spLocks noChangeShapeType="1"/>
            </p:cNvSpPr>
            <p:nvPr/>
          </p:nvSpPr>
          <p:spPr bwMode="auto">
            <a:xfrm>
              <a:off x="567" y="2486"/>
              <a:ext cx="4905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54" name="Line 18"/>
            <p:cNvSpPr>
              <a:spLocks noChangeShapeType="1"/>
            </p:cNvSpPr>
            <p:nvPr/>
          </p:nvSpPr>
          <p:spPr bwMode="auto">
            <a:xfrm>
              <a:off x="567" y="1008"/>
              <a:ext cx="1" cy="1690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55" name="Line 19"/>
            <p:cNvSpPr>
              <a:spLocks noChangeShapeType="1"/>
            </p:cNvSpPr>
            <p:nvPr/>
          </p:nvSpPr>
          <p:spPr bwMode="auto">
            <a:xfrm>
              <a:off x="5472" y="1008"/>
              <a:ext cx="1" cy="1690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56" name="Line 20"/>
            <p:cNvSpPr>
              <a:spLocks noChangeShapeType="1"/>
            </p:cNvSpPr>
            <p:nvPr/>
          </p:nvSpPr>
          <p:spPr bwMode="auto">
            <a:xfrm>
              <a:off x="567" y="1008"/>
              <a:ext cx="4905" cy="1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4057" name="Line 21"/>
            <p:cNvSpPr>
              <a:spLocks noChangeShapeType="1"/>
            </p:cNvSpPr>
            <p:nvPr/>
          </p:nvSpPr>
          <p:spPr bwMode="auto">
            <a:xfrm>
              <a:off x="567" y="2698"/>
              <a:ext cx="4905" cy="1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4036" name="Text Box 22"/>
          <p:cNvSpPr txBox="1">
            <a:spLocks noChangeArrowheads="1"/>
          </p:cNvSpPr>
          <p:nvPr/>
        </p:nvSpPr>
        <p:spPr bwMode="auto">
          <a:xfrm>
            <a:off x="900113" y="4724400"/>
            <a:ext cx="7921625" cy="917575"/>
          </a:xfrm>
          <a:prstGeom prst="rect">
            <a:avLst/>
          </a:prstGeom>
          <a:solidFill>
            <a:srgbClr val="33CCCC"/>
          </a:solidFill>
          <a:ln w="9360">
            <a:solidFill>
              <a:srgbClr val="33CCCC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just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b="1">
                <a:solidFill>
                  <a:srgbClr val="292929"/>
                </a:solidFill>
              </a:rPr>
              <a:t>Operador de concatenação de texto</a:t>
            </a:r>
            <a:r>
              <a:rPr lang="pt-BR">
                <a:solidFill>
                  <a:srgbClr val="292929"/>
                </a:solidFill>
              </a:rPr>
              <a:t>      Use o 'E' comercial (&amp;) para associar, ou concatenar, uma ou mais seqüências de caracteres de texto para produzir um único texto. </a:t>
            </a:r>
          </a:p>
        </p:txBody>
      </p:sp>
      <p:sp>
        <p:nvSpPr>
          <p:cNvPr id="44037" name="Text Box 23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E438365-0411-4241-946A-A900B9288630}" type="slidenum">
              <a:rPr lang="en-US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39</a:t>
            </a:fld>
            <a:endParaRPr lang="en-US" sz="1000">
              <a:solidFill>
                <a:srgbClr val="292929"/>
              </a:solidFill>
            </a:endParaRPr>
          </a:p>
        </p:txBody>
      </p:sp>
      <p:sp>
        <p:nvSpPr>
          <p:cNvPr id="44038" name="Espaço Reservado para Número de Slide 2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C4D557C-5E82-46C7-AA2F-D5AB8E20E213}" type="slidenum">
              <a:rPr lang="en-US" smtClean="0"/>
              <a:pPr/>
              <a:t>39</a:t>
            </a:fld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Ordem de Execução</a:t>
            </a:r>
          </a:p>
        </p:txBody>
      </p:sp>
      <p:sp>
        <p:nvSpPr>
          <p:cNvPr id="45059" name="Text Box 2"/>
          <p:cNvSpPr txBox="1">
            <a:spLocks noChangeArrowheads="1"/>
          </p:cNvSpPr>
          <p:nvPr/>
        </p:nvSpPr>
        <p:spPr bwMode="auto">
          <a:xfrm>
            <a:off x="395288" y="1700213"/>
            <a:ext cx="8208962" cy="3744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As fórmulas calculam valores segundo uma ordem específica. Uma fórmula no Calc ou Excel sempre começa com um sinal de igual (=).</a:t>
            </a: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 O sinal de igual informa ao programa que os caracteres a seguir constituem uma fórmula. </a:t>
            </a: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Depois do sinal de igual estão os elementos a serem calculados (os operandos), que são separados por operadores de cálculo. </a:t>
            </a: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0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80000"/>
              </a:lnSpc>
              <a:spcBef>
                <a:spcPts val="5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000">
                <a:solidFill>
                  <a:srgbClr val="292929"/>
                </a:solidFill>
              </a:rPr>
              <a:t>O calc  calcula a fórmula da esquerda para a direita, de acordo com uma ordem específica para cada operador da fórmula.    </a:t>
            </a:r>
          </a:p>
        </p:txBody>
      </p:sp>
      <p:sp>
        <p:nvSpPr>
          <p:cNvPr id="45060" name="Text Box 3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90C646F-85C5-4848-97C3-4140E44C2FB0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40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45061" name="Espaço Reservado para Número de Slide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294E527-76A5-4BA3-84C0-C0D8E880DDF8}" type="slidenum">
              <a:rPr lang="pt-BR" smtClean="0"/>
              <a:pPr/>
              <a:t>40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"/>
          <p:cNvSpPr txBox="1">
            <a:spLocks noChangeArrowheads="1"/>
          </p:cNvSpPr>
          <p:nvPr/>
        </p:nvSpPr>
        <p:spPr bwMode="auto">
          <a:xfrm>
            <a:off x="1187450" y="333375"/>
            <a:ext cx="6913563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 b="1">
                <a:solidFill>
                  <a:srgbClr val="000000"/>
                </a:solidFill>
              </a:rPr>
              <a:t>Precedência de operadores</a:t>
            </a:r>
          </a:p>
        </p:txBody>
      </p:sp>
      <p:sp>
        <p:nvSpPr>
          <p:cNvPr id="46083" name="Text Box 2"/>
          <p:cNvSpPr txBox="1">
            <a:spLocks noChangeArrowheads="1"/>
          </p:cNvSpPr>
          <p:nvPr/>
        </p:nvSpPr>
        <p:spPr bwMode="auto">
          <a:xfrm>
            <a:off x="395288" y="1557338"/>
            <a:ext cx="8147050" cy="1757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lnSpc>
                <a:spcPct val="80000"/>
              </a:lnSpc>
              <a:spcBef>
                <a:spcPts val="425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1700">
                <a:solidFill>
                  <a:srgbClr val="292929"/>
                </a:solidFill>
              </a:rPr>
              <a:t>Se você combinar vários operadores em uma única fórmula, o calc executará as operações na ordem mostrada na tabela a seguir. </a:t>
            </a:r>
          </a:p>
          <a:p>
            <a:pPr marL="444500" indent="-444500" algn="just">
              <a:lnSpc>
                <a:spcPct val="80000"/>
              </a:lnSpc>
              <a:spcBef>
                <a:spcPts val="425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1700">
              <a:solidFill>
                <a:srgbClr val="292929"/>
              </a:solidFill>
            </a:endParaRPr>
          </a:p>
          <a:p>
            <a:pPr marL="444500" indent="-444500" algn="just">
              <a:lnSpc>
                <a:spcPct val="80000"/>
              </a:lnSpc>
              <a:spcBef>
                <a:spcPts val="4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1700">
                <a:solidFill>
                  <a:srgbClr val="292929"/>
                </a:solidFill>
              </a:rPr>
              <a:t>Se uma fórmula contiver operadores com a mesma precedência — por exemplo, se uma fórmula contiver um operador de multiplicação e divisão — o calc avaliará os operadores da esquerda para a direita.</a:t>
            </a:r>
            <a:r>
              <a:rPr lang="pt-BR" sz="1600">
                <a:solidFill>
                  <a:srgbClr val="292929"/>
                </a:solidFill>
              </a:rPr>
              <a:t>   </a:t>
            </a:r>
          </a:p>
        </p:txBody>
      </p:sp>
      <p:grpSp>
        <p:nvGrpSpPr>
          <p:cNvPr id="46084" name="Group 3"/>
          <p:cNvGrpSpPr>
            <a:grpSpLocks/>
          </p:cNvGrpSpPr>
          <p:nvPr/>
        </p:nvGrpSpPr>
        <p:grpSpPr bwMode="auto">
          <a:xfrm>
            <a:off x="755650" y="3357563"/>
            <a:ext cx="7416800" cy="3144837"/>
            <a:chOff x="476" y="2115"/>
            <a:chExt cx="4672" cy="1981"/>
          </a:xfrm>
        </p:grpSpPr>
        <p:sp>
          <p:nvSpPr>
            <p:cNvPr id="46087" name="Rectangle 4"/>
            <p:cNvSpPr>
              <a:spLocks noChangeArrowheads="1"/>
            </p:cNvSpPr>
            <p:nvPr/>
          </p:nvSpPr>
          <p:spPr bwMode="auto">
            <a:xfrm>
              <a:off x="476" y="2115"/>
              <a:ext cx="998" cy="17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3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200" b="1">
                  <a:solidFill>
                    <a:srgbClr val="292929"/>
                  </a:solidFill>
                </a:rPr>
                <a:t>: (dois-pontos) </a:t>
              </a:r>
            </a:p>
          </p:txBody>
        </p:sp>
        <p:sp>
          <p:nvSpPr>
            <p:cNvPr id="46088" name="Rectangle 5"/>
            <p:cNvSpPr>
              <a:spLocks noChangeArrowheads="1"/>
            </p:cNvSpPr>
            <p:nvPr/>
          </p:nvSpPr>
          <p:spPr bwMode="auto">
            <a:xfrm>
              <a:off x="1474" y="2115"/>
              <a:ext cx="3674" cy="17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3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200" b="1">
                  <a:solidFill>
                    <a:srgbClr val="292929"/>
                  </a:solidFill>
                </a:rPr>
                <a:t>Operadores de referência</a:t>
              </a:r>
              <a:r>
                <a:rPr lang="pt-BR" sz="1200">
                  <a:solidFill>
                    <a:srgbClr val="292929"/>
                  </a:solidFill>
                </a:rPr>
                <a:t> </a:t>
              </a:r>
            </a:p>
          </p:txBody>
        </p:sp>
        <p:sp>
          <p:nvSpPr>
            <p:cNvPr id="46089" name="Rectangle 6"/>
            <p:cNvSpPr>
              <a:spLocks noChangeArrowheads="1"/>
            </p:cNvSpPr>
            <p:nvPr/>
          </p:nvSpPr>
          <p:spPr bwMode="auto">
            <a:xfrm>
              <a:off x="476" y="2287"/>
              <a:ext cx="99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3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200" b="1">
                  <a:solidFill>
                    <a:srgbClr val="292929"/>
                  </a:solidFill>
                </a:rPr>
                <a:t> (espaço simples)</a:t>
              </a:r>
              <a:r>
                <a:rPr lang="pt-BR" sz="1200">
                  <a:solidFill>
                    <a:srgbClr val="292929"/>
                  </a:solidFill>
                </a:rPr>
                <a:t> </a:t>
              </a:r>
            </a:p>
          </p:txBody>
        </p:sp>
        <p:sp>
          <p:nvSpPr>
            <p:cNvPr id="46090" name="Rectangle 7"/>
            <p:cNvSpPr>
              <a:spLocks noChangeArrowheads="1"/>
            </p:cNvSpPr>
            <p:nvPr/>
          </p:nvSpPr>
          <p:spPr bwMode="auto">
            <a:xfrm>
              <a:off x="1474" y="2287"/>
              <a:ext cx="367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3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200" b="1">
                  <a:solidFill>
                    <a:srgbClr val="292929"/>
                  </a:solidFill>
                </a:rPr>
                <a:t> </a:t>
              </a:r>
            </a:p>
          </p:txBody>
        </p:sp>
        <p:sp>
          <p:nvSpPr>
            <p:cNvPr id="46091" name="Rectangle 8"/>
            <p:cNvSpPr>
              <a:spLocks noChangeArrowheads="1"/>
            </p:cNvSpPr>
            <p:nvPr/>
          </p:nvSpPr>
          <p:spPr bwMode="auto">
            <a:xfrm>
              <a:off x="476" y="2460"/>
              <a:ext cx="998" cy="19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3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200" b="1">
                  <a:solidFill>
                    <a:srgbClr val="292929"/>
                  </a:solidFill>
                </a:rPr>
                <a:t>, (vírgula)</a:t>
              </a:r>
              <a:r>
                <a:rPr lang="ar-SA" sz="1200" b="1">
                  <a:solidFill>
                    <a:srgbClr val="292929"/>
                  </a:solidFill>
                </a:rPr>
                <a:t>‏</a:t>
              </a:r>
              <a:endParaRPr lang="pt-BR" sz="1200" b="1">
                <a:solidFill>
                  <a:srgbClr val="292929"/>
                </a:solidFill>
              </a:endParaRPr>
            </a:p>
          </p:txBody>
        </p:sp>
        <p:sp>
          <p:nvSpPr>
            <p:cNvPr id="46092" name="Rectangle 9"/>
            <p:cNvSpPr>
              <a:spLocks noChangeArrowheads="1"/>
            </p:cNvSpPr>
            <p:nvPr/>
          </p:nvSpPr>
          <p:spPr bwMode="auto">
            <a:xfrm>
              <a:off x="1474" y="2460"/>
              <a:ext cx="3674" cy="19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6093" name="Rectangle 10"/>
            <p:cNvSpPr>
              <a:spLocks noChangeArrowheads="1"/>
            </p:cNvSpPr>
            <p:nvPr/>
          </p:nvSpPr>
          <p:spPr bwMode="auto">
            <a:xfrm>
              <a:off x="476" y="2656"/>
              <a:ext cx="998" cy="23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4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b="1">
                  <a:solidFill>
                    <a:srgbClr val="292929"/>
                  </a:solidFill>
                </a:rPr>
                <a:t>–</a:t>
              </a:r>
              <a:r>
                <a:rPr lang="pt-BR">
                  <a:solidFill>
                    <a:srgbClr val="292929"/>
                  </a:solidFill>
                </a:rPr>
                <a:t> </a:t>
              </a:r>
            </a:p>
          </p:txBody>
        </p:sp>
        <p:sp>
          <p:nvSpPr>
            <p:cNvPr id="46094" name="Rectangle 11"/>
            <p:cNvSpPr>
              <a:spLocks noChangeArrowheads="1"/>
            </p:cNvSpPr>
            <p:nvPr/>
          </p:nvSpPr>
          <p:spPr bwMode="auto">
            <a:xfrm>
              <a:off x="1474" y="2656"/>
              <a:ext cx="3674" cy="23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3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200" b="1">
                  <a:solidFill>
                    <a:srgbClr val="292929"/>
                  </a:solidFill>
                </a:rPr>
                <a:t>Negação (como em –1)</a:t>
              </a:r>
              <a:r>
                <a:rPr lang="pt-BR" sz="1200">
                  <a:solidFill>
                    <a:srgbClr val="292929"/>
                  </a:solidFill>
                </a:rPr>
                <a:t> </a:t>
              </a:r>
            </a:p>
          </p:txBody>
        </p:sp>
        <p:sp>
          <p:nvSpPr>
            <p:cNvPr id="46095" name="Rectangle 12"/>
            <p:cNvSpPr>
              <a:spLocks noChangeArrowheads="1"/>
            </p:cNvSpPr>
            <p:nvPr/>
          </p:nvSpPr>
          <p:spPr bwMode="auto">
            <a:xfrm>
              <a:off x="476" y="2887"/>
              <a:ext cx="998" cy="23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4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b="1">
                  <a:solidFill>
                    <a:srgbClr val="292929"/>
                  </a:solidFill>
                </a:rPr>
                <a:t>%</a:t>
              </a:r>
            </a:p>
          </p:txBody>
        </p:sp>
        <p:sp>
          <p:nvSpPr>
            <p:cNvPr id="46096" name="Rectangle 13"/>
            <p:cNvSpPr>
              <a:spLocks noChangeArrowheads="1"/>
            </p:cNvSpPr>
            <p:nvPr/>
          </p:nvSpPr>
          <p:spPr bwMode="auto">
            <a:xfrm>
              <a:off x="1474" y="2887"/>
              <a:ext cx="3674" cy="23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3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200" b="1">
                  <a:solidFill>
                    <a:srgbClr val="292929"/>
                  </a:solidFill>
                </a:rPr>
                <a:t>Percentagem</a:t>
              </a:r>
            </a:p>
          </p:txBody>
        </p:sp>
        <p:sp>
          <p:nvSpPr>
            <p:cNvPr id="46097" name="Rectangle 14"/>
            <p:cNvSpPr>
              <a:spLocks noChangeArrowheads="1"/>
            </p:cNvSpPr>
            <p:nvPr/>
          </p:nvSpPr>
          <p:spPr bwMode="auto">
            <a:xfrm>
              <a:off x="476" y="3117"/>
              <a:ext cx="998" cy="23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4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b="1">
                  <a:solidFill>
                    <a:srgbClr val="292929"/>
                  </a:solidFill>
                </a:rPr>
                <a:t>^</a:t>
              </a:r>
            </a:p>
          </p:txBody>
        </p:sp>
        <p:sp>
          <p:nvSpPr>
            <p:cNvPr id="46098" name="Rectangle 15"/>
            <p:cNvSpPr>
              <a:spLocks noChangeArrowheads="1"/>
            </p:cNvSpPr>
            <p:nvPr/>
          </p:nvSpPr>
          <p:spPr bwMode="auto">
            <a:xfrm>
              <a:off x="1474" y="3117"/>
              <a:ext cx="3674" cy="23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3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200" b="1">
                  <a:solidFill>
                    <a:srgbClr val="292929"/>
                  </a:solidFill>
                </a:rPr>
                <a:t>Exponencial</a:t>
              </a:r>
            </a:p>
          </p:txBody>
        </p:sp>
        <p:sp>
          <p:nvSpPr>
            <p:cNvPr id="46099" name="Rectangle 16"/>
            <p:cNvSpPr>
              <a:spLocks noChangeArrowheads="1"/>
            </p:cNvSpPr>
            <p:nvPr/>
          </p:nvSpPr>
          <p:spPr bwMode="auto">
            <a:xfrm>
              <a:off x="476" y="3347"/>
              <a:ext cx="998" cy="23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45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b="1">
                  <a:solidFill>
                    <a:srgbClr val="292929"/>
                  </a:solidFill>
                </a:rPr>
                <a:t>* e /</a:t>
              </a:r>
            </a:p>
          </p:txBody>
        </p:sp>
        <p:sp>
          <p:nvSpPr>
            <p:cNvPr id="46100" name="Rectangle 17"/>
            <p:cNvSpPr>
              <a:spLocks noChangeArrowheads="1"/>
            </p:cNvSpPr>
            <p:nvPr/>
          </p:nvSpPr>
          <p:spPr bwMode="auto">
            <a:xfrm>
              <a:off x="1474" y="3347"/>
              <a:ext cx="3674" cy="23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3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200" b="1">
                  <a:solidFill>
                    <a:srgbClr val="292929"/>
                  </a:solidFill>
                </a:rPr>
                <a:t>Multiplicação e Divisão</a:t>
              </a:r>
            </a:p>
          </p:txBody>
        </p:sp>
        <p:sp>
          <p:nvSpPr>
            <p:cNvPr id="46101" name="Rectangle 18"/>
            <p:cNvSpPr>
              <a:spLocks noChangeArrowheads="1"/>
            </p:cNvSpPr>
            <p:nvPr/>
          </p:nvSpPr>
          <p:spPr bwMode="auto">
            <a:xfrm>
              <a:off x="476" y="3578"/>
              <a:ext cx="99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3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200" b="1">
                  <a:solidFill>
                    <a:srgbClr val="292929"/>
                  </a:solidFill>
                </a:rPr>
                <a:t>+ e - </a:t>
              </a:r>
            </a:p>
          </p:txBody>
        </p:sp>
        <p:sp>
          <p:nvSpPr>
            <p:cNvPr id="46102" name="Rectangle 19"/>
            <p:cNvSpPr>
              <a:spLocks noChangeArrowheads="1"/>
            </p:cNvSpPr>
            <p:nvPr/>
          </p:nvSpPr>
          <p:spPr bwMode="auto">
            <a:xfrm>
              <a:off x="1474" y="3578"/>
              <a:ext cx="367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3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200" b="1">
                  <a:solidFill>
                    <a:srgbClr val="292929"/>
                  </a:solidFill>
                </a:rPr>
                <a:t>Adição e Subtração</a:t>
              </a:r>
            </a:p>
          </p:txBody>
        </p:sp>
        <p:sp>
          <p:nvSpPr>
            <p:cNvPr id="46103" name="Rectangle 20"/>
            <p:cNvSpPr>
              <a:spLocks noChangeArrowheads="1"/>
            </p:cNvSpPr>
            <p:nvPr/>
          </p:nvSpPr>
          <p:spPr bwMode="auto">
            <a:xfrm>
              <a:off x="476" y="3751"/>
              <a:ext cx="998" cy="17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3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200" b="1">
                  <a:solidFill>
                    <a:srgbClr val="292929"/>
                  </a:solidFill>
                </a:rPr>
                <a:t>&amp; </a:t>
              </a:r>
            </a:p>
          </p:txBody>
        </p:sp>
        <p:sp>
          <p:nvSpPr>
            <p:cNvPr id="46104" name="Rectangle 21"/>
            <p:cNvSpPr>
              <a:spLocks noChangeArrowheads="1"/>
            </p:cNvSpPr>
            <p:nvPr/>
          </p:nvSpPr>
          <p:spPr bwMode="auto">
            <a:xfrm>
              <a:off x="1474" y="3751"/>
              <a:ext cx="3674" cy="17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200" b="1">
                  <a:solidFill>
                    <a:srgbClr val="000000"/>
                  </a:solidFill>
                </a:rPr>
                <a:t>Conecta duas seqüências de texto (concatenação) </a:t>
              </a:r>
            </a:p>
          </p:txBody>
        </p:sp>
        <p:sp>
          <p:nvSpPr>
            <p:cNvPr id="46105" name="Rectangle 22"/>
            <p:cNvSpPr>
              <a:spLocks noChangeArrowheads="1"/>
            </p:cNvSpPr>
            <p:nvPr/>
          </p:nvSpPr>
          <p:spPr bwMode="auto">
            <a:xfrm>
              <a:off x="476" y="3923"/>
              <a:ext cx="998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>
                <a:spcBef>
                  <a:spcPts val="3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200" b="1">
                  <a:solidFill>
                    <a:srgbClr val="000000"/>
                  </a:solidFill>
                </a:rPr>
                <a:t>= &lt; &gt; &lt;= &gt;= &lt;&gt; </a:t>
              </a:r>
            </a:p>
          </p:txBody>
        </p:sp>
        <p:sp>
          <p:nvSpPr>
            <p:cNvPr id="46106" name="Rectangle 23"/>
            <p:cNvSpPr>
              <a:spLocks noChangeArrowheads="1"/>
            </p:cNvSpPr>
            <p:nvPr/>
          </p:nvSpPr>
          <p:spPr bwMode="auto">
            <a:xfrm>
              <a:off x="1474" y="3923"/>
              <a:ext cx="3674" cy="17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spcBef>
                  <a:spcPts val="300"/>
                </a:spcBef>
                <a:buClr>
                  <a:srgbClr val="CC9900"/>
                </a:buClr>
                <a:buSzPct val="65000"/>
                <a:buFont typeface="Wingdings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pt-BR" sz="1200" b="1">
                  <a:solidFill>
                    <a:srgbClr val="292929"/>
                  </a:solidFill>
                </a:rPr>
                <a:t>Comparação</a:t>
              </a:r>
            </a:p>
          </p:txBody>
        </p:sp>
        <p:sp>
          <p:nvSpPr>
            <p:cNvPr id="46107" name="Line 24"/>
            <p:cNvSpPr>
              <a:spLocks noChangeShapeType="1"/>
            </p:cNvSpPr>
            <p:nvPr/>
          </p:nvSpPr>
          <p:spPr bwMode="auto">
            <a:xfrm>
              <a:off x="1474" y="2115"/>
              <a:ext cx="1" cy="198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6108" name="Line 25"/>
            <p:cNvSpPr>
              <a:spLocks noChangeShapeType="1"/>
            </p:cNvSpPr>
            <p:nvPr/>
          </p:nvSpPr>
          <p:spPr bwMode="auto">
            <a:xfrm>
              <a:off x="476" y="2287"/>
              <a:ext cx="467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6109" name="Line 26"/>
            <p:cNvSpPr>
              <a:spLocks noChangeShapeType="1"/>
            </p:cNvSpPr>
            <p:nvPr/>
          </p:nvSpPr>
          <p:spPr bwMode="auto">
            <a:xfrm>
              <a:off x="476" y="2460"/>
              <a:ext cx="467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6110" name="Line 27"/>
            <p:cNvSpPr>
              <a:spLocks noChangeShapeType="1"/>
            </p:cNvSpPr>
            <p:nvPr/>
          </p:nvSpPr>
          <p:spPr bwMode="auto">
            <a:xfrm>
              <a:off x="476" y="2656"/>
              <a:ext cx="467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6111" name="Line 28"/>
            <p:cNvSpPr>
              <a:spLocks noChangeShapeType="1"/>
            </p:cNvSpPr>
            <p:nvPr/>
          </p:nvSpPr>
          <p:spPr bwMode="auto">
            <a:xfrm>
              <a:off x="476" y="2887"/>
              <a:ext cx="467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6112" name="Line 29"/>
            <p:cNvSpPr>
              <a:spLocks noChangeShapeType="1"/>
            </p:cNvSpPr>
            <p:nvPr/>
          </p:nvSpPr>
          <p:spPr bwMode="auto">
            <a:xfrm>
              <a:off x="476" y="3117"/>
              <a:ext cx="467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6113" name="Line 30"/>
            <p:cNvSpPr>
              <a:spLocks noChangeShapeType="1"/>
            </p:cNvSpPr>
            <p:nvPr/>
          </p:nvSpPr>
          <p:spPr bwMode="auto">
            <a:xfrm>
              <a:off x="476" y="3347"/>
              <a:ext cx="467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6114" name="Line 31"/>
            <p:cNvSpPr>
              <a:spLocks noChangeShapeType="1"/>
            </p:cNvSpPr>
            <p:nvPr/>
          </p:nvSpPr>
          <p:spPr bwMode="auto">
            <a:xfrm>
              <a:off x="476" y="3578"/>
              <a:ext cx="467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6115" name="Line 32"/>
            <p:cNvSpPr>
              <a:spLocks noChangeShapeType="1"/>
            </p:cNvSpPr>
            <p:nvPr/>
          </p:nvSpPr>
          <p:spPr bwMode="auto">
            <a:xfrm>
              <a:off x="476" y="3751"/>
              <a:ext cx="467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6116" name="Line 33"/>
            <p:cNvSpPr>
              <a:spLocks noChangeShapeType="1"/>
            </p:cNvSpPr>
            <p:nvPr/>
          </p:nvSpPr>
          <p:spPr bwMode="auto">
            <a:xfrm>
              <a:off x="476" y="3923"/>
              <a:ext cx="4672" cy="1"/>
            </a:xfrm>
            <a:prstGeom prst="line">
              <a:avLst/>
            </a:prstGeom>
            <a:noFill/>
            <a:ln w="1260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6117" name="Line 34"/>
            <p:cNvSpPr>
              <a:spLocks noChangeShapeType="1"/>
            </p:cNvSpPr>
            <p:nvPr/>
          </p:nvSpPr>
          <p:spPr bwMode="auto">
            <a:xfrm>
              <a:off x="476" y="2115"/>
              <a:ext cx="1" cy="1981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6118" name="Line 35"/>
            <p:cNvSpPr>
              <a:spLocks noChangeShapeType="1"/>
            </p:cNvSpPr>
            <p:nvPr/>
          </p:nvSpPr>
          <p:spPr bwMode="auto">
            <a:xfrm>
              <a:off x="5148" y="2115"/>
              <a:ext cx="1" cy="1981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6119" name="Line 36"/>
            <p:cNvSpPr>
              <a:spLocks noChangeShapeType="1"/>
            </p:cNvSpPr>
            <p:nvPr/>
          </p:nvSpPr>
          <p:spPr bwMode="auto">
            <a:xfrm>
              <a:off x="476" y="2115"/>
              <a:ext cx="4672" cy="1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6120" name="Line 37"/>
            <p:cNvSpPr>
              <a:spLocks noChangeShapeType="1"/>
            </p:cNvSpPr>
            <p:nvPr/>
          </p:nvSpPr>
          <p:spPr bwMode="auto">
            <a:xfrm>
              <a:off x="476" y="4096"/>
              <a:ext cx="4672" cy="1"/>
            </a:xfrm>
            <a:prstGeom prst="line">
              <a:avLst/>
            </a:prstGeom>
            <a:noFill/>
            <a:ln w="28440">
              <a:solidFill>
                <a:srgbClr val="292929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6085" name="Text Box 38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54E240B-D42D-4705-BD0F-139648D5466F}" type="slidenum">
              <a:rPr lang="en-US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41</a:t>
            </a:fld>
            <a:endParaRPr lang="en-US" sz="1000">
              <a:solidFill>
                <a:srgbClr val="292929"/>
              </a:solidFill>
            </a:endParaRPr>
          </a:p>
        </p:txBody>
      </p:sp>
      <p:sp>
        <p:nvSpPr>
          <p:cNvPr id="46086" name="Espaço Reservado para Número de Slide 39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468C94C-F41C-414D-951C-808DE782CADD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042988" y="403225"/>
            <a:ext cx="7158037" cy="86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3100">
                <a:solidFill>
                  <a:srgbClr val="000000"/>
                </a:solidFill>
              </a:rPr>
              <a:t>Atribuindo primazia as operações </a:t>
            </a:r>
          </a:p>
        </p:txBody>
      </p:sp>
      <p:sp>
        <p:nvSpPr>
          <p:cNvPr id="47107" name="Text Box 2"/>
          <p:cNvSpPr txBox="1">
            <a:spLocks noChangeArrowheads="1"/>
          </p:cNvSpPr>
          <p:nvPr/>
        </p:nvSpPr>
        <p:spPr bwMode="auto">
          <a:xfrm>
            <a:off x="250825" y="2536825"/>
            <a:ext cx="8435975" cy="432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Para dar primazia a uma determinada operação basta inserir parênteses e a mesma será realizada antes das demais.</a:t>
            </a:r>
          </a:p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endParaRPr lang="pt-BR" sz="2800">
              <a:solidFill>
                <a:srgbClr val="292929"/>
              </a:solidFill>
            </a:endParaRPr>
          </a:p>
          <a:p>
            <a:pPr marL="444500" indent="-444500" algn="just">
              <a:spcBef>
                <a:spcPts val="8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3200">
                <a:solidFill>
                  <a:srgbClr val="292929"/>
                </a:solidFill>
              </a:rPr>
              <a:t>Exemplo</a:t>
            </a:r>
          </a:p>
          <a:p>
            <a:pPr marL="444500" indent="-444500" algn="just">
              <a:spcBef>
                <a:spcPts val="8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3200">
                <a:solidFill>
                  <a:srgbClr val="292929"/>
                </a:solidFill>
              </a:rPr>
              <a:t>= 3 * 2 + 10 = 16</a:t>
            </a:r>
          </a:p>
          <a:p>
            <a:pPr marL="444500" indent="-444500" algn="just">
              <a:spcBef>
                <a:spcPts val="8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3200">
                <a:solidFill>
                  <a:srgbClr val="292929"/>
                </a:solidFill>
              </a:rPr>
              <a:t>= 3 * (2  + 10) = 36</a:t>
            </a:r>
          </a:p>
        </p:txBody>
      </p:sp>
      <p:sp>
        <p:nvSpPr>
          <p:cNvPr id="47108" name="Line 3"/>
          <p:cNvSpPr>
            <a:spLocks noChangeShapeType="1"/>
          </p:cNvSpPr>
          <p:nvPr/>
        </p:nvSpPr>
        <p:spPr bwMode="auto">
          <a:xfrm flipV="1">
            <a:off x="2124075" y="3209925"/>
            <a:ext cx="2952750" cy="582613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7109" name="Line 4"/>
          <p:cNvSpPr>
            <a:spLocks noChangeShapeType="1"/>
          </p:cNvSpPr>
          <p:nvPr/>
        </p:nvSpPr>
        <p:spPr bwMode="auto">
          <a:xfrm>
            <a:off x="2627313" y="4724400"/>
            <a:ext cx="2952750" cy="720725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7110" name="Text Box 5"/>
          <p:cNvSpPr txBox="1">
            <a:spLocks noChangeArrowheads="1"/>
          </p:cNvSpPr>
          <p:nvPr/>
        </p:nvSpPr>
        <p:spPr bwMode="auto">
          <a:xfrm>
            <a:off x="5148263" y="2924175"/>
            <a:ext cx="2087562" cy="368300"/>
          </a:xfrm>
          <a:prstGeom prst="rect">
            <a:avLst/>
          </a:pr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Sem parênteses</a:t>
            </a:r>
          </a:p>
        </p:txBody>
      </p:sp>
      <p:sp>
        <p:nvSpPr>
          <p:cNvPr id="47111" name="Text Box 6"/>
          <p:cNvSpPr txBox="1">
            <a:spLocks noChangeArrowheads="1"/>
          </p:cNvSpPr>
          <p:nvPr/>
        </p:nvSpPr>
        <p:spPr bwMode="auto">
          <a:xfrm>
            <a:off x="5651500" y="5157788"/>
            <a:ext cx="2087563" cy="368300"/>
          </a:xfrm>
          <a:prstGeom prst="rect">
            <a:avLst/>
          </a:pr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Com parênteses</a:t>
            </a:r>
          </a:p>
        </p:txBody>
      </p:sp>
      <p:sp>
        <p:nvSpPr>
          <p:cNvPr id="47112" name="Text Box 7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905D6F8-CB0C-41D6-B162-F63E0AE6D8A1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42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47113" name="Espaço Reservado para Número de Slide 8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011D0A1-C302-4E10-A961-957CA12413EC}" type="slidenum">
              <a:rPr lang="pt-BR" smtClean="0"/>
              <a:pPr/>
              <a:t>42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Inserindo gráficos na sua planilha</a:t>
            </a:r>
          </a:p>
        </p:txBody>
      </p:sp>
      <p:sp>
        <p:nvSpPr>
          <p:cNvPr id="48131" name="Text Box 2"/>
          <p:cNvSpPr txBox="1">
            <a:spLocks noChangeArrowheads="1"/>
          </p:cNvSpPr>
          <p:nvPr/>
        </p:nvSpPr>
        <p:spPr bwMode="auto">
          <a:xfrm>
            <a:off x="395288" y="1341438"/>
            <a:ext cx="8435975" cy="1368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lnSpc>
                <a:spcPct val="90000"/>
              </a:lnSpc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Para inserir gráficos na sua planilha basta selecionar os dados que serão mostrados no seu gráfico e clicar no menu inserir </a:t>
            </a:r>
            <a:r>
              <a:rPr lang="pt-BR" sz="2800">
                <a:solidFill>
                  <a:srgbClr val="292929"/>
                </a:solidFill>
                <a:latin typeface="Wingdings" charset="2"/>
              </a:rPr>
              <a:t></a:t>
            </a:r>
            <a:r>
              <a:rPr lang="pt-BR" sz="2800">
                <a:solidFill>
                  <a:srgbClr val="292929"/>
                </a:solidFill>
              </a:rPr>
              <a:t> Gráficos  </a:t>
            </a:r>
          </a:p>
        </p:txBody>
      </p:sp>
      <p:pic>
        <p:nvPicPr>
          <p:cNvPr id="4813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2636838"/>
            <a:ext cx="8647112" cy="3314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8133" name="Line 4"/>
          <p:cNvSpPr>
            <a:spLocks noChangeShapeType="1"/>
          </p:cNvSpPr>
          <p:nvPr/>
        </p:nvSpPr>
        <p:spPr bwMode="auto">
          <a:xfrm>
            <a:off x="1547813" y="5373688"/>
            <a:ext cx="2663825" cy="935037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34" name="Line 5"/>
          <p:cNvSpPr>
            <a:spLocks noChangeShapeType="1"/>
          </p:cNvSpPr>
          <p:nvPr/>
        </p:nvSpPr>
        <p:spPr bwMode="auto">
          <a:xfrm flipH="1">
            <a:off x="4713288" y="5157788"/>
            <a:ext cx="2022475" cy="1150937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8135" name="Text Box 6"/>
          <p:cNvSpPr txBox="1">
            <a:spLocks noChangeArrowheads="1"/>
          </p:cNvSpPr>
          <p:nvPr/>
        </p:nvSpPr>
        <p:spPr bwMode="auto">
          <a:xfrm>
            <a:off x="1979613" y="6308725"/>
            <a:ext cx="4464050" cy="368300"/>
          </a:xfrm>
          <a:prstGeom prst="rect">
            <a:avLst/>
          </a:pr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Área que será mostrada no gráfico</a:t>
            </a:r>
          </a:p>
        </p:txBody>
      </p:sp>
      <p:sp>
        <p:nvSpPr>
          <p:cNvPr id="48136" name="Text Box 7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77AFC10-4200-4ECD-86A2-E27AE64FC7A4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43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48137" name="Espaço Reservado para Número de Slide 8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1D4B9A6-EAD3-42B9-A69C-BDB9BC699C2F}" type="slidenum">
              <a:rPr lang="pt-BR" smtClean="0"/>
              <a:pPr/>
              <a:t>43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Inserir Gráficos</a:t>
            </a:r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981075"/>
            <a:ext cx="3829050" cy="5305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9156" name="Line 3"/>
          <p:cNvSpPr>
            <a:spLocks noChangeShapeType="1"/>
          </p:cNvSpPr>
          <p:nvPr/>
        </p:nvSpPr>
        <p:spPr bwMode="auto">
          <a:xfrm flipV="1">
            <a:off x="2555875" y="1625600"/>
            <a:ext cx="2736850" cy="3606800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49157" name="Text Box 4"/>
          <p:cNvSpPr txBox="1">
            <a:spLocks noChangeArrowheads="1"/>
          </p:cNvSpPr>
          <p:nvPr/>
        </p:nvSpPr>
        <p:spPr bwMode="auto">
          <a:xfrm>
            <a:off x="4211638" y="1052513"/>
            <a:ext cx="3313112" cy="368300"/>
          </a:xfrm>
          <a:prstGeom prst="rect">
            <a:avLst/>
          </a:prstGeom>
          <a:solidFill>
            <a:srgbClr val="33CCCC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Clique em Inserir Gráficos</a:t>
            </a:r>
          </a:p>
        </p:txBody>
      </p:sp>
      <p:sp>
        <p:nvSpPr>
          <p:cNvPr id="49158" name="Text Box 5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3C646FD1-1F4E-453D-B3D5-18420A36D35D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44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49159" name="Espaço Reservado para Número de Slide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6E8DA41-0A5B-4853-9C8F-4F59812A9579}" type="slidenum">
              <a:rPr lang="pt-BR" smtClean="0"/>
              <a:pPr/>
              <a:t>44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Inserindo Gráficos</a:t>
            </a:r>
          </a:p>
        </p:txBody>
      </p:sp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323850" y="1196975"/>
            <a:ext cx="8435975" cy="1368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lnSpc>
                <a:spcPct val="90000"/>
              </a:lnSpc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Na tela a seguir escolha  tipo de gráfico mais apropriado para a sua planilha e clique em próximo</a:t>
            </a:r>
          </a:p>
        </p:txBody>
      </p:sp>
      <p:pic>
        <p:nvPicPr>
          <p:cNvPr id="5018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2924175"/>
            <a:ext cx="6286500" cy="293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0181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4557AE1-A97E-43CD-ADB8-4C980BB2276A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45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50182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B5380A4-78FE-4DBE-BFE0-917A38112477}" type="slidenum">
              <a:rPr lang="pt-BR" smtClean="0"/>
              <a:pPr/>
              <a:t>45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Inserindo gráficos</a:t>
            </a:r>
          </a:p>
        </p:txBody>
      </p:sp>
      <p:sp>
        <p:nvSpPr>
          <p:cNvPr id="51203" name="Text Box 2"/>
          <p:cNvSpPr txBox="1">
            <a:spLocks noChangeArrowheads="1"/>
          </p:cNvSpPr>
          <p:nvPr/>
        </p:nvSpPr>
        <p:spPr bwMode="auto">
          <a:xfrm>
            <a:off x="395288" y="1484313"/>
            <a:ext cx="8435975" cy="158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6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400">
                <a:solidFill>
                  <a:srgbClr val="292929"/>
                </a:solidFill>
              </a:rPr>
              <a:t>A tela mostrada a seguir exibe   as células que serão inseridas no seu gráfico.  Você pode eventualmente mudar, porém, é recomendado que você já faça isto no momento da seleção das células. </a:t>
            </a:r>
          </a:p>
        </p:txBody>
      </p:sp>
      <p:pic>
        <p:nvPicPr>
          <p:cNvPr id="5120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3284538"/>
            <a:ext cx="6288088" cy="293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05" name="Line 4"/>
          <p:cNvSpPr>
            <a:spLocks noChangeShapeType="1"/>
          </p:cNvSpPr>
          <p:nvPr/>
        </p:nvSpPr>
        <p:spPr bwMode="auto">
          <a:xfrm flipH="1">
            <a:off x="5360988" y="3068638"/>
            <a:ext cx="2309812" cy="1081087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1206" name="Text Box 5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9F8B1A0E-71F3-4316-9A0E-C15A1B32A17D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46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51207" name="Espaço Reservado para Número de Slide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EA9BF63-E473-45C9-89BE-FEE0CDD5313C}" type="slidenum">
              <a:rPr lang="pt-BR" smtClean="0"/>
              <a:pPr/>
              <a:t>46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Inserindo gráficos</a:t>
            </a:r>
          </a:p>
        </p:txBody>
      </p:sp>
      <p:sp>
        <p:nvSpPr>
          <p:cNvPr id="52227" name="Text Box 2"/>
          <p:cNvSpPr txBox="1">
            <a:spLocks noChangeArrowheads="1"/>
          </p:cNvSpPr>
          <p:nvPr/>
        </p:nvSpPr>
        <p:spPr bwMode="auto">
          <a:xfrm>
            <a:off x="395288" y="1484313"/>
            <a:ext cx="8435975" cy="1368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Você poderá ainda configurar as legendas e outros títulos do gráfico     </a:t>
            </a:r>
          </a:p>
        </p:txBody>
      </p:sp>
      <p:pic>
        <p:nvPicPr>
          <p:cNvPr id="5222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3284538"/>
            <a:ext cx="6286500" cy="293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2229" name="Line 4"/>
          <p:cNvSpPr>
            <a:spLocks noChangeShapeType="1"/>
          </p:cNvSpPr>
          <p:nvPr/>
        </p:nvSpPr>
        <p:spPr bwMode="auto">
          <a:xfrm flipH="1">
            <a:off x="4064000" y="2492375"/>
            <a:ext cx="1735138" cy="1368425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2230" name="Line 5"/>
          <p:cNvSpPr>
            <a:spLocks noChangeShapeType="1"/>
          </p:cNvSpPr>
          <p:nvPr/>
        </p:nvSpPr>
        <p:spPr bwMode="auto">
          <a:xfrm flipH="1">
            <a:off x="4568825" y="2708275"/>
            <a:ext cx="1662113" cy="1441450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2231" name="Line 6"/>
          <p:cNvSpPr>
            <a:spLocks noChangeShapeType="1"/>
          </p:cNvSpPr>
          <p:nvPr/>
        </p:nvSpPr>
        <p:spPr bwMode="auto">
          <a:xfrm flipH="1">
            <a:off x="5000625" y="2781300"/>
            <a:ext cx="2743200" cy="1727200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2232" name="Line 7"/>
          <p:cNvSpPr>
            <a:spLocks noChangeShapeType="1"/>
          </p:cNvSpPr>
          <p:nvPr/>
        </p:nvSpPr>
        <p:spPr bwMode="auto">
          <a:xfrm flipH="1">
            <a:off x="5216525" y="2708275"/>
            <a:ext cx="3390900" cy="2089150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2233" name="Line 8"/>
          <p:cNvSpPr>
            <a:spLocks noChangeShapeType="1"/>
          </p:cNvSpPr>
          <p:nvPr/>
        </p:nvSpPr>
        <p:spPr bwMode="auto">
          <a:xfrm flipH="1">
            <a:off x="5432425" y="3429000"/>
            <a:ext cx="4038600" cy="1584325"/>
          </a:xfrm>
          <a:prstGeom prst="line">
            <a:avLst/>
          </a:prstGeom>
          <a:noFill/>
          <a:ln w="9360">
            <a:solidFill>
              <a:srgbClr val="292929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52234" name="Text Box 9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173AE0DD-8F07-40C7-9AF4-19D86245AAD9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47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52235" name="Espaço Reservado para Número de Slide 10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58D40B8-805C-479D-BCD3-F022C1F1A96A}" type="slidenum">
              <a:rPr lang="pt-BR" smtClean="0"/>
              <a:pPr/>
              <a:t>47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Inserindo gráficos</a:t>
            </a:r>
          </a:p>
        </p:txBody>
      </p:sp>
      <p:sp>
        <p:nvSpPr>
          <p:cNvPr id="53251" name="Text Box 2"/>
          <p:cNvSpPr txBox="1">
            <a:spLocks noChangeArrowheads="1"/>
          </p:cNvSpPr>
          <p:nvPr/>
        </p:nvSpPr>
        <p:spPr bwMode="auto">
          <a:xfrm>
            <a:off x="323850" y="1557338"/>
            <a:ext cx="8435975" cy="1368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Gráfico pronto!!!!!   </a:t>
            </a:r>
          </a:p>
        </p:txBody>
      </p:sp>
      <p:pic>
        <p:nvPicPr>
          <p:cNvPr id="5325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95475" y="1957388"/>
            <a:ext cx="5353050" cy="2943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325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088" y="2565400"/>
            <a:ext cx="7345362" cy="3427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3254" name="Text Box 5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E88AE5C5-B22F-4A47-93D8-9198E61C5077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48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53255" name="Espaço Reservado para Número de Slide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19F1D1D-902F-481D-AEF0-1DE4B7EB2395}" type="slidenum">
              <a:rPr lang="pt-BR" smtClean="0"/>
              <a:pPr/>
              <a:t>48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Inserindo gráficos</a:t>
            </a:r>
          </a:p>
        </p:txBody>
      </p:sp>
      <p:sp>
        <p:nvSpPr>
          <p:cNvPr id="54275" name="Text Box 2"/>
          <p:cNvSpPr txBox="1">
            <a:spLocks noChangeArrowheads="1"/>
          </p:cNvSpPr>
          <p:nvPr/>
        </p:nvSpPr>
        <p:spPr bwMode="auto">
          <a:xfrm>
            <a:off x="250825" y="1628775"/>
            <a:ext cx="8435975" cy="1368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Em barras verticais    </a:t>
            </a:r>
          </a:p>
        </p:txBody>
      </p:sp>
      <p:pic>
        <p:nvPicPr>
          <p:cNvPr id="5427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565400"/>
            <a:ext cx="7632700" cy="3560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4277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B319211-0121-43B1-809C-EADA0DA3BACC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49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54278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8161817-1014-4ED6-90C8-904B380D4B6C}" type="slidenum">
              <a:rPr lang="pt-BR" smtClean="0"/>
              <a:pPr/>
              <a:t>49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Inserindo gráficos</a:t>
            </a:r>
          </a:p>
        </p:txBody>
      </p:sp>
      <p:sp>
        <p:nvSpPr>
          <p:cNvPr id="55299" name="Text Box 2"/>
          <p:cNvSpPr txBox="1">
            <a:spLocks noChangeArrowheads="1"/>
          </p:cNvSpPr>
          <p:nvPr/>
        </p:nvSpPr>
        <p:spPr bwMode="auto">
          <a:xfrm>
            <a:off x="250825" y="1341438"/>
            <a:ext cx="8435975" cy="574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Gráfico em linhas   </a:t>
            </a:r>
          </a:p>
        </p:txBody>
      </p:sp>
      <p:pic>
        <p:nvPicPr>
          <p:cNvPr id="5530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2060575"/>
            <a:ext cx="7127875" cy="3460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5301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A46EDB07-2DA2-4302-958C-BEB1B590B8CB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50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55302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7496AC8-BBBE-4A26-B24B-5EDB8AB64080}" type="slidenum">
              <a:rPr lang="pt-BR" smtClean="0"/>
              <a:pPr/>
              <a:t>50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Finalizando!!!</a:t>
            </a:r>
          </a:p>
        </p:txBody>
      </p:sp>
      <p:sp>
        <p:nvSpPr>
          <p:cNvPr id="56323" name="Text Box 2"/>
          <p:cNvSpPr txBox="1">
            <a:spLocks noChangeArrowheads="1"/>
          </p:cNvSpPr>
          <p:nvPr/>
        </p:nvSpPr>
        <p:spPr bwMode="auto">
          <a:xfrm>
            <a:off x="395288" y="1700213"/>
            <a:ext cx="7848600" cy="1873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just">
              <a:spcBef>
                <a:spcPts val="700"/>
              </a:spcBef>
              <a:buClr>
                <a:srgbClr val="CC9900"/>
              </a:buClr>
              <a:buSzPct val="70000"/>
              <a:buFont typeface="Wingdings" charset="2"/>
              <a:buChar char=""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2800">
                <a:solidFill>
                  <a:srgbClr val="292929"/>
                </a:solidFill>
              </a:rPr>
              <a:t>Esta é só a primeira parte de como trabalhar com planilhas, durante as próximas aula estaremos aprofundando nosso conhecimento sobre este ótimo programa.</a:t>
            </a:r>
          </a:p>
        </p:txBody>
      </p:sp>
      <p:sp>
        <p:nvSpPr>
          <p:cNvPr id="56324" name="Text Box 3"/>
          <p:cNvSpPr txBox="1">
            <a:spLocks noChangeArrowheads="1"/>
          </p:cNvSpPr>
          <p:nvPr/>
        </p:nvSpPr>
        <p:spPr bwMode="auto">
          <a:xfrm>
            <a:off x="1187450" y="3933825"/>
            <a:ext cx="7056438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>
                <a:solidFill>
                  <a:srgbClr val="292929"/>
                </a:solidFill>
              </a:rPr>
              <a:t>Duvidas!!!! </a:t>
            </a:r>
            <a:r>
              <a:rPr lang="pt-BR" b="1">
                <a:solidFill>
                  <a:srgbClr val="292929"/>
                </a:solidFill>
              </a:rPr>
              <a:t>anndrepr@yahoo.com.br</a:t>
            </a:r>
          </a:p>
        </p:txBody>
      </p:sp>
      <p:sp>
        <p:nvSpPr>
          <p:cNvPr id="56325" name="Text Box 4"/>
          <p:cNvSpPr txBox="1">
            <a:spLocks noChangeArrowheads="1"/>
          </p:cNvSpPr>
          <p:nvPr/>
        </p:nvSpPr>
        <p:spPr bwMode="auto">
          <a:xfrm>
            <a:off x="755650" y="4724400"/>
            <a:ext cx="7561263" cy="806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b="1">
                <a:solidFill>
                  <a:srgbClr val="292929"/>
                </a:solidFill>
              </a:rPr>
              <a:t>Baixem a apresentação no e-mail </a:t>
            </a:r>
            <a:r>
              <a:rPr lang="pt-BR" b="1">
                <a:solidFill>
                  <a:srgbClr val="CCCCFF"/>
                </a:solidFill>
                <a:hlinkClick r:id="rId3"/>
              </a:rPr>
              <a:t>echus2@yahoo.com.br</a:t>
            </a:r>
            <a:r>
              <a:rPr lang="pt-BR" b="1">
                <a:solidFill>
                  <a:srgbClr val="292929"/>
                </a:solidFill>
              </a:rPr>
              <a:t>  </a:t>
            </a:r>
          </a:p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b="1">
                <a:solidFill>
                  <a:srgbClr val="292929"/>
                </a:solidFill>
              </a:rPr>
              <a:t>senha: informatica</a:t>
            </a:r>
          </a:p>
        </p:txBody>
      </p:sp>
      <p:sp>
        <p:nvSpPr>
          <p:cNvPr id="56326" name="Text Box 5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5068ECC5-6DB0-43ED-960F-53BB163F6D4A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51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56327" name="Espaço Reservado para Número de Slide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610E413-4CBC-4CB0-844C-43DF8F72F9F2}" type="slidenum">
              <a:rPr lang="pt-BR" smtClean="0"/>
              <a:pPr/>
              <a:t>51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"/>
          <p:cNvSpPr txBox="1">
            <a:spLocks noChangeArrowheads="1"/>
          </p:cNvSpPr>
          <p:nvPr/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00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4000">
                <a:solidFill>
                  <a:srgbClr val="000000"/>
                </a:solidFill>
              </a:rPr>
              <a:t>Finalizando!!!</a:t>
            </a:r>
          </a:p>
        </p:txBody>
      </p:sp>
      <p:sp>
        <p:nvSpPr>
          <p:cNvPr id="57347" name="Text Box 2"/>
          <p:cNvSpPr txBox="1">
            <a:spLocks noChangeArrowheads="1"/>
          </p:cNvSpPr>
          <p:nvPr/>
        </p:nvSpPr>
        <p:spPr bwMode="auto">
          <a:xfrm>
            <a:off x="468313" y="2997200"/>
            <a:ext cx="7848600" cy="792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444500" indent="-444500" algn="ctr">
              <a:spcBef>
                <a:spcPts val="1000"/>
              </a:spcBef>
              <a:buClr>
                <a:srgbClr val="CC9900"/>
              </a:buClr>
              <a:buSzPct val="70000"/>
              <a:buFont typeface="Wingdings" charset="2"/>
              <a:buNone/>
              <a:tabLst>
                <a:tab pos="444500" algn="l"/>
                <a:tab pos="892175" algn="l"/>
                <a:tab pos="1341438" algn="l"/>
                <a:tab pos="1790700" algn="l"/>
                <a:tab pos="2239963" algn="l"/>
                <a:tab pos="2689225" algn="l"/>
                <a:tab pos="3138488" algn="l"/>
                <a:tab pos="3587750" algn="l"/>
                <a:tab pos="4037013" algn="l"/>
                <a:tab pos="4486275" algn="l"/>
                <a:tab pos="4935538" algn="l"/>
                <a:tab pos="5384800" algn="l"/>
                <a:tab pos="5834063" algn="l"/>
                <a:tab pos="6283325" algn="l"/>
                <a:tab pos="6732588" algn="l"/>
                <a:tab pos="7181850" algn="l"/>
                <a:tab pos="7631113" algn="l"/>
                <a:tab pos="8080375" algn="l"/>
                <a:tab pos="8529638" algn="l"/>
                <a:tab pos="8978900" algn="l"/>
                <a:tab pos="9428163" algn="l"/>
              </a:tabLst>
            </a:pPr>
            <a:r>
              <a:rPr lang="pt-BR" sz="4000">
                <a:solidFill>
                  <a:srgbClr val="292929"/>
                </a:solidFill>
              </a:rPr>
              <a:t>Obrigado a todos!!!!</a:t>
            </a:r>
          </a:p>
        </p:txBody>
      </p:sp>
      <p:sp>
        <p:nvSpPr>
          <p:cNvPr id="57348" name="Text Box 3"/>
          <p:cNvSpPr txBox="1">
            <a:spLocks noChangeArrowheads="1"/>
          </p:cNvSpPr>
          <p:nvPr/>
        </p:nvSpPr>
        <p:spPr bwMode="auto">
          <a:xfrm>
            <a:off x="3419475" y="6237288"/>
            <a:ext cx="2592388" cy="80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buClr>
                <a:srgbClr val="999933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b="1" i="1">
                <a:solidFill>
                  <a:srgbClr val="CCCCFF"/>
                </a:solidFill>
                <a:hlinkClick r:id="rId3"/>
              </a:rPr>
              <a:t>CarpeDien</a:t>
            </a:r>
          </a:p>
          <a:p>
            <a:pPr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b="1" i="1">
              <a:solidFill>
                <a:srgbClr val="999933"/>
              </a:solidFill>
            </a:endParaRPr>
          </a:p>
        </p:txBody>
      </p:sp>
      <p:sp>
        <p:nvSpPr>
          <p:cNvPr id="57349" name="Text Box 4"/>
          <p:cNvSpPr txBox="1">
            <a:spLocks noChangeArrowheads="1"/>
          </p:cNvSpPr>
          <p:nvPr/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268AFC20-21DC-49D4-8599-43F4F4315F24}" type="slidenum">
              <a:rPr lang="pt-BR" sz="1000">
                <a:solidFill>
                  <a:srgbClr val="292929"/>
                </a:solidFill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52</a:t>
            </a:fld>
            <a:endParaRPr lang="pt-BR" sz="1000">
              <a:solidFill>
                <a:srgbClr val="292929"/>
              </a:solidFill>
            </a:endParaRPr>
          </a:p>
        </p:txBody>
      </p:sp>
      <p:sp>
        <p:nvSpPr>
          <p:cNvPr id="57350" name="Espaço Reservado para Número de Slide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3BCEC0F-0AA5-4328-A92C-A6B7EC619EDB}" type="slidenum">
              <a:rPr lang="pt-BR" smtClean="0"/>
              <a:pPr/>
              <a:t>52</a:t>
            </a:fld>
            <a:endParaRPr lang="pt-BR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292929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292929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292929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292929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292929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292929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292929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292929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1881</Words>
  <PresentationFormat>Apresentação na tela (4:3)</PresentationFormat>
  <Paragraphs>411</Paragraphs>
  <Slides>52</Slides>
  <Notes>52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slides</vt:lpstr>
      </vt:variant>
      <vt:variant>
        <vt:i4>52</vt:i4>
      </vt:variant>
    </vt:vector>
  </HeadingPairs>
  <TitlesOfParts>
    <vt:vector size="56" baseType="lpstr">
      <vt:lpstr>Tema do Office</vt:lpstr>
      <vt:lpstr>1_Tema do Office</vt:lpstr>
      <vt:lpstr>2_Tema do Office</vt:lpstr>
      <vt:lpstr>3_Tema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BrOffice Calc e Planilhas de Cálculos</dc:title>
  <dc:creator>Pessoal</dc:creator>
  <cp:lastModifiedBy>Oxnar</cp:lastModifiedBy>
  <cp:revision>7</cp:revision>
  <dcterms:modified xsi:type="dcterms:W3CDTF">2014-10-06T20:30:16Z</dcterms:modified>
</cp:coreProperties>
</file>