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41" r:id="rId2"/>
    <p:sldId id="345" r:id="rId3"/>
    <p:sldId id="299" r:id="rId4"/>
    <p:sldId id="348" r:id="rId5"/>
    <p:sldId id="346" r:id="rId6"/>
    <p:sldId id="347" r:id="rId7"/>
    <p:sldId id="342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08" r:id="rId21"/>
    <p:sldId id="361" r:id="rId22"/>
    <p:sldId id="362" r:id="rId23"/>
    <p:sldId id="363" r:id="rId24"/>
    <p:sldId id="365" r:id="rId25"/>
    <p:sldId id="364" r:id="rId26"/>
    <p:sldId id="366" r:id="rId27"/>
    <p:sldId id="367" r:id="rId28"/>
    <p:sldId id="368" r:id="rId2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FDBD51-CA07-4BF4-AB2D-16B2722C2AA9}" type="datetimeFigureOut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97460B-78AB-4BBD-9ADB-E0474D7CC1F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107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PARA ENCONTRAR UM REGISTRO ESPECIFICO ERA NECESSÁRIO LER TODAS AS FICHAS, POR ISTO ESTES BANCO DE DADOS SÃO CHAMADOS DE SEQUENCIAIS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0002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0831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3982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6682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0284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4655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7449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7287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796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957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7387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7785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1335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8691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194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3333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0425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CODASYL FOI UM GRANDE ENCONTRO QUE REUNIU MILITARES, EMPRESAS E UNIVERSIDADES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7460B-78AB-4BBD-9ADB-E0474D7CC1F6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722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5DE6C-D128-4AA4-9AED-BE7ED3686A16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BE175-7594-4FDB-8481-C399171A6EE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90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C4BBE-D383-45FD-BA68-AE733C8C40E1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EFBB-3233-47B8-804F-0DE18CB2FA6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7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85D4A-820F-4C4B-AC52-0F19AB42D1F3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ED4F1-678D-42D1-B717-10EE7EBC622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9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FB104-5FEE-4D2E-8F5B-2FB6C5963F0E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2422E-88DB-4863-BE16-DDAF8DCD973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51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B910-6CE9-4116-B65C-60A52E623AB2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C4270-6337-4845-973E-9A84674BE619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53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CC87-8467-448A-8360-D34093B019B8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8DE0F-EF8D-4453-ABCD-C97FAFBF78C8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1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E49D-2631-4CE8-8F2B-E421E2769DF2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D7C15-107B-4242-994C-1AF2D54637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5544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2B7B7-5F16-44A4-A722-2A0D9C9F7FB8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E6855-2E92-4F14-A670-9B5E2B169A3F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5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9647-8967-40AC-95C1-35B3A3332371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D5275-C145-47C8-BBAE-6F27891483E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31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DD299-C805-4218-B9DA-490F34DA179B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A7E86-1759-4AA7-AC71-17747FA5EC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76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724AC-A46D-4AD4-8B65-1E5FCE40F7EF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37140-88C1-4FC8-B5F7-CB8EA0900C0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65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73D01-CC43-40AB-9C47-EFDE64078B65}" type="datetime1">
              <a:rPr lang="pt-BR"/>
              <a:pPr>
                <a:defRPr/>
              </a:pPr>
              <a:t>12/11/2022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3C70E0-08AE-447C-A980-E809275E05F2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1" r:id="rId7"/>
    <p:sldLayoutId id="2147483667" r:id="rId8"/>
    <p:sldLayoutId id="2147483668" r:id="rId9"/>
    <p:sldLayoutId id="2147483669" r:id="rId10"/>
    <p:sldLayoutId id="2147483670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2020formatacao.ppt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hotempreendedor.com.br/ideias-para-ganhar-dinheiro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hotempreendedor.com.br/ideias-para-ganhar-dinheiro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mysql.com/downloads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ev.mysql.com/downloads/workbench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E0B16D5-94BE-4F73-860B-9E2CBC67B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73143CD-69B1-4AA2-ABAC-B2991A38E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8C4C0876-90EB-4FAC-968C-8E1826DA54E0}"/>
              </a:ext>
            </a:extLst>
          </p:cNvPr>
          <p:cNvSpPr txBox="1">
            <a:spLocks/>
          </p:cNvSpPr>
          <p:nvPr/>
        </p:nvSpPr>
        <p:spPr bwMode="auto">
          <a:xfrm>
            <a:off x="2325638" y="2115412"/>
            <a:ext cx="6834586" cy="266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sz="2800" dirty="0"/>
              <a:t>INTRODUÇÃO SOBRE BANCO DE DADOS</a:t>
            </a:r>
          </a:p>
          <a:p>
            <a:r>
              <a:rPr lang="pt-BR" sz="2800" dirty="0"/>
              <a:t> </a:t>
            </a:r>
            <a:r>
              <a:rPr lang="pt-BR" sz="2800" dirty="0" err="1"/>
              <a:t>MySql</a:t>
            </a:r>
            <a:r>
              <a:rPr lang="pt-BR" sz="2800" dirty="0"/>
              <a:t> E </a:t>
            </a:r>
            <a:r>
              <a:rPr lang="pt-BR" sz="2800" dirty="0" err="1"/>
              <a:t>MariaBD</a:t>
            </a:r>
            <a:endParaRPr lang="pt-BR" sz="2800" dirty="0"/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7BA3AAD3-8811-41B3-BD6E-EA3F16DFB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736" y="0"/>
            <a:ext cx="2343150" cy="6858000"/>
          </a:xfrm>
          <a:prstGeom prst="rect">
            <a:avLst/>
          </a:prstGeom>
        </p:spPr>
      </p:pic>
      <p:sp>
        <p:nvSpPr>
          <p:cNvPr id="22" name="Subtítulo 2">
            <a:extLst>
              <a:ext uri="{FF2B5EF4-FFF2-40B4-BE49-F238E27FC236}">
                <a16:creationId xmlns:a16="http://schemas.microsoft.com/office/drawing/2014/main" id="{1C1852C3-7F51-4AA6-9A3C-90D0DA6059A4}"/>
              </a:ext>
            </a:extLst>
          </p:cNvPr>
          <p:cNvSpPr txBox="1">
            <a:spLocks/>
          </p:cNvSpPr>
          <p:nvPr/>
        </p:nvSpPr>
        <p:spPr bwMode="auto">
          <a:xfrm>
            <a:off x="3059832" y="4951275"/>
            <a:ext cx="6084168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pt-BR" sz="1400" dirty="0"/>
              <a:t>Prof. André Aparecido da Silva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pt-BR" sz="1400" dirty="0"/>
              <a:t>Disponível em: </a:t>
            </a:r>
            <a:r>
              <a:rPr lang="pt-BR" sz="1400" dirty="0">
                <a:hlinkClick r:id="rId3"/>
              </a:rPr>
              <a:t>http://www.oxnar.com.br/aulas/</a:t>
            </a:r>
            <a:endParaRPr lang="pt-BR" sz="1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CDEF997-C375-5807-6D9C-C2744265F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512" y="0"/>
            <a:ext cx="2326926" cy="6858000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6ABB5CF3-192D-9DEF-CF20-4CBC7E9E316C}"/>
              </a:ext>
            </a:extLst>
          </p:cNvPr>
          <p:cNvCxnSpPr/>
          <p:nvPr/>
        </p:nvCxnSpPr>
        <p:spPr>
          <a:xfrm>
            <a:off x="2309414" y="0"/>
            <a:ext cx="0" cy="6894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116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4DFD16-6C88-C793-5CA9-C95EB1DCF2FF}"/>
              </a:ext>
            </a:extLst>
          </p:cNvPr>
          <p:cNvSpPr txBox="1"/>
          <p:nvPr/>
        </p:nvSpPr>
        <p:spPr>
          <a:xfrm rot="16200000">
            <a:off x="-3244334" y="3265751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COMO ERAM GUARDADOS OS DADOS NO PASSADO?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4056B5A-27A3-FA93-1075-21094C3DF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380" y="3789040"/>
            <a:ext cx="2267620" cy="3068960"/>
          </a:xfrm>
          <a:prstGeom prst="rect">
            <a:avLst/>
          </a:prstGeom>
        </p:spPr>
      </p:pic>
      <p:pic>
        <p:nvPicPr>
          <p:cNvPr id="2054" name="Picture 6" descr="Dica de Viagem: conheça as pinturas rupestres da Serra da Capivara">
            <a:extLst>
              <a:ext uri="{FF2B5EF4-FFF2-40B4-BE49-F238E27FC236}">
                <a16:creationId xmlns:a16="http://schemas.microsoft.com/office/drawing/2014/main" id="{4D0367BE-FD27-EFAC-F495-5D918770A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645024"/>
            <a:ext cx="2590125" cy="21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rte Rupestre - Toda Matéria">
            <a:extLst>
              <a:ext uri="{FF2B5EF4-FFF2-40B4-BE49-F238E27FC236}">
                <a16:creationId xmlns:a16="http://schemas.microsoft.com/office/drawing/2014/main" id="{93FE624A-89E9-71D0-F76A-AF097ACAF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75" y="260647"/>
            <a:ext cx="4373546" cy="21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 Evolução do Armazenamento de Dados">
            <a:extLst>
              <a:ext uri="{FF2B5EF4-FFF2-40B4-BE49-F238E27FC236}">
                <a16:creationId xmlns:a16="http://schemas.microsoft.com/office/drawing/2014/main" id="{8850C7B4-66EE-085A-C251-1C0635FB8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17" y="3789040"/>
            <a:ext cx="1805182" cy="168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439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3</a:t>
            </a:fld>
            <a:endParaRPr lang="pt-BR">
              <a:solidFill>
                <a:srgbClr val="898989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013F2E7-F444-0E17-1CD8-13A27803D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294" y="548680"/>
            <a:ext cx="6560737" cy="403835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E4DFD16-6C88-C793-5CA9-C95EB1DCF2FF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COMO ERAM GUARDADOS OS DADOS NO PASSADO?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FCBCD2-4211-9865-DF46-868F071259D3}"/>
              </a:ext>
            </a:extLst>
          </p:cNvPr>
          <p:cNvSpPr txBox="1"/>
          <p:nvPr/>
        </p:nvSpPr>
        <p:spPr>
          <a:xfrm>
            <a:off x="3563888" y="4904357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 Forma arcaica; </a:t>
            </a:r>
          </a:p>
          <a:p>
            <a:r>
              <a:rPr lang="pt-BR" dirty="0"/>
              <a:t>* Dados guardados inteiro;</a:t>
            </a:r>
          </a:p>
          <a:p>
            <a:r>
              <a:rPr lang="pt-BR" dirty="0"/>
              <a:t>* De forma sequencial; 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</a:t>
            </a:fld>
            <a:endParaRPr lang="pt-BR">
              <a:solidFill>
                <a:srgbClr val="898989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013F2E7-F444-0E17-1CD8-13A27803D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280" y="0"/>
            <a:ext cx="4166957" cy="256490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E4DFD16-6C88-C793-5CA9-C95EB1DCF2FF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INSERÇÃO DE NOVOS DADOS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1CA0B4D-6E99-FE7C-B90B-9D076AF37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279" y="2588042"/>
            <a:ext cx="4166957" cy="2564904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625B95EB-A3F5-0B6B-97B0-4BC0F44E6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279" y="5085184"/>
            <a:ext cx="4166957" cy="210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06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5</a:t>
            </a:fld>
            <a:endParaRPr lang="pt-BR">
              <a:solidFill>
                <a:srgbClr val="898989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013F2E7-F444-0E17-1CD8-13A27803D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294" y="548680"/>
            <a:ext cx="6560737" cy="403835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E4DFD16-6C88-C793-5CA9-C95EB1DCF2FF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COMO ERAM GUARDADOS OS DADOS NO PASSADO?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0FCBCD2-4211-9865-DF46-868F071259D3}"/>
              </a:ext>
            </a:extLst>
          </p:cNvPr>
          <p:cNvSpPr txBox="1"/>
          <p:nvPr/>
        </p:nvSpPr>
        <p:spPr>
          <a:xfrm>
            <a:off x="3563888" y="4904357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 Forma arcaica; </a:t>
            </a:r>
          </a:p>
          <a:p>
            <a:r>
              <a:rPr lang="pt-BR" dirty="0"/>
              <a:t>* Dados guardados inteiro;</a:t>
            </a:r>
          </a:p>
          <a:p>
            <a:r>
              <a:rPr lang="pt-BR" dirty="0"/>
              <a:t>* De forma sequencial; </a:t>
            </a: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016E876-86B2-D7F8-FF84-A30009B2360E}"/>
              </a:ext>
            </a:extLst>
          </p:cNvPr>
          <p:cNvSpPr txBox="1"/>
          <p:nvPr/>
        </p:nvSpPr>
        <p:spPr>
          <a:xfrm>
            <a:off x="4413599" y="4255305"/>
            <a:ext cx="3888432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pt-BR" sz="2800" dirty="0"/>
              <a:t>Isto esta melhor ou pior?</a:t>
            </a:r>
          </a:p>
        </p:txBody>
      </p:sp>
    </p:spTree>
    <p:extLst>
      <p:ext uri="{BB962C8B-B14F-4D97-AF65-F5344CB8AC3E}">
        <p14:creationId xmlns:p14="http://schemas.microsoft.com/office/powerpoint/2010/main" val="4180612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6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4DFD16-6C88-C793-5CA9-C95EB1DCF2FF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COMO ERAM GUARDADOS OS DADOS NO PASSADO?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8D5AA0B-093E-1787-3C07-EAA20DD70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39688"/>
            <a:ext cx="8604447" cy="477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518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7</a:t>
            </a:fld>
            <a:endParaRPr lang="pt-BR"/>
          </a:p>
        </p:txBody>
      </p:sp>
      <p:pic>
        <p:nvPicPr>
          <p:cNvPr id="5" name="Picture 2" descr="História do armazenamento, como era feito antigamente? - XML-SPC">
            <a:extLst>
              <a:ext uri="{FF2B5EF4-FFF2-40B4-BE49-F238E27FC236}">
                <a16:creationId xmlns:a16="http://schemas.microsoft.com/office/drawing/2014/main" id="{0E2A7401-3E43-878C-2EF4-5FF83B709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47" y="177703"/>
            <a:ext cx="2933386" cy="131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096819" y="3105835"/>
            <a:ext cx="68580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DEPOIS DISSO OS DADOS ERAM GUARDADOS DE MANEIRA DIRETA</a:t>
            </a:r>
          </a:p>
        </p:txBody>
      </p:sp>
      <p:pic>
        <p:nvPicPr>
          <p:cNvPr id="3074" name="Picture 2" descr="História do armazenamento, como era feito antigamente? - XML-SPC">
            <a:extLst>
              <a:ext uri="{FF2B5EF4-FFF2-40B4-BE49-F238E27FC236}">
                <a16:creationId xmlns:a16="http://schemas.microsoft.com/office/drawing/2014/main" id="{032976EF-5D18-B778-1F23-C5060592D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8547"/>
            <a:ext cx="289560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DE5C0CF-C673-6408-5EC3-65CD088DA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47" y="3959855"/>
            <a:ext cx="2933386" cy="253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isquete - Informática - InfoEscola">
            <a:extLst>
              <a:ext uri="{FF2B5EF4-FFF2-40B4-BE49-F238E27FC236}">
                <a16:creationId xmlns:a16="http://schemas.microsoft.com/office/drawing/2014/main" id="{5E4109CC-B07D-09FA-9095-B57FD84FA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433" y="476672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ópia de Fita de Áudio DAT E Mini Disc MD para CD">
            <a:extLst>
              <a:ext uri="{FF2B5EF4-FFF2-40B4-BE49-F238E27FC236}">
                <a16:creationId xmlns:a16="http://schemas.microsoft.com/office/drawing/2014/main" id="{F7B69A57-1FEE-78DF-DB3C-E0BC8BEC0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727" y="4221088"/>
            <a:ext cx="2981572" cy="198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ardware e os termos relacionados aos componentes do computador">
            <a:extLst>
              <a:ext uri="{FF2B5EF4-FFF2-40B4-BE49-F238E27FC236}">
                <a16:creationId xmlns:a16="http://schemas.microsoft.com/office/drawing/2014/main" id="{511A84A1-1DFF-683D-0E77-C99259E6B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250416"/>
            <a:ext cx="2072758" cy="165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420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VANTAGENS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8041E08-E6D5-2BBB-786C-E905A878BEFA}"/>
              </a:ext>
            </a:extLst>
          </p:cNvPr>
          <p:cNvSpPr txBox="1"/>
          <p:nvPr/>
        </p:nvSpPr>
        <p:spPr>
          <a:xfrm>
            <a:off x="1619672" y="3878490"/>
            <a:ext cx="64087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 Não é necessário ler todas as informações, é possível ir direto as informações.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Procedimento muito mais rápido.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Procedimento insere índices ou numerações nos registros.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Guarda chaves identificadoras de cada registros;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 Estes arquivos ganharam o nome de arquivos de acesso direto</a:t>
            </a:r>
          </a:p>
        </p:txBody>
      </p:sp>
      <p:pic>
        <p:nvPicPr>
          <p:cNvPr id="5122" name="Picture 2" descr="HD batendo cabeça ou fazendo ruídos – E-RECOVERY">
            <a:extLst>
              <a:ext uri="{FF2B5EF4-FFF2-40B4-BE49-F238E27FC236}">
                <a16:creationId xmlns:a16="http://schemas.microsoft.com/office/drawing/2014/main" id="{63BA24C9-44A3-A869-682C-B066C237E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2813707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84B6FD6-514E-E091-2BF8-8A82F5A8C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89781"/>
            <a:ext cx="4391025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00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QUESTÕES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58E9EFB-746F-08C1-224F-2B8312A25DD3}"/>
              </a:ext>
            </a:extLst>
          </p:cNvPr>
          <p:cNvSpPr txBox="1"/>
          <p:nvPr/>
        </p:nvSpPr>
        <p:spPr>
          <a:xfrm>
            <a:off x="1187624" y="2564904"/>
            <a:ext cx="70567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 Quais as diferenças entre arquivos de armazenamento entre os arquivos de acesso sequencial para os arquivos indexados?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Qual dentre estas é a melhor forma de armazenamento?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8148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HISTORIA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58E9EFB-746F-08C1-224F-2B8312A25DD3}"/>
              </a:ext>
            </a:extLst>
          </p:cNvPr>
          <p:cNvSpPr txBox="1"/>
          <p:nvPr/>
        </p:nvSpPr>
        <p:spPr>
          <a:xfrm>
            <a:off x="827584" y="3429000"/>
            <a:ext cx="7992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NA DECADA DE 1960 O DEPARTAMENTO DE DEFESA DOS EUA TINHA COM UMA DAS TAREFAS CRIAR UMA MANEIRA MELHOR DE ARMAZENAR DADOS?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DE MANEIRA MAIS SEGURA;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DE MANEIRA MAIS INTELIGENTE;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C256672-3F06-3515-EBDD-BD6949551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199" y="289124"/>
            <a:ext cx="3728653" cy="300217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5B8C54A-9716-F854-E9EF-5D479D40D5C4}"/>
              </a:ext>
            </a:extLst>
          </p:cNvPr>
          <p:cNvSpPr txBox="1"/>
          <p:nvPr/>
        </p:nvSpPr>
        <p:spPr>
          <a:xfrm>
            <a:off x="992081" y="5044026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FOI NO CODASYL QUE SURGIU O COBOL, UMA DAS PRIMEIRAS E MAIS IMPORTANTES LINGUAGEM DE PROGRAMAÇÃO DA ÉPOCA.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B7746ED-8D6D-CEBD-AE84-67F717982A85}"/>
              </a:ext>
            </a:extLst>
          </p:cNvPr>
          <p:cNvSpPr txBox="1"/>
          <p:nvPr/>
        </p:nvSpPr>
        <p:spPr>
          <a:xfrm>
            <a:off x="1115616" y="5828055"/>
            <a:ext cx="6912768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COBOL</a:t>
            </a: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(sigla de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COmmon</a:t>
            </a: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Business Oriented Language)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745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CÓDIGO COBOL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5455D9C-03D1-5D46-E86E-4819FED9F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1700808"/>
            <a:ext cx="3381375" cy="401955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FA10EE5-97B1-CE7E-BDD9-01C2F7DD8CFB}"/>
              </a:ext>
            </a:extLst>
          </p:cNvPr>
          <p:cNvSpPr txBox="1"/>
          <p:nvPr/>
        </p:nvSpPr>
        <p:spPr>
          <a:xfrm>
            <a:off x="2627784" y="5877272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COBOL EXISTE ATÉ HOJE.</a:t>
            </a:r>
          </a:p>
        </p:txBody>
      </p:sp>
    </p:spTree>
    <p:extLst>
      <p:ext uri="{BB962C8B-B14F-4D97-AF65-F5344CB8AC3E}">
        <p14:creationId xmlns:p14="http://schemas.microsoft.com/office/powerpoint/2010/main" val="804677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CÓDIGO COBOL</a:t>
            </a:r>
          </a:p>
        </p:txBody>
      </p:sp>
      <p:pic>
        <p:nvPicPr>
          <p:cNvPr id="6150" name="Picture 6" descr="Hercules &amp; Mainframe: Criando um Programa Cobol pelo TSO - Hercules z/OS">
            <a:extLst>
              <a:ext uri="{FF2B5EF4-FFF2-40B4-BE49-F238E27FC236}">
                <a16:creationId xmlns:a16="http://schemas.microsoft.com/office/drawing/2014/main" id="{2F951738-ED88-46F2-05FD-75BE36675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91440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959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CÓDIGO EM ASSEMBLY E C COMPARAÇÃO</a:t>
            </a:r>
          </a:p>
        </p:txBody>
      </p:sp>
      <p:pic>
        <p:nvPicPr>
          <p:cNvPr id="9218" name="Picture 2" descr="Assembly | Wiki Histórico das linguagens de programação | Fandom">
            <a:extLst>
              <a:ext uri="{FF2B5EF4-FFF2-40B4-BE49-F238E27FC236}">
                <a16:creationId xmlns:a16="http://schemas.microsoft.com/office/drawing/2014/main" id="{9C208D6F-C320-563F-792E-FCDD38469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9502"/>
            <a:ext cx="8212529" cy="597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702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CÓDIGO EM JAVA COMPARAÇÃO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3BD01C8-4623-0F97-7C82-BD73A467E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335844"/>
            <a:ext cx="7747308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57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NO CODASYL SURGIU TAMBÉM A IDEIA DE BD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CDEDA03-6532-039A-BF0D-B651903C8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643062"/>
            <a:ext cx="6720606" cy="331173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3844E00-12C9-8068-D194-A968371F3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518" y="5258150"/>
            <a:ext cx="2517018" cy="113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28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A IBM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5D082EF-1B31-A564-FD9A-4BA3E08AA80C}"/>
              </a:ext>
            </a:extLst>
          </p:cNvPr>
          <p:cNvSpPr txBox="1"/>
          <p:nvPr/>
        </p:nvSpPr>
        <p:spPr>
          <a:xfrm>
            <a:off x="1043608" y="1700808"/>
            <a:ext cx="64087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Criada o Herman </a:t>
            </a:r>
            <a:r>
              <a:rPr lang="pt-BR" sz="2400" dirty="0" err="1"/>
              <a:t>Hollerith</a:t>
            </a:r>
            <a:r>
              <a:rPr lang="pt-BR" sz="2400" dirty="0"/>
              <a:t>;</a:t>
            </a:r>
          </a:p>
          <a:p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Catalogava dados do senso;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Criou alguns dos primeiro computadores;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Criou o PC;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Fabrica mainframe;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Participa de diversos setores envolvendo tecnologia;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3550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MODELOS DE DADOS (HIERARQUICO E EM REDE)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5D082EF-1B31-A564-FD9A-4BA3E08AA80C}"/>
              </a:ext>
            </a:extLst>
          </p:cNvPr>
          <p:cNvSpPr txBox="1"/>
          <p:nvPr/>
        </p:nvSpPr>
        <p:spPr>
          <a:xfrm>
            <a:off x="1043608" y="1052736"/>
            <a:ext cx="70567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Propôs um modelo para armazenar os dados de forma hierárquica e com relacionamento dos mesmos;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/>
              <a:t>Posteriormente criados os modelos em rede</a:t>
            </a:r>
          </a:p>
          <a:p>
            <a:r>
              <a:rPr lang="pt-BR" sz="24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7536F44-34B3-BCA7-06F0-FDBE4AB6F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96" y="3356992"/>
            <a:ext cx="3857625" cy="29241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06AE269-D2E8-A8AB-6B91-EE4343726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1497" y="3431377"/>
            <a:ext cx="3301659" cy="266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05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MODELO RELACIONAL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13672D3-5B5E-8342-2962-6FFE30991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151" y="726974"/>
            <a:ext cx="4182185" cy="201622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A3B5FBD-8938-9552-D7EC-66176F85700C}"/>
              </a:ext>
            </a:extLst>
          </p:cNvPr>
          <p:cNvSpPr txBox="1"/>
          <p:nvPr/>
        </p:nvSpPr>
        <p:spPr>
          <a:xfrm>
            <a:off x="3779912" y="5193682"/>
            <a:ext cx="4608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Modelo relacional;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Os dados tem relação uns com os outros;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Relaciona o registro de uma tabela com outros dados de outras tabela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10A176AA-B4FF-27AF-A8D1-E2BEE698F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025" y="2825440"/>
            <a:ext cx="391477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94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MODELO RELACIONAL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A3B5FBD-8938-9552-D7EC-66176F85700C}"/>
              </a:ext>
            </a:extLst>
          </p:cNvPr>
          <p:cNvSpPr txBox="1"/>
          <p:nvPr/>
        </p:nvSpPr>
        <p:spPr>
          <a:xfrm>
            <a:off x="3779912" y="5193682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Relaciona diversos dados e sua significância;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BB5117F-76F6-A2CA-B634-3FD6CB384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022" y="1089561"/>
            <a:ext cx="7667978" cy="392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26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20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1979712" y="692696"/>
            <a:ext cx="56662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SURGIMENTO DO SQL</a:t>
            </a:r>
          </a:p>
        </p:txBody>
      </p:sp>
      <p:pic>
        <p:nvPicPr>
          <p:cNvPr id="2050" name="Picture 2" descr="ideias para ganhar dinheiro">
            <a:hlinkClick r:id="rId2"/>
            <a:extLst>
              <a:ext uri="{FF2B5EF4-FFF2-40B4-BE49-F238E27FC236}">
                <a16:creationId xmlns:a16="http://schemas.microsoft.com/office/drawing/2014/main" id="{4FC80165-2850-49B5-87F4-EEDED9E5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deias para ganhar dinheiro">
            <a:hlinkClick r:id="rId2"/>
            <a:extLst>
              <a:ext uri="{FF2B5EF4-FFF2-40B4-BE49-F238E27FC236}">
                <a16:creationId xmlns:a16="http://schemas.microsoft.com/office/drawing/2014/main" id="{74A96B07-66DE-4AAF-BD06-6FFA1D40E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1524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28396E7-4143-FA3C-3F65-3991281DA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800" y="1433513"/>
            <a:ext cx="4212627" cy="213950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2A454FE-40A5-8875-9FCC-A5980C67B1E7}"/>
              </a:ext>
            </a:extLst>
          </p:cNvPr>
          <p:cNvSpPr txBox="1"/>
          <p:nvPr/>
        </p:nvSpPr>
        <p:spPr>
          <a:xfrm>
            <a:off x="1763688" y="358417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Seek</a:t>
            </a:r>
            <a:r>
              <a:rPr lang="pt-BR" dirty="0"/>
              <a:t>, </a:t>
            </a:r>
            <a:r>
              <a:rPr lang="pt-BR" dirty="0" err="1"/>
              <a:t>well</a:t>
            </a:r>
            <a:r>
              <a:rPr lang="pt-BR" dirty="0"/>
              <a:t> = buscar bem;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2753581-3EE4-DDE4-FCCA-4F8E840C09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789" y="4131089"/>
            <a:ext cx="3608635" cy="185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92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21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1979712" y="692696"/>
            <a:ext cx="56662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SURGIMENTO DO SQL</a:t>
            </a:r>
          </a:p>
        </p:txBody>
      </p:sp>
      <p:pic>
        <p:nvPicPr>
          <p:cNvPr id="2050" name="Picture 2" descr="ideias para ganhar dinheiro">
            <a:hlinkClick r:id="rId2"/>
            <a:extLst>
              <a:ext uri="{FF2B5EF4-FFF2-40B4-BE49-F238E27FC236}">
                <a16:creationId xmlns:a16="http://schemas.microsoft.com/office/drawing/2014/main" id="{4FC80165-2850-49B5-87F4-EEDED9E5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deias para ganhar dinheiro">
            <a:hlinkClick r:id="rId2"/>
            <a:extLst>
              <a:ext uri="{FF2B5EF4-FFF2-40B4-BE49-F238E27FC236}">
                <a16:creationId xmlns:a16="http://schemas.microsoft.com/office/drawing/2014/main" id="{74A96B07-66DE-4AAF-BD06-6FFA1D40E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1524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2A454FE-40A5-8875-9FCC-A5980C67B1E7}"/>
              </a:ext>
            </a:extLst>
          </p:cNvPr>
          <p:cNvSpPr txBox="1"/>
          <p:nvPr/>
        </p:nvSpPr>
        <p:spPr>
          <a:xfrm>
            <a:off x="1547664" y="2204864"/>
            <a:ext cx="3744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 Permite manipulação de dados; </a:t>
            </a:r>
          </a:p>
          <a:p>
            <a:r>
              <a:rPr lang="pt-BR" dirty="0"/>
              <a:t>* Retorna resultados de consultas;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Compativel</a:t>
            </a:r>
            <a:r>
              <a:rPr lang="pt-BR" dirty="0"/>
              <a:t> com </a:t>
            </a:r>
            <a:r>
              <a:rPr lang="pt-BR" dirty="0" err="1"/>
              <a:t>AnSI</a:t>
            </a:r>
            <a:r>
              <a:rPr lang="pt-BR" dirty="0"/>
              <a:t> SQL;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Padronização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Surgimento de alguns </a:t>
            </a:r>
            <a:r>
              <a:rPr lang="pt-BR" dirty="0" err="1"/>
              <a:t>BDs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Soluções pagas de BD;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Alguns BD gratuitos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MySql</a:t>
            </a:r>
            <a:r>
              <a:rPr lang="pt-BR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MariaDB</a:t>
            </a:r>
            <a:r>
              <a:rPr lang="pt-BR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Postgrees</a:t>
            </a:r>
            <a:r>
              <a:rPr lang="pt-BR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Fireboards</a:t>
            </a:r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54F64D6-A7A8-ACF3-CA80-4F43CCDF6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3494723"/>
            <a:ext cx="3744416" cy="286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83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SURGIMENTO DO MYSQL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511B71A-CBFF-B6EA-8072-822A829BA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92" y="1219785"/>
            <a:ext cx="8164641" cy="441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88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EM 2009 A SUN FOI COMPRADA PELA ORACLE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275719F-ECD6-2B44-35D2-DBFFF13B7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33525"/>
            <a:ext cx="74676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04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ALGUMAS EMPRESA QUE USAM O MYSQL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F190B09-B31E-CE87-2CB9-3E150B6E5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70" y="1700808"/>
            <a:ext cx="8112030" cy="511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089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25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SURGIMENTO DO MARIADB</a:t>
            </a:r>
          </a:p>
        </p:txBody>
      </p:sp>
      <p:pic>
        <p:nvPicPr>
          <p:cNvPr id="11268" name="Picture 4" descr="MariaDB 10: Ainda mais poderoso que o MySQL | Homehost">
            <a:extLst>
              <a:ext uri="{FF2B5EF4-FFF2-40B4-BE49-F238E27FC236}">
                <a16:creationId xmlns:a16="http://schemas.microsoft.com/office/drawing/2014/main" id="{C9976D76-3905-E98E-6DB4-2B1ACE488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313" y="2636912"/>
            <a:ext cx="4277373" cy="220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746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26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O MYSQL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CE291E5-8B5C-E14B-B245-702C371EA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-35006"/>
            <a:ext cx="5759678" cy="558923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A4FD23D-0755-453E-F5D2-88F0C10422B5}"/>
              </a:ext>
            </a:extLst>
          </p:cNvPr>
          <p:cNvSpPr txBox="1"/>
          <p:nvPr/>
        </p:nvSpPr>
        <p:spPr>
          <a:xfrm>
            <a:off x="6588224" y="4725144"/>
            <a:ext cx="18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PRINCIPIOS DICA</a:t>
            </a:r>
          </a:p>
          <a:p>
            <a:r>
              <a:rPr lang="pt-BR" dirty="0"/>
              <a:t>* </a:t>
            </a:r>
            <a:r>
              <a:rPr lang="pt-BR" dirty="0">
                <a:solidFill>
                  <a:srgbClr val="FF0000"/>
                </a:solidFill>
              </a:rPr>
              <a:t>D</a:t>
            </a:r>
            <a:r>
              <a:rPr lang="pt-BR" dirty="0"/>
              <a:t>urabilidade;</a:t>
            </a:r>
          </a:p>
          <a:p>
            <a:r>
              <a:rPr lang="pt-BR" dirty="0"/>
              <a:t>* </a:t>
            </a:r>
            <a:r>
              <a:rPr lang="pt-BR" dirty="0">
                <a:solidFill>
                  <a:srgbClr val="FF0000"/>
                </a:solidFill>
              </a:rPr>
              <a:t>I</a:t>
            </a:r>
            <a:r>
              <a:rPr lang="pt-BR" dirty="0"/>
              <a:t>solamento;</a:t>
            </a:r>
          </a:p>
          <a:p>
            <a:r>
              <a:rPr lang="pt-BR" dirty="0"/>
              <a:t>* </a:t>
            </a:r>
            <a:r>
              <a:rPr lang="pt-BR" dirty="0">
                <a:solidFill>
                  <a:srgbClr val="FF0000"/>
                </a:solidFill>
              </a:rPr>
              <a:t>C</a:t>
            </a:r>
            <a:r>
              <a:rPr lang="pt-BR" dirty="0"/>
              <a:t>onsistência;</a:t>
            </a:r>
          </a:p>
          <a:p>
            <a:r>
              <a:rPr lang="pt-BR" dirty="0"/>
              <a:t>* </a:t>
            </a:r>
            <a:r>
              <a:rPr lang="pt-BR" dirty="0">
                <a:solidFill>
                  <a:srgbClr val="FF0000"/>
                </a:solidFill>
              </a:rPr>
              <a:t>A</a:t>
            </a:r>
            <a:r>
              <a:rPr lang="pt-BR" dirty="0"/>
              <a:t>tomicidade;</a:t>
            </a:r>
          </a:p>
        </p:txBody>
      </p:sp>
    </p:spTree>
    <p:extLst>
      <p:ext uri="{BB962C8B-B14F-4D97-AF65-F5344CB8AC3E}">
        <p14:creationId xmlns:p14="http://schemas.microsoft.com/office/powerpoint/2010/main" val="1230171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27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BAIXAR O MYSQL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F58B31A-7727-2AFD-3A5B-FAF34E363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126" y="836712"/>
            <a:ext cx="5061022" cy="602128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D5779EE-34CC-6808-68A8-B145E3546C70}"/>
              </a:ext>
            </a:extLst>
          </p:cNvPr>
          <p:cNvSpPr txBox="1"/>
          <p:nvPr/>
        </p:nvSpPr>
        <p:spPr>
          <a:xfrm>
            <a:off x="2051720" y="260648"/>
            <a:ext cx="4584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4"/>
              </a:rPr>
              <a:t>https://www.mysql.com/downloads/</a:t>
            </a:r>
            <a:r>
              <a:rPr lang="pt-BR" dirty="0"/>
              <a:t> 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E2EFEC7A-0CA3-5A04-BFD1-52ACF344EBF1}"/>
              </a:ext>
            </a:extLst>
          </p:cNvPr>
          <p:cNvSpPr/>
          <p:nvPr/>
        </p:nvSpPr>
        <p:spPr>
          <a:xfrm>
            <a:off x="2123728" y="3212976"/>
            <a:ext cx="2448272" cy="365125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3449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28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3278D5-A862-8A30-F3A7-445CCECA7D60}"/>
              </a:ext>
            </a:extLst>
          </p:cNvPr>
          <p:cNvSpPr txBox="1"/>
          <p:nvPr/>
        </p:nvSpPr>
        <p:spPr>
          <a:xfrm rot="16200000">
            <a:off x="-3244334" y="3244334"/>
            <a:ext cx="68580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</a:rPr>
              <a:t>BAIXAR O MYSQL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D5779EE-34CC-6808-68A8-B145E3546C70}"/>
              </a:ext>
            </a:extLst>
          </p:cNvPr>
          <p:cNvSpPr txBox="1"/>
          <p:nvPr/>
        </p:nvSpPr>
        <p:spPr>
          <a:xfrm>
            <a:off x="2051720" y="260648"/>
            <a:ext cx="4824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3"/>
              </a:rPr>
              <a:t>https://dev.mysql.com/downloads/workbench/</a:t>
            </a:r>
            <a:r>
              <a:rPr lang="pt-BR" dirty="0"/>
              <a:t> 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E2EFEC7A-0CA3-5A04-BFD1-52ACF344EBF1}"/>
              </a:ext>
            </a:extLst>
          </p:cNvPr>
          <p:cNvSpPr/>
          <p:nvPr/>
        </p:nvSpPr>
        <p:spPr>
          <a:xfrm>
            <a:off x="2123728" y="3212976"/>
            <a:ext cx="2448272" cy="365125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35D39B6-2D12-4BE4-4251-D4D9F2416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796" y="1196752"/>
            <a:ext cx="7666204" cy="553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927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780</Words>
  <Application>Microsoft Office PowerPoint</Application>
  <PresentationFormat>Apresentação na tela (4:3)</PresentationFormat>
  <Paragraphs>153</Paragraphs>
  <Slides>28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2" baseType="lpstr">
      <vt:lpstr>Arial</vt:lpstr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</cp:lastModifiedBy>
  <cp:revision>73</cp:revision>
  <dcterms:created xsi:type="dcterms:W3CDTF">2015-09-21T11:15:04Z</dcterms:created>
  <dcterms:modified xsi:type="dcterms:W3CDTF">2022-11-13T01:19:36Z</dcterms:modified>
</cp:coreProperties>
</file>