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09" r:id="rId2"/>
  </p:sldMasterIdLst>
  <p:notesMasterIdLst>
    <p:notesMasterId r:id="rId34"/>
  </p:notesMasterIdLst>
  <p:sldIdLst>
    <p:sldId id="256" r:id="rId3"/>
    <p:sldId id="294" r:id="rId4"/>
    <p:sldId id="263" r:id="rId5"/>
    <p:sldId id="264" r:id="rId6"/>
    <p:sldId id="292" r:id="rId7"/>
    <p:sldId id="269" r:id="rId8"/>
    <p:sldId id="267" r:id="rId9"/>
    <p:sldId id="293" r:id="rId10"/>
    <p:sldId id="268" r:id="rId11"/>
    <p:sldId id="266" r:id="rId12"/>
    <p:sldId id="270" r:id="rId13"/>
    <p:sldId id="271" r:id="rId14"/>
    <p:sldId id="273" r:id="rId15"/>
    <p:sldId id="274" r:id="rId16"/>
    <p:sldId id="275" r:id="rId17"/>
    <p:sldId id="278" r:id="rId18"/>
    <p:sldId id="276" r:id="rId19"/>
    <p:sldId id="277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8" r:id="rId28"/>
    <p:sldId id="289" r:id="rId29"/>
    <p:sldId id="286" r:id="rId30"/>
    <p:sldId id="287" r:id="rId31"/>
    <p:sldId id="290" r:id="rId32"/>
    <p:sldId id="291" r:id="rId33"/>
  </p:sldIdLst>
  <p:sldSz cx="9144000" cy="6858000" type="screen4x3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E7B03A85-C2A2-4AF9-89FF-7B540DCAB91D}" type="datetimeFigureOut">
              <a:rPr lang="pt-BR"/>
              <a:pPr>
                <a:defRPr/>
              </a:pPr>
              <a:t>20/10/2015</a:t>
            </a:fld>
            <a:endParaRPr lang="pt-B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smtClean="0"/>
            </a:lvl1pPr>
          </a:lstStyle>
          <a:p>
            <a:pPr>
              <a:defRPr/>
            </a:pPr>
            <a:fld id="{A006FDF9-F5E7-4376-BE8A-3FDDEB7552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935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6FDF9-F5E7-4376-BE8A-3FDDEB755291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293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68D49-076C-45A8-9B80-761AA1061A10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17B92-8424-4B82-80A5-8DF42B202A4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48301-16DE-4F4C-BD54-E8A6D03F7F6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B1AF3-AF21-4016-8E11-5CDFD97CBBDC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57098-70DD-4D20-9244-D3AF660FEDD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F453-ED2C-44FE-B017-61E0C5F65D41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43524-B3DB-4DE8-86BC-8658BD44FC4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1198-E1FE-4298-A3BD-7D54E3160675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E6B94-C3CF-4259-90E7-8EAB2CBAABF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D073F-D272-4D9F-8B8B-D97A1511F9C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F9A90-4D7E-4F89-BEA7-B516F6A0B702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B982A2-28BE-4B3F-8116-CD3D7606B707}" type="datetime1">
              <a:rPr lang="pt-BR" smtClean="0"/>
              <a:pPr>
                <a:defRPr/>
              </a:pPr>
              <a:t>20/10/2015</a:t>
            </a:fld>
            <a:endParaRPr lang="pt-BR"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55D1FE-5C73-4EB8-84FB-47A935D592E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982A2-28BE-4B3F-8116-CD3D7606B707}" type="datetime1">
              <a:rPr lang="pt-BR" smtClean="0"/>
              <a:pPr>
                <a:defRPr/>
              </a:pPr>
              <a:t>20/10/2015</a:t>
            </a:fld>
            <a:endParaRPr lang="pt-BR"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D1FE-5C73-4EB8-84FB-47A935D592E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982A2-28BE-4B3F-8116-CD3D7606B707}" type="datetime1">
              <a:rPr lang="pt-BR" smtClean="0"/>
              <a:pPr>
                <a:defRPr/>
              </a:pPr>
              <a:t>20/10/2015</a:t>
            </a:fld>
            <a:endParaRPr lang="pt-BR"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5D1FE-5C73-4EB8-84FB-47A935D592E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68FBF-B2D7-43AB-AEB3-78C05209B149}" type="datetime1">
              <a:rPr lang="pt-BR"/>
              <a:pPr>
                <a:defRPr/>
              </a:pPr>
              <a:t>20/10/2015</a:t>
            </a:fld>
            <a:endParaRPr lang="pt-B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B5D81-376E-4F55-8415-087A31F3AD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20/10/2015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20/10/2015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20/10/2015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20/10/2015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20/10/2015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20/10/2015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20/10/2015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20/10/2015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20/10/2015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20/10/2015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20/10/2015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20/10/2015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20/10/2015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20/10/2015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20/10/2015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20/10/2015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20/10/2015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20/10/2015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20/10/2015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20/10/2015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20/10/2015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F55D1FE-5C73-4EB8-84FB-47A935D592E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</p:sldLayoutIdLst>
  <p:transition>
    <p:fade/>
  </p:transition>
  <p:timing>
    <p:tnLst>
      <p:par>
        <p:cTn id="1" dur="indefinite" restart="never" nodeType="tmRoot"/>
      </p:par>
    </p:tnLst>
  </p:timing>
  <p:hf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20/10/2015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1" r:id="rId22"/>
    <p:sldLayoutId id="2147483732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google.com.br/imgres?imgurl=http://www.teleco.com.br/imagens/figuratva_2.jpg&amp;imgrefurl=http://www.teleco.com.br/nprod/nprod12.asp&amp;usg=__z-EriImTbNUkz95NY5oJSxOURVw=&amp;h=323&amp;w=366&amp;sz=23&amp;hl=pt-BR&amp;start=11&amp;tbnid=XsV_2zTTIcw1AM:&amp;tbnh=108&amp;tbnw=122&amp;prev=/images?q=REDE+DE+COMPUTADOR&amp;gbv=2&amp;hl=pt-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google.com.br/imgres?imgurl=http://www.shammas.eng.br/acad/sitesalunos0106/012006dr/imagens/hub4.JPG&amp;imgrefurl=http://www.shammas.eng.br/acad/sitesalunos0106/012006dr/hub.htm&amp;usg=__q_vF3sbmz29HRPmg_xkRbQbeXGY=&amp;h=430&amp;w=538&amp;sz=22&amp;hl=pt-BR&amp;start=7&amp;tbnid=xtPhQTj2OY4n6M:&amp;tbnh=106&amp;tbnw=132&amp;prev=/images?q=hub&amp;gbv=2&amp;hl=pt-BR&amp;sa=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hyperlink" Target="http://images.google.com.br/imgres?imgurl=http://www.prinfor.com.pt/loja/images/D-Link_24-Port_10100_Rackmountable_Switch_DES-1024D.jpg&amp;imgrefurl=http://www.prinfor.com.pt/loja/index.php?cPath=194&amp;usg=__02ix-U2dgorazxZZUAuEfzVNIOY=&amp;h=730&amp;w=974&amp;sz=59&amp;hl=pt-BR&amp;start=1&amp;tbnid=WuXbtHFoWC2pFM:&amp;tbnh=112&amp;tbnw=149&amp;prev=/images?q=switch&amp;gbv=2&amp;hl=pt-B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google.com.br/imgres?imgurl=http://www.babooforum.com.br/idealbb/files/38766-imagy02.jpg&amp;imgrefurl=http://internet-e-redes.blogspot.com/2007/05/topologias-das-redes-de-computadores.html&amp;usg=__IiU_rH00HTuRbW1ZA6BivEwlU5g=&amp;h=248&amp;w=258&amp;sz=30&amp;hl=pt-BR&amp;start=20&amp;um=1&amp;tbnid=_gwhgzQUbcGHWM:&amp;tbnh=108&amp;tbnw=112&amp;prev=/images?q=REDES+DE+COMPUTADORES&amp;hl=pt-BR&amp;lr=lang_pt&amp;sa=N&amp;um=1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ages.google.com.br/imgres?imgurl=http://www.rabene.com.br/usr8550/img/lan.jpg&amp;imgrefurl=http://www.rabene.com.br/usr8550/lan.html&amp;usg=__mF11MtiimJWZBVbF9PUuGIQOB0Y=&amp;h=325&amp;w=627&amp;sz=33&amp;hl=pt-BR&amp;start=7&amp;tbnid=0y5nczQlNd60pM:&amp;tbnh=70&amp;tbnw=136&amp;prev=/images?q=rede+lan&amp;gbv=2&amp;hl=pt-BR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images.google.com.br/imgres?imgurl=http://felinux.com.br/por/images/fpdservicos-wan.gif&amp;imgrefurl=http://felinux.com.br/por/fpdservicos.htm&amp;usg=__r5rVgtNjtoVnjfvxXHUERSBFahY=&amp;h=263&amp;w=348&amp;sz=31&amp;hl=pt-BR&amp;start=8&amp;tbnid=5E-BZIEb_ZMYoM:&amp;tbnh=91&amp;tbnw=120&amp;prev=/images?q=rede+wan&amp;gbv=2&amp;hl=pt-BR&amp;sa=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sz="2800" b="1" smtClean="0"/>
              <a:t>REDES DE COMPUTADORES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08625" y="6381750"/>
            <a:ext cx="3509963" cy="3286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pt-BR" sz="1800" b="1" smtClean="0"/>
              <a:t>Por: André Aparecido da Silva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A8FAFE03-F93A-4735-A41C-9EA9F1A95228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3074" name="Rectangle 3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EE01B042-5D16-408F-A404-7EBF3380B733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3078" name="Rectangle 3"/>
          <p:cNvSpPr>
            <a:spLocks noChangeArrowheads="1"/>
          </p:cNvSpPr>
          <p:nvPr/>
        </p:nvSpPr>
        <p:spPr bwMode="auto">
          <a:xfrm>
            <a:off x="6877050" y="0"/>
            <a:ext cx="22669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pt-BR" b="1">
                <a:solidFill>
                  <a:schemeClr val="bg2"/>
                </a:solidFill>
              </a:rPr>
              <a:t>Aulas 16 / 17 / 18</a:t>
            </a:r>
          </a:p>
        </p:txBody>
      </p:sp>
      <p:pic>
        <p:nvPicPr>
          <p:cNvPr id="3079" name="Picture 159" descr="figuratva_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500438"/>
            <a:ext cx="42481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1600200"/>
            <a:ext cx="7712025" cy="4522788"/>
          </a:xfrm>
        </p:spPr>
        <p:txBody>
          <a:bodyPr/>
          <a:lstStyle/>
          <a:p>
            <a:endParaRPr lang="pt-BR" dirty="0" smtClean="0"/>
          </a:p>
          <a:p>
            <a:endParaRPr lang="pt-BR" sz="4800" dirty="0"/>
          </a:p>
          <a:p>
            <a:r>
              <a:rPr lang="pt-BR" sz="4800" dirty="0" smtClean="0"/>
              <a:t>  </a:t>
            </a:r>
            <a:r>
              <a:rPr lang="pt-BR" sz="4800" dirty="0" smtClean="0">
                <a:solidFill>
                  <a:srgbClr val="FF0000"/>
                </a:solidFill>
              </a:rPr>
              <a:t>Qual a maior rede de computadores do mundo?</a:t>
            </a:r>
            <a:r>
              <a:rPr lang="pt-BR" dirty="0" smtClean="0">
                <a:solidFill>
                  <a:srgbClr val="FF0000"/>
                </a:solidFill>
              </a:rPr>
              <a:t>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0F117B92-8424-4B82-80A5-8DF42B202A4D}" type="slidenum">
              <a:rPr lang="pt-BR" smtClean="0"/>
              <a:pPr>
                <a:defRPr/>
              </a:pPr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791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3800" b="1" smtClean="0"/>
              <a:t>OBJETIVO GERAL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7661275" cy="40338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mtClean="0"/>
              <a:t>COMPARTILHAR RECURSOS: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Conexão com a internet;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Impressoras;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Scanner;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Software;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pt-BR" sz="3800" smtClean="0"/>
              <a:t>Outros...</a:t>
            </a: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00319A73-9E3A-416A-BABD-E8D60D9FE9CC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4098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B5A5B3EE-D693-4A52-A428-D6CF7B6B988B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4D594E92-2A58-4BF1-92EB-7F3F58D98739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5122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83B7A14-E98A-42AA-8779-350A2C25B57A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6838"/>
            <a:ext cx="7158038" cy="884237"/>
          </a:xfrm>
        </p:spPr>
        <p:txBody>
          <a:bodyPr/>
          <a:lstStyle/>
          <a:p>
            <a:pPr eaLnBrk="1" hangingPunct="1"/>
            <a:r>
              <a:rPr lang="pt-BR" sz="3500" b="1" smtClean="0"/>
              <a:t>Minha rede doméstica</a:t>
            </a:r>
          </a:p>
        </p:txBody>
      </p:sp>
      <p:pic>
        <p:nvPicPr>
          <p:cNvPr id="5125" name="Picture 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96975"/>
            <a:ext cx="9144000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C02DF274-2D5E-4813-82D6-70C94B331BB9}" type="slidenum">
              <a:rPr lang="pt-BR" smtClean="0"/>
              <a:pPr/>
              <a:t>5</a:t>
            </a:fld>
            <a:endParaRPr lang="pt-BR" smtClean="0"/>
          </a:p>
        </p:txBody>
      </p:sp>
      <p:sp>
        <p:nvSpPr>
          <p:cNvPr id="6146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B6B94AB7-4F0C-4823-B084-87E8C63E3149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6838"/>
            <a:ext cx="7158038" cy="1412875"/>
          </a:xfrm>
        </p:spPr>
        <p:txBody>
          <a:bodyPr/>
          <a:lstStyle/>
          <a:p>
            <a:pPr eaLnBrk="1" hangingPunct="1"/>
            <a:r>
              <a:rPr lang="pt-BR" sz="3500" b="1" smtClean="0"/>
              <a:t>TOPOLOGIAS DE REDE</a:t>
            </a: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827088" y="1916113"/>
            <a:ext cx="76327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A </a:t>
            </a:r>
            <a:r>
              <a:rPr lang="pt-BR" sz="3600" b="1" dirty="0"/>
              <a:t>topologia de rede</a:t>
            </a:r>
            <a:r>
              <a:rPr lang="pt-BR" sz="3600" dirty="0"/>
              <a:t> descreve como é o layout duma rede de </a:t>
            </a:r>
            <a:r>
              <a:rPr lang="pt-BR" sz="3600" dirty="0" smtClean="0"/>
              <a:t>computadores através da qual há o tráfego de informações, e também como os dispositivos estão conectados a ela.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37481D4A-CFA1-4CD4-8028-76F32A1B7A83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717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F302CBB-33F9-42F3-AC31-4FC632C16121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96838"/>
            <a:ext cx="7158038" cy="1412875"/>
          </a:xfrm>
        </p:spPr>
        <p:txBody>
          <a:bodyPr/>
          <a:lstStyle/>
          <a:p>
            <a:pPr eaLnBrk="1" hangingPunct="1"/>
            <a:r>
              <a:rPr lang="pt-BR" sz="3500" b="1" smtClean="0"/>
              <a:t>TOPOLOGIAS DE REDE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773238"/>
            <a:ext cx="7661275" cy="3240087"/>
          </a:xfrm>
        </p:spPr>
        <p:txBody>
          <a:bodyPr/>
          <a:lstStyle/>
          <a:p>
            <a:r>
              <a:rPr lang="pt-BR" sz="3600" smtClean="0"/>
              <a:t> Anel;</a:t>
            </a:r>
          </a:p>
          <a:p>
            <a:r>
              <a:rPr lang="pt-BR" sz="3600" smtClean="0"/>
              <a:t> Barramento;</a:t>
            </a:r>
          </a:p>
          <a:p>
            <a:r>
              <a:rPr lang="pt-BR" sz="3600" smtClean="0"/>
              <a:t> Estrela;</a:t>
            </a:r>
          </a:p>
          <a:p>
            <a:r>
              <a:rPr lang="pt-BR" sz="3600" smtClean="0"/>
              <a:t>Arvore.</a:t>
            </a: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1989138"/>
            <a:ext cx="2592388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TIPO BARRAMENTO</a:t>
            </a:r>
          </a:p>
        </p:txBody>
      </p:sp>
      <p:sp>
        <p:nvSpPr>
          <p:cNvPr id="8195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365E56C4-8D8E-49D0-B377-842218A1A06B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8194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0BBCDAC-F606-4F16-B5B0-030CB573AA0C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900113" y="4149725"/>
            <a:ext cx="79914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É o tipo de rede mais utilizado atualmente. Todos os computadores são interligados através de um hub ou </a:t>
            </a:r>
            <a:r>
              <a:rPr lang="pt-BR" sz="3600" dirty="0" smtClean="0"/>
              <a:t>switch.</a:t>
            </a:r>
            <a:endParaRPr lang="pt-BR" sz="3600" dirty="0"/>
          </a:p>
        </p:txBody>
      </p:sp>
      <p:sp>
        <p:nvSpPr>
          <p:cNvPr id="2" name="AutoShape 2" descr="data:image/jpeg;base64,/9j/4AAQSkZJRgABAQAAAQABAAD/2wCEAAkGBhAREBUUEhQVFRUWGRkYGBgUFxUdGBgWHRUVFxgXGBkXHCYeFxojGRgUHy8hJSkpLSwuFh4xNTAqNSYrLCkBCQoKDgwOGg8PGjEgHyQpLCopLCwtLSksLCotLywsLCwsLCk1LCksKSwpKSwsLCwpLCwpLCwsLCwsLCwpLCwsNf/AABEIAHgBHQMBIgACEQEDEQH/xAAbAAADAAMBAQAAAAAAAAAAAAAABQYDBAcBAv/EAE0QAAEDAQUDBgYNCQgDAAAAAAEAAgMRBAUSITEGQVETImFxgZEHIzKUodIUFRY1QlJVYnKxsrPRJDNzdIOStMHwJTQ2daLCxPFUY+H/xAAaAQACAwEBAAAAAAAAAAAAAAAABAIDBQEG/8QAOxEAAgIBAgIECggGAwAAAAAAAAECAxEEEiExEzLR8AUVIkFRYXGBk7EUNFJicpGhwUKCksLh8SMzRP/aAAwDAQACEQMRAD8A7ihCEACEIQAIQhAGF9qYNXDLXee4Zpfatp7NHq8E9H9ZdqQ31Zmm0YX1IpkMRp5ROnU5q2rHBAwc2NleNAT3mqYjQ3HcKWaqMJbXzPZtvIxm2KRzd5p9W496oYLwifk17SeAIr3aqSv+01id0UPcQ7+Sx3nfUcUZcYWvqaeVQGtaVqCpy0/LBKi/pUy4qvVyiDaO0+yIKeKY6aFuFoIaWumYxwIJzq1x4LqwVNlbreGMJ5PVjfM1upA6ysindrI8mmpAJaDQkVoSKZbueoRW54OSeFkZWq/YI/KeB0b+45pXNtvDpG18h+aP6p3LQsFis7c+TaT87P68lvWi1NAoKAcBp6MkytPxwxF66OMoYXVtHDNGHEiMmoLXkAggkb9U0DlC3ZbWMio5gdhLxrQ5Ocfqokdr2llfXkYmxN4sri/eFB3Bc+jNt4HVLKTOroSnZK2PlsNnkkOJ74mFx4kjMpslmsMma89tYzynAU46d+nDvSu07X2Znwi48G0P/a0dqrOzlGFwqCfThp/taiwyRs8lrWnoAr36q+FLlHcKW6lVS2s8tG2MtCY7O6gqauqBTtATW79o4pI2OccDnAEtIORI40pTpSq3WvECOIp6Ess18mOyh2BjsLBrXUADcrZafggo1HStouIrWx/kua76JB+pZlxq/L6tUkb3mjAGkjCGihoSCPhagHVddsDyYoycyWNJ68IVFtXR44jSeTO40WvLb42ipcKcd3aRoslpjxMcOIKh22aN8jjJV5xHynGlDmN/Ahcrrc3hFdtqqW5lDadsLKz4WI/Nz7joVr2XbSN8rWGN7GurR7hQZAnPoypVeQGJg5jGt6QBXv19KV260jl4nUBze3vYT9bfSr40cHkXjq1Kaii0htTH+S5rqfFIP1LJVc+vnaBkdGtga5xFQXGoGdMgBU94RsTfNokt5jkJDTC92DcC2SANIrpk9w7VW6Go7hzJ0JCEJc6CEIQAIQhAAhCEACEIQBI7ZtwSRv41B/r93uSZl5Zaqk2vsrrRFgjaXPY4HKmXRnqaGqk7fcc0MdaDF881I7BzR/q7Fr6S2tV4lzyY+s01tlqdfoC222rSOII7wvLzqbOyoofFnOuuVa7wltzSFkj3T4nAty4toQatA0y4JpbaSRnk3hwy8oVIGumR71LUTWUl5hrSaboU03nIpiZSez87EfZFnr0flMW8/iuxhckuiwctPEIGulLJoXvk+AxrJWPcMXk1o3RvBdbCzbpbmOrgepPtTBisziNW5/y+uh7E4WneTmlhYakvBaAOrPqA4qqLxJMGsrBAwXlkvZLwyXzHszO1hc9pFK5OIp0UDTV3e1IXCYTNLzVjXAloADSK5jpqF6BW1S6vHB5+Ggtk2pPCH13Oqx/AvJB4gtbpxzqkbYzgFXdTc+PTp3J+21RuyY4giowu3EbhXd1EpKIGh4YQ6WQ6RRjPrwjQb6uyWfKxZbN2ENsUvQdG2G97bL+hZ9SeJVsrYXw2KzxSCj2Rsa4a0IGYqE1Wc+ZYT+2cXiA8fBIPZ/Qp2qTivHLVXF+N5WN8LRVzm1zNAOFe0egqOl2WkiiJcWhwHHERxOYDR3E9IWno7q4Qan7jL1umsulF1+81prwyqvWxuFlcHAg0fkdaEuIyPRRJ7HZ5WWhr31eQS0hxyzBbpSg1CcPtMb2VaXR4qgBwoKjIgVqD2FX6ixcEvaW6XS9Dl5y2Tt4taIHnFUlh6B5By6+1dmu38zH9Bv2QuTQXY60h8dmYZnua5hkJ8WyooSX6V+a2q67ZIsEbGn4LQO4ALMunuwPJYMpXP76dyNpeNxzH9dRA7F0AqL2mup9pmZJE1xbQguGEaHI84jLpU9HOMbPK5CusrdlTjHmLfbLpWrJai6SMakPaaZ1pWhPcVr31d88OTcI4kVc7sJoO4DtXlxzsjjpKXB5cRjzqagEAkV6dRRas7IbMxENPobFJTsfLzGS+mHlG0IHNcK56VHBbOwraXkM6/k8uf7SyrVvVgcA4yNwAGrub9qtAmewVgcbUJmRvEQhkZyj6jlHukhcMOLnEUYc1mWT8jBs445OhoQhJHQQhCABCEIAEIQgAQhCAJ+2Tusz3uc1xiecQe0F2EnUOAzArU1046JVbdoLM8V5WMgEHy28cxmcjSoz4q0ooLbGys9ubpGFtHG04hQUdSNhGLjTpTWmq6ae3lhSf9MW/1wRbwJJLRyz8FkYZX5gYc2iuVXv8lrRrqSr2z7KQOs0UVoY2VzGNaXHImg4jMiu7ROY4WtFGgAcAKD0L7VM7HIkYrPZWRtDWNDWjIBoAA6gFlQhVgCV3vHI1zZWNL8ILXNGpaSDVtdSC0ZJoii6gJKfaazuyMjWne15wOHW19Cpi8rzs55rDjeRhpHz3E6ZBm/rorbbizsN3WslrSRZ5iCQCQRE8ggnTNYPB5Z2C7LI4NAJhZUgCpy3nem4w209N97H6ZOZ44MGyWz7+Rkdaox454cI3UOBoFBXg86mmmSfXZclnswIhjayuZI1PWTme1byEq5NvJ0EIQogKL0gla/lYm48g17AQHEAktLa5EipyOtUgt+08GbZS6N1M2yMe0jspQ9hVsoZ3+Jx/l/8AyCmtPV0u77sXL8iLeBPNa3Wh1LNC+Qkg1a1wbUUNS94AAqOkq02b2d5Gy8lPhkc8ufICKsxO1aAdwFB2J5ReqmVjlwJGOCzsjaGsaGtGgaAAOwLIhCrA+Jo8TS07wR3iimpb49ijBaPF0yDyDybhoDi0aTwdTtVQozww+8tp/ZfxESY0tXTXQqzjdJLPteDknhZNO9L7srhUyxkEEZPZxBB16+9LLrsktrmZyDXCMPY58pBDQGGtGEgYnHTLIZroNhuqDk2Hko64W54G18kb6JgG0UXZt8lHRZPszZHyCR0LC4Z6ZV4luhPSRVMwF6hUgCEIQAIQhAAhCEACEJPtdfrrFYprQ1oeYwDhJIBq5rdR1qddcrJqEebeF7WcbwOELn1l2uv6VjZGXXGWvaHNPsqIVaQCDQuqMiNVl90u0HyVH51D6yffg21PDlD4kO0jvXdF4obbH36ujrtX3TF8e6XaD5Kj86h9ZJb29vp7XZLSbtY02UykNFpgIfyjQ01OPKlE3o9HKqxylOGNs114c3Fpef0sjKWV/g6shQful2g+So/OofWR7pdoPkqPzqH1kn4us+1D4kO0lvXdF4hQful2g+So/OofWWhdPhBvm1B5gu2N4jkdE/8AKIxSRtC5vOIrSozGWeqkvBlzTkpQwuflw7Q3rujpaFB+6XaD5Kj86h9ZHul2g+So/OofWUfF1n2ofEh2hvXdFFtr722z9Wn+5esHg996rH+hZ9lTF8Xpf9os80JuuNoljfGXC1QkgPYW1Ax50qvi4rwv+y2aKAXYxwiY1gcbVCCaClaY8k59Dl9F6PfDO/PXhyxj0kd3lZ/Y6WhQful2g+So/OofWR7pdoPkqPzqH1kn4us+1D4kO0lvXdF4hc0ufwhXxa2vdBdsb2se6Nx9kRto9tC4c8gmlRmMs1v+6XaD5Kj86h9ZSl4Lug9spQT9c4dob13ReKGd/icf5f8A8gr490u0HyVH51D6ySn2+9sRbva1mLkOQweyYKU5THirj13UTOl0cq9+6cOMGl5cOb95GUs/6OrIUH7pdoPkqPzqH1ke6XaD5Kj86h9ZKeLrPtQ+JDtJb13ReIXPLdtnfsMT5ZLsjayNpe4+yYjRoFSaBxJy4IsO2V+zRMljuuNzJGh7T7JiFWuFQaFwIyO9S8WXbd26GOWd8Of5hvXdHQ1GeGH3ltP7L+IiWt7pdoPkqPzqH1ko2skv+32OSzOu1jBJh5wtMBIwyNfoX/Np2pjRaKVWprsnOGFKLf8AyQ5Jr1nJSymv2OmWD80z6LfshZ1AQ7Q7QNaG+1UeQA/vUO4U+Ovv3S7QfJUfnUPrJaXg+xtvfD4kO07vXdF4hQful2g+So/OofWWOfay/wBjXOddcYa0FxPsqHIAVJydwXF4Ntf8UPiQ7Q3rujoCEk2M2gdbrDFaXMDDJi5oJIGGR7NSODa9qdpK2uVU3XLmm0/aiSeeIIQhVnQQhCABSnhU957V9Bv3jFVVUr4UQTdNpaASS0UA1PjGaDenNB9aq/HH5ojLqsb7K/3Gy/oIfumJokuylrj9iWdmIYxBFVtecPFs1GoTpU3/APbL2s6uQIQhUnQQiq8qgD1Qfgj/ADNt/X7R9mJXL5mjUgdZUV4LIHRx2xrwWudbJpADqWObHhcOg0OfQtChpaW5fh+bIvrIuEIQs8kCEIQAIXlUFwQBBeB3+7Wr9dn+zEr5QHgcP5Nav12f7MSv1peFPrdntIQ6qBCELNJgheVRVACPbv3rtn6vL925e7De9lj/AFeH7tq+Nu5B7WWwVFfY8uVc/wA25few3vZY/wBXh+7atD/xfz/2kP4vcPEIQs8mCELyqAPVo37/AHWf9FJ9hy3S5KtoLfELNMC9oJikpmM+Y5WVdde1HHyEngi95rL1SffyqxUd4Iveay9Un38qsU14R+t2/jl82ch1UCEISJIFhtjyGEjdn2b/AEVWZeObUUQBHOvC1ykgPbGKkfCJyJGgoF9e0QdnJNI48AQ0dwS98xjle07nf0e1bBvLLVakdNlJoxbdXOMpRb5GFlhiitLCwlnNfzqmtcuPQSm1q2gEA59pYd9C0OceoMANFPz2qssX0iO9p/BLL7YDKKjFzchnmcVNyLKUpYl6B3SW9JVuLTZvbEWqd8OGmFmMOpSoDg0gipoakKnXNPB+2l4Pyw+Idl+1i7l0tIXJRm0hxGreMrmsq3cR+A9NFKx2y1zgHlGsB4Ak9oPNVfaosTHN4gjtpke9QVmteEkaUJ+vRXaapWNoT1d0qoqURi7Z+Misksj+itB3ALUsFlZFaXcm4x8xtCCfjEEGtajJuqyPvLLVLxaMU46WOHcWlNvTuMHkTo1Tnclke2zaYQZOtDXn4uHE49eClFtbK7VC2GUYcJjw57iHYqZVNDzTvUDecYM7ubi8mgNaadGR03qg8GQ8da8qZQ5cPz6VtrhGGVzNdcy/Su+7ydC2rRXo4nE0fzTRKdpoS6zupu/6+vCexKxWWsnXyE4ttul0cyMHpJI6sP4rFaLkcc5bRI89FGg/zK17JeOQWWW8ctVprS4fAxJa6TXF4Pdmw+Jr2xPaByj8nUOmEVGmoomFs2tEH5x0RPxWudi7QA6inrHLV0v0mnvaB/tUyYmc6oJNXaHIZkVoP5qt0x3vcatc90E/SdduO92WqBszAQHYhQ6gte5jh+80rdecjRTfg5H9nx/Tn/iZlTFISWG0i8lbTf8AaS8sjaMqc4kDcDpTpWN1itUo8ZaA0fFYCftZeha16O5K0vHGh/D0Fo7F9tvLJPQ0+6CkjKu1coTcBXfWzkTw1jpJCJHcm4l1DhcDplQaU7VQ3dI+yWeOMSRcnGxrGl5zwtAAqQczQcEgvS21ANdHNPc4LR2jYOZXSruHxa6nqVtlbwoN8OfvL9Jd0kHLmV93bbQy2hkAoXPxBrmVLahjn0zA+C1xyJ0VKuSbMMAvGy0BHOk1J/8AGtHH/pdbSF0YxliI6gUxe952hsuBhaNc3V45Upn5JaqdSe1gwSsfxy/ruC5TFSmkyq+TjW5LmjG27JZc5bQ7qYAP9RzS++bjgbC8gOccJzc4mu88Bos8d5ZarWt9txNcOII9C04aZqRjPWt4yxrYHx2aENjmZFEzRuFga2pJOVBqST0klasvhEax7WjxoLmtJDS3VwbUVOdKjckt4vxWUHi1h+r8UjtEY5lG0HKR551PjWa1zKXdcXmUuL4m4nyO2oQhZ5MEIWG2F/JvweXhdh+lQ09NEAQW2ETm2s4ac5oOoFOJNTkklst3JDMOcdwaDT94j6u9dAs7oHsa7C1xGhcAXA76k5h1dUjv2wskJJpuOdNQaH0Edy1aNY4pVtcjPnoa7LHZL8hNc0RljEpAJBPMr5JBIrX4WXHisd6ucZBha7FSh0pSu86L5ghaJ4Ym1JfIAMBIJYWjGajcAHHPJVNq2Hle8D2RSPeQwcr1A+SOulVVdd5WRyEFBYSwJ9g4i28HYiCTZyTTdWaPI1z3b10hLrn2fs9lbSFgBPlOOb3dLnHMpikZS3PJYC5lfsLm2uRraUrXUACvbr0LoN7vcIXFtailaa4ajHTpw4qLQYYCA9rWE0FHACtOg8Ffp7nTLclkX1FCvhsfA5zbbyMeVHOdwoQO8ip7k0uuz1YybyiRWlaYCRmKb+srcvm7mPcXGgoa503g19IPeltz2Vr7XHC0uFRIXFhoQwVLXu3HPCM09Zqd8PmQp0ldPVXvNe8C8ynAHAkCtcgO38E/8G8ZbPawSCaQVI0rSc09K25NhJJJPGWjxX/rbhkd0F1aNH0aKkuu54LMzBCxrG76ak8XHVx6Ss+yzcsDZurDa4ccbm/GBHeFmS69rQWmMHJrnUJ6aVDe3PuVK5gc2je8EilACQScmg8KnLsWvaL6a0hoq4kgZDIdZOZ7l0GW7bO2pbG0F1anfnrSvk9lFH3lcgri3EHvBI/ktmGtUuDWOBlx8HVqTlLj6jagshhxYqkmlSPJyrSgGY13pJV7nObHmC45nIZnidezvTrZ6zSWiSVjJCOTax1HDEwONasOeIHKuq37LsNPK8+yHiOOvkQklzx0vIGEHgAD0pOd3Ft8zRjFJYQ08Hg/s9n6S0fxUypVrXfd8cEbY4mhrG1oB0kknPUkkntWykm8vJMidvYi2SN7QTiBblx3U46qbmtuAVecPRq7qoND10V0yKK0NrM3E4ONQSea4GmHLcOG/pSq/LrY8BrWgChAAFBkMQ000PoWnp9Xsiq2jOu0MbrN8n7iau38qDjQhrTQg0xHKoIrkB6VsX1OOacwQ7IUOeR3b+9aVpj9jtcQ4tNARhOeLFQN6Sa6dKqbdsta3BvJujcD8KTE1zKjOrW5P7MK5fdmWc+wbqqjWsRWBBs8yT2wsjnClXyAccrLPuGQ1H4rqqnri2Mis7xK9zpZhXnv0bUEEMaMmihI456qhWfOW55LgU3t1FWzBw1a4en/AOgKkSSaRhmlZKAdMLXZgx4WmoB+eHV7F2uW2Sl6CM4qUWmQHKOa3E7ID4vOPoyHaViuy0m0SlmbABUEnNxBGXzcjVW97xRuZhAAaNwAAA0NNwyqo+2WKOIkktoMVTlkKOz6DWnStZax2J+ZiFOgqq9b9Zt3izDCWYCAAAMPO4U6T2pJao5CGueQPGRUBOZJlZ2DszVddezc01jieyQse9gJbMC4a5GuThVtDSpTa5th4IXCSUmeUaPkAo0/MZ5LevVZ8rfMjQwUiEISp0EIQgBTb9moZXF4L4nnV0Ti0npcPJcesJZLsQ53lWucjgBEPSGVQhSUmuQDK5dl7NZSXRtJecjI8lzz0Yju6Am6ELjeQBCELgHhSa2bKwvJdG6SFxzJidQE8Swgtr00QhdTwAvk2Fx+Xa7Q4cBybfS1lU4ubZ6z2RpELKF3lOJJc76TjmUIXXJvmAyQhCiALDarKyRpY9oc06gr1CAENo2XmH5m0uA+LKxslOo5O7yVov2FmkPjrVlv5GJrD+85ziOxeIUlNrkBR3PckNljwQtoK1JJq5x4uJzJW+hCiAIQhACq8dn2SuL2PfFIdXRkc7hia4EO+vpSifZS2Oy9lR06bOK+h4HoQhSUmuQGS6tg4Y3tkle6d7TVuOgY08QxopXpNVUIQuNt8wBCELgAtS8LrinAEja00IJDmni1wzHYvEIATTbGuOTbXaGjgeTd6XMJRZNgbK14fKZJ3A1HLOq0HjgADa9iEKW+XpApAF6hCiAIQhA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12776"/>
            <a:ext cx="5544616" cy="233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Rede Barramento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C7B1AF3-AF21-4016-8E11-5CDFD97CBBDC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pic>
        <p:nvPicPr>
          <p:cNvPr id="2050" name="Picture 2" descr="http://www.projetoderedes.com.br/artigos/imagens/image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94" y="1290415"/>
            <a:ext cx="7291933" cy="533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94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Dispositivos de rede</a:t>
            </a:r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C72B032D-7EFD-4339-B8B0-03A08E1FC60C}" type="slidenum">
              <a:rPr lang="pt-BR" smtClean="0"/>
              <a:pPr/>
              <a:t>9</a:t>
            </a:fld>
            <a:endParaRPr lang="pt-BR" smtClean="0"/>
          </a:p>
        </p:txBody>
      </p:sp>
      <p:sp>
        <p:nvSpPr>
          <p:cNvPr id="9218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08C0AD77-D5E8-43D4-AD49-DE6D9BF45723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9221" name="Picture 6" descr="hub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28775"/>
            <a:ext cx="31321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8" descr="D-Link_24-Port_10100_Rackmountable_Switch_DES-1024D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1628775"/>
            <a:ext cx="331152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0" y="4149725"/>
            <a:ext cx="298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HUB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5219700" y="4292600"/>
            <a:ext cx="2987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600"/>
              <a:t>SWITCH</a:t>
            </a:r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 flipH="1" flipV="1">
            <a:off x="1403350" y="3429000"/>
            <a:ext cx="2376488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  <p:sp>
        <p:nvSpPr>
          <p:cNvPr id="9226" name="Text Box 12"/>
          <p:cNvSpPr txBox="1">
            <a:spLocks noChangeArrowheads="1"/>
          </p:cNvSpPr>
          <p:nvPr/>
        </p:nvSpPr>
        <p:spPr bwMode="auto">
          <a:xfrm>
            <a:off x="3635375" y="5300663"/>
            <a:ext cx="48974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4000"/>
              <a:t>Cabo de rede RJ-45</a:t>
            </a:r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 flipH="1" flipV="1">
            <a:off x="2700338" y="3933825"/>
            <a:ext cx="1150937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ANEL</a:t>
            </a:r>
          </a:p>
        </p:txBody>
      </p:sp>
      <p:sp>
        <p:nvSpPr>
          <p:cNvPr id="10243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56A9A484-BBDB-4843-81CC-B78E19974509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10242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4DAAACEE-64F6-496A-B2C7-99CC6ECA6781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10245" name="Picture 3" descr="38766-imagy02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1412776"/>
            <a:ext cx="3024188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4"/>
          <p:cNvSpPr txBox="1">
            <a:spLocks noChangeArrowheads="1"/>
          </p:cNvSpPr>
          <p:nvPr/>
        </p:nvSpPr>
        <p:spPr bwMode="auto">
          <a:xfrm>
            <a:off x="3275856" y="1772816"/>
            <a:ext cx="5545311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Todos os computadores são conectados a duas outras maquinas formando um “circulo” ou anel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ESTRELA</a:t>
            </a:r>
          </a:p>
        </p:txBody>
      </p:sp>
      <p:sp>
        <p:nvSpPr>
          <p:cNvPr id="11267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859FA31A-722E-4165-8EA0-049480DDEEDC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11266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0D6E5453-5C21-4E3A-AD31-6C90FDE3C7EF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468313" y="1773238"/>
            <a:ext cx="799306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Na topologia de rede designada por </a:t>
            </a:r>
            <a:r>
              <a:rPr lang="pt-BR" sz="3600" b="1" dirty="0"/>
              <a:t>Rede em estrela</a:t>
            </a:r>
            <a:r>
              <a:rPr lang="pt-BR" sz="3600" dirty="0"/>
              <a:t>, toda a informação deve passar obrigatoriamente por uma estação central inteligente, que deve conectar cada estação da rede e distribuir o tráfego para que uma estação não receba, indevidamente, dados destinados às outras</a:t>
            </a:r>
            <a:r>
              <a:rPr lang="pt-BR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TOPOLOGIA ESTRELA</a:t>
            </a:r>
          </a:p>
        </p:txBody>
      </p:sp>
      <p:sp>
        <p:nvSpPr>
          <p:cNvPr id="1229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3758EAA7-12B7-4881-80E0-4AD8D106A5D6}" type="slidenum">
              <a:rPr lang="pt-BR" smtClean="0"/>
              <a:pPr/>
              <a:t>12</a:t>
            </a:fld>
            <a:endParaRPr lang="pt-BR" smtClean="0"/>
          </a:p>
        </p:txBody>
      </p:sp>
      <p:sp>
        <p:nvSpPr>
          <p:cNvPr id="1229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A3FAF07F-A425-46A7-9F16-02E1AA567240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3074" name="Picture 2" descr="http://perlbal.hi-pi.com/blog-images/700832/gd/129069279252/Topologia-Estre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08920"/>
            <a:ext cx="60960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3.bp.blogspot.com/-0xM54azVWk4/UjsNkYmkoDI/AAAAAAAAAO8/kKn3a2x3YPY/s1600/an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59" y="1577203"/>
            <a:ext cx="3017912" cy="2263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Alcance das Redes </a:t>
            </a:r>
          </a:p>
        </p:txBody>
      </p:sp>
      <p:sp>
        <p:nvSpPr>
          <p:cNvPr id="14339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5A4844CF-B6B2-479F-B924-9AF7912F739E}" type="slidenum">
              <a:rPr lang="pt-BR" smtClean="0"/>
              <a:pPr/>
              <a:t>13</a:t>
            </a:fld>
            <a:endParaRPr lang="pt-BR" smtClean="0"/>
          </a:p>
        </p:txBody>
      </p:sp>
      <p:sp>
        <p:nvSpPr>
          <p:cNvPr id="14338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46C2A5F1-ACAD-455D-BB92-59FEA7392A1F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900113" y="1989138"/>
            <a:ext cx="76327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/>
              <a:t> </a:t>
            </a:r>
            <a:r>
              <a:rPr lang="pt-BR" sz="3600"/>
              <a:t>Lan: Rede de área local.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Man: Rede de área metropolitana.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Wan: Rede de área Mundial.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pt-BR" sz="3600"/>
              <a:t>WLan: Rede Wireless 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 </a:t>
            </a:r>
            <a:r>
              <a:rPr lang="pt-BR" smtClean="0">
                <a:solidFill>
                  <a:schemeClr val="tx1"/>
                </a:solidFill>
              </a:rPr>
              <a:t>Lan: Rede de área local.</a:t>
            </a:r>
            <a:r>
              <a:rPr lang="pt-BR" smtClean="0"/>
              <a:t> </a:t>
            </a:r>
          </a:p>
        </p:txBody>
      </p:sp>
      <p:sp>
        <p:nvSpPr>
          <p:cNvPr id="15363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47326722-E42A-46DB-898C-022F7A8411B8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15362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634E2A47-1A1C-4830-834D-41A3638E2251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900113" y="1989138"/>
            <a:ext cx="7632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Rede local, tem alcance de 100 a 200 metros.</a:t>
            </a:r>
          </a:p>
        </p:txBody>
      </p:sp>
      <p:pic>
        <p:nvPicPr>
          <p:cNvPr id="15366" name="Picture 6" descr="l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3141663"/>
            <a:ext cx="6551613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816850" cy="1412875"/>
          </a:xfrm>
        </p:spPr>
        <p:txBody>
          <a:bodyPr/>
          <a:lstStyle/>
          <a:p>
            <a:r>
              <a:rPr lang="pt-BR" smtClean="0">
                <a:solidFill>
                  <a:schemeClr val="tx1"/>
                </a:solidFill>
              </a:rPr>
              <a:t>Man Rede de área metropolitana.</a:t>
            </a:r>
          </a:p>
        </p:txBody>
      </p:sp>
      <p:sp>
        <p:nvSpPr>
          <p:cNvPr id="16387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3AAD16CD-22B6-4C95-8D6F-F42A153CEC67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16386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4733156D-5097-460D-8C6A-5BCD2959E756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900113" y="1989138"/>
            <a:ext cx="76327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Uma rede de comunicação que abrange uma cidade;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pt-BR" sz="3600"/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pt-BR" sz="3600"/>
              <a:t>São mais rápidas e permitem que empresas com filiais em bairros diferentes se conectem entre si.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pt-BR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Exemplo de rede MAN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t-BR" smtClean="0"/>
          </a:p>
        </p:txBody>
      </p:sp>
      <p:sp>
        <p:nvSpPr>
          <p:cNvPr id="1741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945D2C63-BF85-4B4C-829B-C3D4665E830A}" type="slidenum">
              <a:rPr lang="pt-BR" smtClean="0"/>
              <a:pPr/>
              <a:t>16</a:t>
            </a:fld>
            <a:endParaRPr lang="pt-BR" smtClean="0"/>
          </a:p>
        </p:txBody>
      </p:sp>
      <p:sp>
        <p:nvSpPr>
          <p:cNvPr id="1741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93D01214-BE6D-4337-8D78-234EDBBC017F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3141663"/>
            <a:ext cx="669607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PAN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pt-BR" b="1" dirty="0" smtClean="0"/>
              <a:t>Rede de área pessoal</a:t>
            </a:r>
            <a:r>
              <a:rPr lang="pt-BR" dirty="0" smtClean="0"/>
              <a:t>, tradução de </a:t>
            </a:r>
            <a:r>
              <a:rPr lang="pt-BR" b="1" i="1" dirty="0" err="1" smtClean="0"/>
              <a:t>Personal</a:t>
            </a:r>
            <a:r>
              <a:rPr lang="pt-BR" b="1" i="1" dirty="0" smtClean="0"/>
              <a:t> </a:t>
            </a:r>
            <a:r>
              <a:rPr lang="pt-BR" b="1" i="1" dirty="0" err="1" smtClean="0"/>
              <a:t>Area</a:t>
            </a:r>
            <a:r>
              <a:rPr lang="pt-BR" b="1" i="1" dirty="0" smtClean="0"/>
              <a:t> Network</a:t>
            </a:r>
            <a:r>
              <a:rPr lang="pt-BR" dirty="0" smtClean="0"/>
              <a:t> (ou PAN), é uma tecnologia de rede formada por nós (dispositivos conectados à rede) muito próximos uns dos outros (geralmente não mais de uma dezena de metros). Por exemplo, um computador portátil conectando-se a um outro e este a uma impressora.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BR" dirty="0" smtClean="0"/>
          </a:p>
        </p:txBody>
      </p:sp>
      <p:sp>
        <p:nvSpPr>
          <p:cNvPr id="18435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E45A7210-307B-491E-A808-7AE9B41FCD4E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18434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66D6493-D4AC-40A3-AE2A-FF8C00144ED2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PAN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São exemplos de PAN as redes do tipo Bluetooth e UWB.</a:t>
            </a:r>
          </a:p>
        </p:txBody>
      </p:sp>
      <p:sp>
        <p:nvSpPr>
          <p:cNvPr id="19459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5341FA4B-D954-4D71-A8F3-6BB58EA6124E}" type="slidenum">
              <a:rPr lang="pt-BR" smtClean="0"/>
              <a:pPr/>
              <a:t>18</a:t>
            </a:fld>
            <a:endParaRPr lang="pt-BR" smtClean="0"/>
          </a:p>
        </p:txBody>
      </p:sp>
      <p:sp>
        <p:nvSpPr>
          <p:cNvPr id="19458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C51822EB-3A45-41C6-9740-6850F27C44AC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19462" name="Picture 5" descr="fi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284538"/>
            <a:ext cx="58102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WAN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3600" dirty="0" smtClean="0"/>
              <a:t>Rede de alcance global. Interliga diversas rede formando uma rede muito maior. </a:t>
            </a:r>
          </a:p>
          <a:p>
            <a:endParaRPr lang="pt-BR" sz="3600" dirty="0" smtClean="0"/>
          </a:p>
          <a:p>
            <a:pPr lvl="3">
              <a:buFont typeface="Wingdings" pitchFamily="2" charset="2"/>
              <a:buNone/>
            </a:pPr>
            <a:r>
              <a:rPr lang="pt-BR" sz="6600" dirty="0" smtClean="0"/>
              <a:t>INTERNET</a:t>
            </a:r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6AD07D34-7C13-4BB6-A5AD-32922B8DE2EC}" type="slidenum">
              <a:rPr lang="pt-BR" smtClean="0"/>
              <a:pPr/>
              <a:t>19</a:t>
            </a:fld>
            <a:endParaRPr lang="pt-BR" smtClean="0"/>
          </a:p>
        </p:txBody>
      </p:sp>
      <p:sp>
        <p:nvSpPr>
          <p:cNvPr id="20482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4BA1A2BB-0698-4A78-BF4A-039244E56A58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REDE WAN</a:t>
            </a:r>
          </a:p>
        </p:txBody>
      </p:sp>
      <p:sp>
        <p:nvSpPr>
          <p:cNvPr id="21507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D8B492D2-5058-4B2D-BC28-3BF859D69D0C}" type="slidenum">
              <a:rPr lang="pt-BR" smtClean="0"/>
              <a:pPr/>
              <a:t>20</a:t>
            </a:fld>
            <a:endParaRPr lang="pt-BR" smtClean="0"/>
          </a:p>
        </p:txBody>
      </p:sp>
      <p:sp>
        <p:nvSpPr>
          <p:cNvPr id="21506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08EBDDD5-3FFC-42DD-814E-2E498CF30D00}" type="datetime1">
              <a:rPr lang="pt-BR"/>
              <a:pPr/>
              <a:t>20/10/2015</a:t>
            </a:fld>
            <a:endParaRPr lang="pt-BR"/>
          </a:p>
        </p:txBody>
      </p:sp>
      <p:pic>
        <p:nvPicPr>
          <p:cNvPr id="21509" name="Picture 6" descr="fpdservicos-w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060575"/>
            <a:ext cx="813752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fpdservicos-w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2276475"/>
            <a:ext cx="8137525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</a:t>
            </a:r>
          </a:p>
        </p:txBody>
      </p:sp>
      <p:sp>
        <p:nvSpPr>
          <p:cNvPr id="2253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2396978F-2EBC-480F-8183-314106C4AFCC}" type="slidenum">
              <a:rPr lang="pt-BR" smtClean="0"/>
              <a:pPr/>
              <a:t>21</a:t>
            </a:fld>
            <a:endParaRPr lang="pt-BR" smtClean="0"/>
          </a:p>
        </p:txBody>
      </p:sp>
      <p:sp>
        <p:nvSpPr>
          <p:cNvPr id="2253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F375DD2E-C828-46A7-9097-B7909F12B6F9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11188" y="1844675"/>
            <a:ext cx="7848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O protocolo </a:t>
            </a:r>
            <a:r>
              <a:rPr lang="pt-BR" sz="3600" dirty="0" err="1"/>
              <a:t>tcp/ip</a:t>
            </a:r>
            <a:r>
              <a:rPr lang="pt-BR" sz="3600" dirty="0"/>
              <a:t> (protocolo de controle de transmissão e protocolo de internet)define como os dados trafegam na rede.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</a:t>
            </a:r>
          </a:p>
        </p:txBody>
      </p:sp>
      <p:graphicFrame>
        <p:nvGraphicFramePr>
          <p:cNvPr id="93217" name="Group 33"/>
          <p:cNvGraphicFramePr>
            <a:graphicFrameLocks noGrp="1"/>
          </p:cNvGraphicFramePr>
          <p:nvPr>
            <p:ph type="tbl" idx="1"/>
          </p:nvPr>
        </p:nvGraphicFramePr>
        <p:xfrm>
          <a:off x="949325" y="1981200"/>
          <a:ext cx="7661275" cy="4114801"/>
        </p:xfrm>
        <a:graphic>
          <a:graphicData uri="http://schemas.openxmlformats.org/drawingml/2006/table">
            <a:tbl>
              <a:tblPr/>
              <a:tblGrid>
                <a:gridCol w="7661275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Aplicação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Transporte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Enlance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pt-B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Físico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54" name="Espaço Reservado para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4128C80C-3012-40A2-9AAB-41206DB61D5B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1A04CD-8093-405F-A8D6-3C970272B1F0}" type="slidenum">
              <a:rPr lang="pt-BR" smtClean="0"/>
              <a:pPr/>
              <a:t>22</a:t>
            </a:fld>
            <a:endParaRPr lang="pt-BR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Físico</a:t>
            </a:r>
          </a:p>
        </p:txBody>
      </p:sp>
      <p:sp>
        <p:nvSpPr>
          <p:cNvPr id="24578" name="Espaço Reservado para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9616DB96-6DFB-4589-9BBC-CCDED5A1D2B0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24579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3EADFE-7463-408A-BF8F-FC94B8C60282}" type="slidenum">
              <a:rPr lang="pt-BR" smtClean="0"/>
              <a:pPr/>
              <a:t>23</a:t>
            </a:fld>
            <a:endParaRPr lang="pt-BR" smtClean="0"/>
          </a:p>
        </p:txBody>
      </p:sp>
      <p:sp>
        <p:nvSpPr>
          <p:cNvPr id="24581" name="Text Box 18"/>
          <p:cNvSpPr txBox="1">
            <a:spLocks noChangeArrowheads="1"/>
          </p:cNvSpPr>
          <p:nvPr/>
        </p:nvSpPr>
        <p:spPr bwMode="auto">
          <a:xfrm>
            <a:off x="827088" y="2133600"/>
            <a:ext cx="8066087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3600" dirty="0"/>
              <a:t>A camada física do Protocolo TCP/IP trata das características elétricas e mecânicas do meio, como tipos de conectores e cabos utilizado para estabelecer uma comunicação.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Enlace</a:t>
            </a:r>
          </a:p>
        </p:txBody>
      </p:sp>
      <p:sp>
        <p:nvSpPr>
          <p:cNvPr id="25602" name="Espaço Reservado para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D7EEB24B-B911-410B-B1A1-708F63001287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2560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483E70-8AB4-4AA8-8D62-A9DF89730716}" type="slidenum">
              <a:rPr lang="pt-BR" smtClean="0"/>
              <a:pPr/>
              <a:t>24</a:t>
            </a:fld>
            <a:endParaRPr lang="pt-BR" smtClean="0"/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827088" y="2133600"/>
            <a:ext cx="80660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4000" dirty="0"/>
              <a:t>A camada de enlace não é realmente parte do modelo TCP/IP, mas é o método usado para passar quadros da camada de rede de um dispositivo para a camada de internet de outro.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 / IP - Rede</a:t>
            </a:r>
          </a:p>
        </p:txBody>
      </p:sp>
      <p:sp>
        <p:nvSpPr>
          <p:cNvPr id="26626" name="Espaço Reservado para Data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52F161D6-24B8-449F-948C-5704911B0F0D}" type="datetime1">
              <a:rPr lang="pt-BR"/>
              <a:pPr/>
              <a:t>20/10/2015</a:t>
            </a:fld>
            <a:endParaRPr lang="pt-BR"/>
          </a:p>
        </p:txBody>
      </p:sp>
      <p:sp>
        <p:nvSpPr>
          <p:cNvPr id="2662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81DF8A-FA8C-412C-85B3-1A3756B6DA32}" type="slidenum">
              <a:rPr lang="pt-BR" smtClean="0"/>
              <a:pPr/>
              <a:t>25</a:t>
            </a:fld>
            <a:endParaRPr lang="pt-BR" smtClean="0"/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539552" y="2204863"/>
            <a:ext cx="80660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4000" dirty="0"/>
              <a:t>A camada de enlace não é realmente parte do modelo TCP/IP, mas é o método usado para passar quadros da camada de rede de um dispositivo para a camada de internet de outro.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743825" cy="1412875"/>
          </a:xfrm>
        </p:spPr>
        <p:txBody>
          <a:bodyPr/>
          <a:lstStyle/>
          <a:p>
            <a:r>
              <a:rPr lang="pt-BR" smtClean="0"/>
              <a:t>Protocolo TCP / IP - Transporte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3600" dirty="0" smtClean="0"/>
              <a:t>Os protocolos na camada de transporte podem resolver problemas como confiabilidade (o dado alcançou seu destino?) e integridade (os dados chegaram na ordem correta?). </a:t>
            </a:r>
          </a:p>
        </p:txBody>
      </p:sp>
      <p:sp>
        <p:nvSpPr>
          <p:cNvPr id="2765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D042CD02-8CFC-4455-ABE0-92DB1A52F2CF}" type="slidenum">
              <a:rPr lang="pt-BR" smtClean="0"/>
              <a:pPr/>
              <a:t>26</a:t>
            </a:fld>
            <a:endParaRPr lang="pt-BR" smtClean="0"/>
          </a:p>
        </p:txBody>
      </p:sp>
      <p:sp>
        <p:nvSpPr>
          <p:cNvPr id="2765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79C7710F-07F2-4F9C-898E-98122D81D2C1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4"/>
          <p:cNvSpPr>
            <a:spLocks noGrp="1" noChangeArrowheads="1"/>
          </p:cNvSpPr>
          <p:nvPr>
            <p:ph type="title"/>
          </p:nvPr>
        </p:nvSpPr>
        <p:spPr>
          <a:xfrm>
            <a:off x="931863" y="96838"/>
            <a:ext cx="7600950" cy="1412875"/>
          </a:xfrm>
          <a:noFill/>
        </p:spPr>
        <p:txBody>
          <a:bodyPr/>
          <a:lstStyle/>
          <a:p>
            <a:r>
              <a:rPr lang="pt-BR" smtClean="0"/>
              <a:t>Protocolo TCP / IP - Transporte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Na suíte de protocolos TCP/IP os protocolos de transporte também determinam para qual aplicação um dado qualquer é destinado. </a:t>
            </a:r>
          </a:p>
          <a:p>
            <a:endParaRPr lang="pt-BR" smtClean="0"/>
          </a:p>
        </p:txBody>
      </p:sp>
      <p:sp>
        <p:nvSpPr>
          <p:cNvPr id="28675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C6FC9B9A-5BE0-4BF6-9BF0-1DC7AC672BC3}" type="slidenum">
              <a:rPr lang="pt-BR" smtClean="0"/>
              <a:pPr/>
              <a:t>27</a:t>
            </a:fld>
            <a:endParaRPr lang="pt-BR" smtClean="0"/>
          </a:p>
        </p:txBody>
      </p:sp>
      <p:sp>
        <p:nvSpPr>
          <p:cNvPr id="28674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A4C158FB-5C58-4B1A-9554-4070A53D4828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 - Aplicação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z="3600" smtClean="0"/>
              <a:t>A camada de aplicação é a camada que a maioria dos programas de rede usa de forma a se comunicar através de uma rede com outros programas.</a:t>
            </a:r>
            <a:r>
              <a:rPr lang="pt-BR" smtClean="0"/>
              <a:t> </a:t>
            </a:r>
          </a:p>
        </p:txBody>
      </p:sp>
      <p:sp>
        <p:nvSpPr>
          <p:cNvPr id="29699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4E324E8A-838B-440D-8F6A-784740E3376A}" type="slidenum">
              <a:rPr lang="pt-BR" smtClean="0"/>
              <a:pPr/>
              <a:t>28</a:t>
            </a:fld>
            <a:endParaRPr lang="pt-BR" smtClean="0"/>
          </a:p>
        </p:txBody>
      </p:sp>
      <p:sp>
        <p:nvSpPr>
          <p:cNvPr id="29698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7E016818-165C-4D88-A190-636F57FA4225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Protocolo TCP/IP - Aplicação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Processos que rodam nessa camada são específicos da aplicação; o dado é passado do programa de rede, no formato usado internamente por essa aplicação, e é codificado dentro do padrão de um protocolo. </a:t>
            </a:r>
          </a:p>
          <a:p>
            <a:pPr>
              <a:buFont typeface="Wingdings" pitchFamily="2" charset="2"/>
              <a:buNone/>
            </a:pPr>
            <a:r>
              <a:rPr lang="pt-BR" dirty="0" err="1" smtClean="0"/>
              <a:t>Ex</a:t>
            </a:r>
            <a:r>
              <a:rPr lang="pt-BR" dirty="0" smtClean="0"/>
              <a:t>: HTTP, </a:t>
            </a:r>
            <a:r>
              <a:rPr lang="pt-BR" dirty="0" err="1" smtClean="0"/>
              <a:t>telnet</a:t>
            </a:r>
            <a:r>
              <a:rPr lang="pt-BR" dirty="0" smtClean="0"/>
              <a:t>, </a:t>
            </a:r>
            <a:r>
              <a:rPr lang="pt-BR" dirty="0" err="1" smtClean="0"/>
              <a:t>ftp</a:t>
            </a:r>
            <a:r>
              <a:rPr lang="pt-BR" dirty="0" smtClean="0"/>
              <a:t>, </a:t>
            </a:r>
            <a:r>
              <a:rPr lang="pt-BR" dirty="0" err="1" smtClean="0"/>
              <a:t>dns</a:t>
            </a:r>
            <a:r>
              <a:rPr lang="pt-BR" dirty="0" smtClean="0"/>
              <a:t>, </a:t>
            </a:r>
            <a:r>
              <a:rPr lang="pt-BR" dirty="0" err="1" smtClean="0"/>
              <a:t>smtp</a:t>
            </a:r>
            <a:r>
              <a:rPr lang="pt-BR" dirty="0" smtClean="0"/>
              <a:t> etc.</a:t>
            </a:r>
          </a:p>
        </p:txBody>
      </p:sp>
      <p:sp>
        <p:nvSpPr>
          <p:cNvPr id="30723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242498F3-DC06-4F88-A07F-1FDA30363E81}" type="slidenum">
              <a:rPr lang="pt-BR" smtClean="0"/>
              <a:pPr/>
              <a:t>29</a:t>
            </a:fld>
            <a:endParaRPr lang="pt-BR" smtClean="0"/>
          </a:p>
        </p:txBody>
      </p:sp>
      <p:sp>
        <p:nvSpPr>
          <p:cNvPr id="30722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AEE641F9-BDCB-4A8E-8B96-8BC4AB77584B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 IP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z="3600" smtClean="0"/>
              <a:t>O </a:t>
            </a:r>
            <a:r>
              <a:rPr lang="pt-BR" sz="3600" b="1" smtClean="0"/>
              <a:t>endereço IP</a:t>
            </a:r>
            <a:r>
              <a:rPr lang="pt-BR" sz="3600" smtClean="0"/>
              <a:t> (Internet Protocol), de forma genérica, pode ser considerado como um conjunto de números que representa o local de um determinado </a:t>
            </a:r>
            <a:r>
              <a:rPr lang="pt-BR" sz="3600" i="1" smtClean="0"/>
              <a:t>equipamento</a:t>
            </a:r>
            <a:r>
              <a:rPr lang="pt-BR" sz="3600" smtClean="0"/>
              <a:t> (normalmente computadores) em uma </a:t>
            </a:r>
            <a:r>
              <a:rPr lang="pt-BR" sz="3600" b="1" i="1" smtClean="0"/>
              <a:t>rede privada </a:t>
            </a:r>
            <a:r>
              <a:rPr lang="pt-BR" sz="3600" smtClean="0"/>
              <a:t>ou pública.</a:t>
            </a:r>
          </a:p>
        </p:txBody>
      </p:sp>
      <p:sp>
        <p:nvSpPr>
          <p:cNvPr id="31747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BA83C697-4C19-44E7-9338-90135649A10E}" type="slidenum">
              <a:rPr lang="pt-BR" smtClean="0"/>
              <a:pPr/>
              <a:t>30</a:t>
            </a:fld>
            <a:endParaRPr lang="pt-BR" smtClean="0"/>
          </a:p>
        </p:txBody>
      </p:sp>
      <p:sp>
        <p:nvSpPr>
          <p:cNvPr id="31746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DB44BCCB-7758-4336-A413-ED942C375764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Endereço IP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sz="3600" smtClean="0"/>
              <a:t>Exemplos de endereço IP </a:t>
            </a:r>
          </a:p>
          <a:p>
            <a:pPr>
              <a:buFont typeface="Wingdings" pitchFamily="2" charset="2"/>
              <a:buNone/>
            </a:pPr>
            <a:endParaRPr lang="pt-BR" sz="3600" smtClean="0"/>
          </a:p>
          <a:p>
            <a:pPr>
              <a:buFont typeface="Wingdings" pitchFamily="2" charset="2"/>
              <a:buNone/>
            </a:pPr>
            <a:r>
              <a:rPr lang="pt-BR" sz="3600" smtClean="0"/>
              <a:t>192.168.1.1(modem geralmente)</a:t>
            </a:r>
          </a:p>
          <a:p>
            <a:pPr>
              <a:buFont typeface="Wingdings" pitchFamily="2" charset="2"/>
              <a:buNone/>
            </a:pPr>
            <a:r>
              <a:rPr lang="pt-BR" sz="3600" smtClean="0"/>
              <a:t>127.1.1.1 (maquina local)</a:t>
            </a:r>
          </a:p>
          <a:p>
            <a:pPr>
              <a:buFont typeface="Wingdings" pitchFamily="2" charset="2"/>
              <a:buNone/>
            </a:pPr>
            <a:r>
              <a:rPr lang="pt-BR" sz="3600" smtClean="0"/>
              <a:t>200.134.10.5 (UTFPR).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sldNum" idx="10"/>
          </p:nvPr>
        </p:nvSpPr>
        <p:spPr>
          <a:noFill/>
        </p:spPr>
        <p:txBody>
          <a:bodyPr/>
          <a:lstStyle/>
          <a:p>
            <a:fld id="{1D2C5B76-61F7-430F-B96A-81BD7508A960}" type="slidenum">
              <a:rPr lang="pt-BR" smtClean="0"/>
              <a:pPr/>
              <a:t>31</a:t>
            </a:fld>
            <a:endParaRPr lang="pt-BR" smtClean="0"/>
          </a:p>
        </p:txBody>
      </p:sp>
      <p:sp>
        <p:nvSpPr>
          <p:cNvPr id="32770" name="Rectangle 6"/>
          <p:cNvSpPr>
            <a:spLocks noGrp="1" noChangeArrowheads="1"/>
          </p:cNvSpPr>
          <p:nvPr>
            <p:ph type="dt" sz="quarter" idx="4294967295"/>
          </p:nvPr>
        </p:nvSpPr>
        <p:spPr>
          <a:xfrm>
            <a:off x="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fld id="{EBF4CE1C-E3B0-4A1C-A525-D2CAC5FFC593}" type="datetime1">
              <a:rPr lang="pt-BR"/>
              <a:pPr/>
              <a:t>20/10/2015</a:t>
            </a:fld>
            <a:endParaRPr lang="pt-BR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 (1)</Template>
  <TotalTime>726</TotalTime>
  <Words>788</Words>
  <Application>Microsoft Office PowerPoint</Application>
  <PresentationFormat>Apresentação na tela (4:3)</PresentationFormat>
  <Paragraphs>146</Paragraphs>
  <Slides>31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31</vt:i4>
      </vt:variant>
    </vt:vector>
  </HeadingPairs>
  <TitlesOfParts>
    <vt:vector size="33" baseType="lpstr">
      <vt:lpstr>oxnar0</vt:lpstr>
      <vt:lpstr>ClassicPhotoAlbum</vt:lpstr>
      <vt:lpstr>REDES DE COMPUTADORES</vt:lpstr>
      <vt:lpstr>Apresentação do PowerPoint</vt:lpstr>
      <vt:lpstr>OBJETIVO GERAL</vt:lpstr>
      <vt:lpstr>Minha rede doméstica</vt:lpstr>
      <vt:lpstr>TOPOLOGIAS DE REDE</vt:lpstr>
      <vt:lpstr>TOPOLOGIAS DE REDE</vt:lpstr>
      <vt:lpstr>REDE TIPO BARRAMENTO</vt:lpstr>
      <vt:lpstr>Rede Barramento</vt:lpstr>
      <vt:lpstr>Dispositivos de rede</vt:lpstr>
      <vt:lpstr>TOPOLOGIA ANEL</vt:lpstr>
      <vt:lpstr>TOPOLOGIA ESTRELA</vt:lpstr>
      <vt:lpstr>TOPOLOGIA ESTRELA</vt:lpstr>
      <vt:lpstr>Alcance das Redes </vt:lpstr>
      <vt:lpstr> Lan: Rede de área local. </vt:lpstr>
      <vt:lpstr>Man Rede de área metropolitana.</vt:lpstr>
      <vt:lpstr>Exemplo de rede MAN</vt:lpstr>
      <vt:lpstr>Rede PAN</vt:lpstr>
      <vt:lpstr>REDE PAN</vt:lpstr>
      <vt:lpstr>REDE WAN</vt:lpstr>
      <vt:lpstr>REDE WAN</vt:lpstr>
      <vt:lpstr>PROTOCOLO TCP/IP</vt:lpstr>
      <vt:lpstr>Protocolo TCP / IP</vt:lpstr>
      <vt:lpstr>Protocolo TCP / IP - Físico</vt:lpstr>
      <vt:lpstr>Protocolo TCP / IP - Enlace</vt:lpstr>
      <vt:lpstr>Protocolo TCP / IP - Rede</vt:lpstr>
      <vt:lpstr>Protocolo TCP / IP - Transporte</vt:lpstr>
      <vt:lpstr>Protocolo TCP / IP - Transporte</vt:lpstr>
      <vt:lpstr>Protocolo TCP/IP - Aplicação</vt:lpstr>
      <vt:lpstr>Protocolo TCP/IP - Aplicação</vt:lpstr>
      <vt:lpstr>Endereço IP</vt:lpstr>
      <vt:lpstr>Endereço IP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Evolução da prática da Administração</dc:title>
  <dc:creator>Ticiane</dc:creator>
  <cp:lastModifiedBy>Oxnar</cp:lastModifiedBy>
  <cp:revision>32</cp:revision>
  <dcterms:created xsi:type="dcterms:W3CDTF">2007-08-08T19:37:48Z</dcterms:created>
  <dcterms:modified xsi:type="dcterms:W3CDTF">2015-10-20T19:56:24Z</dcterms:modified>
</cp:coreProperties>
</file>