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32"/>
  </p:notesMasterIdLst>
  <p:sldIdLst>
    <p:sldId id="256" r:id="rId2"/>
    <p:sldId id="263" r:id="rId3"/>
    <p:sldId id="264" r:id="rId4"/>
    <p:sldId id="292" r:id="rId5"/>
    <p:sldId id="269" r:id="rId6"/>
    <p:sldId id="267" r:id="rId7"/>
    <p:sldId id="268" r:id="rId8"/>
    <p:sldId id="266" r:id="rId9"/>
    <p:sldId id="270" r:id="rId10"/>
    <p:sldId id="271" r:id="rId11"/>
    <p:sldId id="272" r:id="rId12"/>
    <p:sldId id="273" r:id="rId13"/>
    <p:sldId id="274" r:id="rId14"/>
    <p:sldId id="275" r:id="rId15"/>
    <p:sldId id="278" r:id="rId16"/>
    <p:sldId id="276" r:id="rId17"/>
    <p:sldId id="277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8" r:id="rId26"/>
    <p:sldId id="289" r:id="rId27"/>
    <p:sldId id="286" r:id="rId28"/>
    <p:sldId id="287" r:id="rId29"/>
    <p:sldId id="290" r:id="rId30"/>
    <p:sldId id="291" r:id="rId31"/>
  </p:sldIdLst>
  <p:sldSz cx="9144000" cy="6858000" type="screen4x3"/>
  <p:notesSz cx="7099300" cy="102346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 smtClean="0"/>
            </a:lvl1pPr>
          </a:lstStyle>
          <a:p>
            <a:pPr>
              <a:defRPr/>
            </a:pPr>
            <a:fld id="{E7B03A85-C2A2-4AF9-89FF-7B540DCAB91D}" type="datetimeFigureOut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 smtClean="0"/>
            </a:lvl1pPr>
          </a:lstStyle>
          <a:p>
            <a:pPr>
              <a:defRPr/>
            </a:pPr>
            <a:fld id="{A006FDF9-F5E7-4376-BE8A-3FDDEB75529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914400"/>
            <a:ext cx="8686800" cy="2514600"/>
            <a:chOff x="0" y="576"/>
            <a:chExt cx="5472" cy="1584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144" y="576"/>
              <a:ext cx="1584" cy="158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hidden">
            <a:xfrm>
              <a:off x="0" y="1056"/>
              <a:ext cx="2976" cy="72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hidden">
            <a:xfrm>
              <a:off x="2496" y="1056"/>
              <a:ext cx="2976" cy="7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pt-BR" sz="2400">
                <a:latin typeface="Times New Roman" pitchFamily="18" charset="0"/>
              </a:endParaRPr>
            </a:p>
          </p:txBody>
        </p:sp>
        <p:sp>
          <p:nvSpPr>
            <p:cNvPr id="8" name="Freeform 10"/>
            <p:cNvSpPr>
              <a:spLocks noChangeArrowheads="1"/>
            </p:cNvSpPr>
            <p:nvPr/>
          </p:nvSpPr>
          <p:spPr bwMode="auto">
            <a:xfrm>
              <a:off x="384" y="960"/>
              <a:ext cx="144" cy="913"/>
            </a:xfrm>
            <a:custGeom>
              <a:avLst/>
              <a:gdLst>
                <a:gd name="T0" fmla="*/ 1000 w 1000"/>
                <a:gd name="T1" fmla="*/ 1000 h 1000"/>
                <a:gd name="T2" fmla="*/ 0 w 1000"/>
                <a:gd name="T3" fmla="*/ 1000 h 1000"/>
                <a:gd name="T4" fmla="*/ 0 w 1000"/>
                <a:gd name="T5" fmla="*/ 0 h 1000"/>
                <a:gd name="T6" fmla="*/ 1000 w 1000"/>
                <a:gd name="T7" fmla="*/ 0 h 1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0"/>
                <a:gd name="T13" fmla="*/ 0 h 1000"/>
                <a:gd name="T14" fmla="*/ 1000 w 1000"/>
                <a:gd name="T15" fmla="*/ 1000 h 1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0" h="1000">
                  <a:moveTo>
                    <a:pt x="1000" y="1000"/>
                  </a:moveTo>
                  <a:lnTo>
                    <a:pt x="0" y="1000"/>
                  </a:lnTo>
                  <a:lnTo>
                    <a:pt x="0" y="0"/>
                  </a:lnTo>
                  <a:lnTo>
                    <a:pt x="1000" y="0"/>
                  </a:lnTo>
                </a:path>
              </a:pathLst>
            </a:custGeom>
            <a:noFill/>
            <a:ln w="762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9" name="Freeform 11"/>
            <p:cNvSpPr>
              <a:spLocks noChangeArrowheads="1"/>
            </p:cNvSpPr>
            <p:nvPr/>
          </p:nvSpPr>
          <p:spPr bwMode="auto">
            <a:xfrm>
              <a:off x="4944" y="762"/>
              <a:ext cx="165" cy="8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00" y="0"/>
                </a:cxn>
                <a:cxn ang="0">
                  <a:pos x="1000" y="1000"/>
                </a:cxn>
                <a:cxn ang="0">
                  <a:pos x="0" y="1000"/>
                </a:cxn>
              </a:cxnLst>
              <a:rect l="0" t="0" r="r" b="b"/>
              <a:pathLst>
                <a:path w="1000" h="1000">
                  <a:moveTo>
                    <a:pt x="0" y="0"/>
                  </a:moveTo>
                  <a:lnTo>
                    <a:pt x="1000" y="0"/>
                  </a:lnTo>
                  <a:lnTo>
                    <a:pt x="1000" y="1000"/>
                  </a:lnTo>
                  <a:lnTo>
                    <a:pt x="0" y="1000"/>
                  </a:lnTo>
                </a:path>
              </a:pathLst>
            </a:cu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</p:grpSp>
      <p:sp>
        <p:nvSpPr>
          <p:cNvPr id="1229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581400"/>
            <a:ext cx="5638800" cy="19050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38200" y="1443038"/>
            <a:ext cx="7086600" cy="16002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66C85BD-5076-437A-BBC3-FF0AD5B75306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68D49-076C-45A8-9B80-761AA1061A1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48DCB-3690-4A41-A292-C5DE33904228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17B92-8424-4B82-80A5-8DF42B202A4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539BA-CFC0-4661-8928-4C16ECD13225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48301-16DE-4F4C-BD54-E8A6D03F7F6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16622-607C-40C3-B1CA-91FE666CA256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B1AF3-AF21-4016-8E11-5CDFD97CBBD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A0A88-E49A-4807-8DB2-08E05AC72BF6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57098-70DD-4D20-9244-D3AF660FEDD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A4171-97B7-40F0-AF88-D53D69A93F78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FF453-ED2C-44FE-B017-61E0C5F65D4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3D030-3E25-4724-93ED-0285CB5638A2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43524-B3DB-4DE8-86BC-8658BD44FC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8CC78-DD34-49B2-8FBA-691F801AFF48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21198-E1FE-4298-A3BD-7D54E316067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143E1-20A6-4CB0-BDD9-8F0B5B00E84C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E6B94-C3CF-4259-90E7-8EAB2CBAABF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DEA96-B71A-4C3C-90C1-B6022EB001FE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D073F-D272-4D9F-8B8B-D97A1511F9C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91313" y="96838"/>
            <a:ext cx="1919287" cy="5999162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7050" cy="5999162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F6256-CD77-4A6F-821B-F7891E5D2D91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F9A90-4D7E-4F89-BEA7-B516F6A0B70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68FBF-B2D7-43AB-AEB3-78C05209B149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B5D81-376E-4F55-8415-087A31F3ADA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fld id="{05B982A2-28BE-4B3F-8116-CD3D7606B707}" type="datetime1">
              <a:rPr lang="pt-BR"/>
              <a:pPr>
                <a:defRPr/>
              </a:pPr>
              <a:t>29/09/2014</a:t>
            </a:fld>
            <a:endParaRPr lang="pt-BR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F55D1FE-5C73-4EB8-84FB-47A935D592E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1273" name="Freeform 9"/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>
              <a:gd name="T0" fmla="*/ 1000 w 1000"/>
              <a:gd name="T1" fmla="*/ 1000 h 1000"/>
              <a:gd name="T2" fmla="*/ 0 w 1000"/>
              <a:gd name="T3" fmla="*/ 1000 h 1000"/>
              <a:gd name="T4" fmla="*/ 0 w 1000"/>
              <a:gd name="T5" fmla="*/ 0 h 1000"/>
              <a:gd name="T6" fmla="*/ 1000 w 1000"/>
              <a:gd name="T7" fmla="*/ 0 h 1000"/>
              <a:gd name="T8" fmla="*/ 0 60000 65536"/>
              <a:gd name="T9" fmla="*/ 0 60000 65536"/>
              <a:gd name="T10" fmla="*/ 0 60000 65536"/>
              <a:gd name="T11" fmla="*/ 0 60000 65536"/>
              <a:gd name="T12" fmla="*/ 0 w 1000"/>
              <a:gd name="T13" fmla="*/ 0 h 1000"/>
              <a:gd name="T14" fmla="*/ 1000 w 1000"/>
              <a:gd name="T15" fmla="*/ 1000 h 1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2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1274" name="Freeform 10"/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0" y="0"/>
              </a:cxn>
              <a:cxn ang="0">
                <a:pos x="1000" y="1000"/>
              </a:cxn>
              <a:cxn ang="0">
                <a:pos x="0" y="1000"/>
              </a:cxn>
            </a:cxnLst>
            <a:rect l="0" t="0" r="r" b="b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447675" indent="-4476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800">
          <a:solidFill>
            <a:schemeClr val="tx1"/>
          </a:solidFill>
          <a:latin typeface="+mn-lt"/>
        </a:defRPr>
      </a:lvl2pPr>
      <a:lvl3pPr marL="1293813" indent="-4032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81163" indent="-38576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4pPr>
      <a:lvl5pPr marL="2070100" indent="-3873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273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845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417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989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google.com.br/imgres?imgurl=http://www.teleco.com.br/imagens/figuratva_2.jpg&amp;imgrefurl=http://www.teleco.com.br/nprod/nprod12.asp&amp;usg=__z-EriImTbNUkz95NY5oJSxOURVw=&amp;h=323&amp;w=366&amp;sz=23&amp;hl=pt-BR&amp;start=11&amp;tbnid=XsV_2zTTIcw1AM:&amp;tbnh=108&amp;tbnw=122&amp;prev=/images?q=REDE+DE+COMPUTADOR&amp;gbv=2&amp;hl=pt-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google.com.br/imgres?imgurl=http://www.valoryempresa.com/archives/cursos/Windowscontrolserver2000/Windows2000Server1_archivos/image004.gif&amp;imgrefurl=http://www.valoryempresa.com/archives/cursos/Windowscontrolserver2000/Windows2000Server1.htm&amp;usg=__JvqTobtbSqTJfp-r5zgV8FOz-rc=&amp;h=204&amp;w=358&amp;sz=9&amp;hl=pt-BR&amp;start=1&amp;um=1&amp;tbnid=1wpK1ilsncwofM:&amp;tbnh=69&amp;tbnw=121&amp;prev=/images?q=rede+barramento&amp;hl=pt-BR&amp;lr=lang_pt&amp;um=1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google.com.br/imgres?imgurl=http://www.shammas.eng.br/acad/sitesalunos0106/012006dr/imagens/hub4.JPG&amp;imgrefurl=http://www.shammas.eng.br/acad/sitesalunos0106/012006dr/hub.htm&amp;usg=__q_vF3sbmz29HRPmg_xkRbQbeXGY=&amp;h=430&amp;w=538&amp;sz=22&amp;hl=pt-BR&amp;start=7&amp;tbnid=xtPhQTj2OY4n6M:&amp;tbnh=106&amp;tbnw=132&amp;prev=/images?q=hub&amp;gbv=2&amp;hl=pt-BR&amp;sa=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hyperlink" Target="http://images.google.com.br/imgres?imgurl=http://www.prinfor.com.pt/loja/images/D-Link_24-Port_10100_Rackmountable_Switch_DES-1024D.jpg&amp;imgrefurl=http://www.prinfor.com.pt/loja/index.php?cPath=194&amp;usg=__02ix-U2dgorazxZZUAuEfzVNIOY=&amp;h=730&amp;w=974&amp;sz=59&amp;hl=pt-BR&amp;start=1&amp;tbnid=WuXbtHFoWC2pFM:&amp;tbnh=112&amp;tbnw=149&amp;prev=/images?q=switch&amp;gbv=2&amp;hl=pt-B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google.com.br/imgres?imgurl=http://www.babooforum.com.br/idealbb/files/38766-imagy02.jpg&amp;imgrefurl=http://internet-e-redes.blogspot.com/2007/05/topologias-das-redes-de-computadores.html&amp;usg=__IiU_rH00HTuRbW1ZA6BivEwlU5g=&amp;h=248&amp;w=258&amp;sz=30&amp;hl=pt-BR&amp;start=20&amp;um=1&amp;tbnid=_gwhgzQUbcGHWM:&amp;tbnh=108&amp;tbnw=112&amp;prev=/images?q=REDES+DE+COMPUTADORES&amp;hl=pt-BR&amp;lr=lang_pt&amp;sa=N&amp;um=1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images.google.com.br/imgres?imgurl=http://www.rabene.com.br/usr8550/img/lan.jpg&amp;imgrefurl=http://www.rabene.com.br/usr8550/lan.html&amp;usg=__mF11MtiimJWZBVbF9PUuGIQOB0Y=&amp;h=325&amp;w=627&amp;sz=33&amp;hl=pt-BR&amp;start=7&amp;tbnid=0y5nczQlNd60pM:&amp;tbnh=70&amp;tbnw=136&amp;prev=/images?q=rede+lan&amp;gbv=2&amp;hl=pt-BR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google.com.br/imgres?imgurl=http://felinux.com.br/por/images/fpdservicos-wan.gif&amp;imgrefurl=http://felinux.com.br/por/fpdservicos.htm&amp;usg=__r5rVgtNjtoVnjfvxXHUERSBFahY=&amp;h=263&amp;w=348&amp;sz=31&amp;hl=pt-BR&amp;start=8&amp;tbnid=5E-BZIEb_ZMYoM:&amp;tbnh=91&amp;tbnw=120&amp;prev=/images?q=rede+wan&amp;gbv=2&amp;hl=pt-BR&amp;sa=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EE01B042-5D16-408F-A404-7EBF3380B733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FAFE03-F93A-4735-A41C-9EA9F1A95228}" type="slidenum">
              <a:rPr lang="pt-BR" smtClean="0"/>
              <a:pPr/>
              <a:t>1</a:t>
            </a:fld>
            <a:endParaRPr lang="pt-BR" smtClean="0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t-BR" sz="2800" b="1" smtClean="0"/>
              <a:t>REDES DE COMPUTADORES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08625" y="6381750"/>
            <a:ext cx="3509963" cy="3286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pt-BR" sz="1800" b="1" smtClean="0"/>
              <a:t>Por: André Aparecido da Silva</a:t>
            </a:r>
          </a:p>
        </p:txBody>
      </p:sp>
      <p:sp>
        <p:nvSpPr>
          <p:cNvPr id="3078" name="Rectangle 3"/>
          <p:cNvSpPr>
            <a:spLocks noChangeArrowheads="1"/>
          </p:cNvSpPr>
          <p:nvPr/>
        </p:nvSpPr>
        <p:spPr bwMode="auto">
          <a:xfrm>
            <a:off x="6877050" y="0"/>
            <a:ext cx="2266950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pt-BR" b="1">
                <a:solidFill>
                  <a:schemeClr val="bg2"/>
                </a:solidFill>
              </a:rPr>
              <a:t>Aulas 16 / 17 / 18</a:t>
            </a:r>
          </a:p>
        </p:txBody>
      </p:sp>
      <p:pic>
        <p:nvPicPr>
          <p:cNvPr id="3079" name="Picture 159" descr="figuratva_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500438"/>
            <a:ext cx="42481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5A5B3EE-D693-4A52-A428-D6CF7B6B988B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4099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0319A73-9E3A-416A-BABD-E8D60D9FE9CC}" type="slidenum">
              <a:rPr lang="pt-BR" smtClean="0"/>
              <a:pPr/>
              <a:t>2</a:t>
            </a:fld>
            <a:endParaRPr lang="pt-BR" smtClean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3800" b="1" smtClean="0"/>
              <a:t>OBJETIVO GERAL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916113"/>
            <a:ext cx="7661275" cy="40338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mtClean="0"/>
              <a:t>COMPARTILHAR RECURSOS: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3800" smtClean="0"/>
              <a:t>Conexão com a internet;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3800" smtClean="0"/>
              <a:t>Impressoras;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3800" smtClean="0"/>
              <a:t>Scanner;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3800" smtClean="0"/>
              <a:t>Software;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3800" smtClean="0"/>
              <a:t>Outros...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83B7A14-E98A-42AA-8779-350A2C25B57A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5123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594E92-2A58-4BF1-92EB-7F3F58D98739}" type="slidenum">
              <a:rPr lang="pt-BR" smtClean="0"/>
              <a:pPr/>
              <a:t>3</a:t>
            </a:fld>
            <a:endParaRPr lang="pt-BR" smtClean="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31863" y="96838"/>
            <a:ext cx="7158037" cy="884237"/>
          </a:xfrm>
        </p:spPr>
        <p:txBody>
          <a:bodyPr/>
          <a:lstStyle/>
          <a:p>
            <a:pPr eaLnBrk="1" hangingPunct="1"/>
            <a:r>
              <a:rPr lang="pt-BR" sz="3500" b="1" smtClean="0"/>
              <a:t>Minha rede doméstica</a:t>
            </a:r>
          </a:p>
        </p:txBody>
      </p:sp>
      <p:pic>
        <p:nvPicPr>
          <p:cNvPr id="5125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96975"/>
            <a:ext cx="9144000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6B94AB7-4F0C-4823-B084-87E8C63E3149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6147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2DF274-2D5E-4813-82D6-70C94B331BB9}" type="slidenum">
              <a:rPr lang="pt-BR" smtClean="0"/>
              <a:pPr/>
              <a:t>4</a:t>
            </a:fld>
            <a:endParaRPr lang="pt-BR" smtClean="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pt-BR" sz="3500" b="1" smtClean="0"/>
              <a:t>TOPOLOGIAS DE REDE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827088" y="1916113"/>
            <a:ext cx="76327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A </a:t>
            </a:r>
            <a:r>
              <a:rPr lang="pt-BR" sz="3600" b="1"/>
              <a:t>topologia de rede</a:t>
            </a:r>
            <a:r>
              <a:rPr lang="pt-BR" sz="3600"/>
              <a:t> descreve como é o layout duma rede de computadores através da qual há o tráfego de informações, e também como os dispositivos estão conectados a ela.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F302CBB-33F9-42F3-AC31-4FC632C16121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7171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7481D4A-CFA1-4CD4-8028-76F32A1B7A83}" type="slidenum">
              <a:rPr lang="pt-BR" smtClean="0"/>
              <a:pPr/>
              <a:t>5</a:t>
            </a:fld>
            <a:endParaRPr lang="pt-BR" smtClean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pt-BR" sz="3500" b="1" smtClean="0"/>
              <a:t>TOPOLOGIAS DE REDE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773238"/>
            <a:ext cx="7661275" cy="3240087"/>
          </a:xfrm>
        </p:spPr>
        <p:txBody>
          <a:bodyPr/>
          <a:lstStyle/>
          <a:p>
            <a:r>
              <a:rPr lang="pt-BR" sz="3600" smtClean="0"/>
              <a:t> Anel;</a:t>
            </a:r>
          </a:p>
          <a:p>
            <a:r>
              <a:rPr lang="pt-BR" sz="3600" smtClean="0"/>
              <a:t> Barramento;</a:t>
            </a:r>
          </a:p>
          <a:p>
            <a:r>
              <a:rPr lang="pt-BR" sz="3600" smtClean="0"/>
              <a:t> Estrela;</a:t>
            </a:r>
          </a:p>
          <a:p>
            <a:r>
              <a:rPr lang="pt-BR" sz="3600" smtClean="0"/>
              <a:t>Arvore.</a:t>
            </a:r>
          </a:p>
        </p:txBody>
      </p:sp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1989138"/>
            <a:ext cx="2592388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0BBCDAC-F606-4F16-B5B0-030CB573AA0C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8195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5E56C4-8D8E-49D0-B377-842218A1A06B}" type="slidenum">
              <a:rPr lang="pt-BR" smtClean="0"/>
              <a:pPr/>
              <a:t>6</a:t>
            </a:fld>
            <a:endParaRPr lang="pt-BR" smtClean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REDE TIPO BARRAMENTO</a:t>
            </a:r>
          </a:p>
        </p:txBody>
      </p:sp>
      <p:pic>
        <p:nvPicPr>
          <p:cNvPr id="8197" name="Picture 6" descr="image00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557338"/>
            <a:ext cx="7164387" cy="244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900113" y="4149725"/>
            <a:ext cx="79914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É o tipo de rede mais utilizado atualmente. Todos os computadores são interligados através de um hub ou switch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8C0AD77-D5E8-43D4-AD49-DE6D9BF45723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9219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72B032D-7EFD-4339-B8B0-03A08E1FC60C}" type="slidenum">
              <a:rPr lang="pt-BR" smtClean="0"/>
              <a:pPr/>
              <a:t>7</a:t>
            </a:fld>
            <a:endParaRPr lang="pt-BR" smtClean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Dispositivos de rede</a:t>
            </a:r>
          </a:p>
        </p:txBody>
      </p:sp>
      <p:pic>
        <p:nvPicPr>
          <p:cNvPr id="9221" name="Picture 6" descr="hub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28775"/>
            <a:ext cx="313213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8" descr="D-Link_24-Port_10100_Rackmountable_Switch_DES-1024D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1628775"/>
            <a:ext cx="3311525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0" y="4149725"/>
            <a:ext cx="2987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HUB</a:t>
            </a: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5219700" y="4292600"/>
            <a:ext cx="2987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SWITCH</a:t>
            </a:r>
          </a:p>
        </p:txBody>
      </p:sp>
      <p:sp>
        <p:nvSpPr>
          <p:cNvPr id="9225" name="Line 11"/>
          <p:cNvSpPr>
            <a:spLocks noChangeShapeType="1"/>
          </p:cNvSpPr>
          <p:nvPr/>
        </p:nvSpPr>
        <p:spPr bwMode="auto">
          <a:xfrm flipH="1" flipV="1">
            <a:off x="1403350" y="3429000"/>
            <a:ext cx="2376488" cy="208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9226" name="Text Box 12"/>
          <p:cNvSpPr txBox="1">
            <a:spLocks noChangeArrowheads="1"/>
          </p:cNvSpPr>
          <p:nvPr/>
        </p:nvSpPr>
        <p:spPr bwMode="auto">
          <a:xfrm>
            <a:off x="3635375" y="5300663"/>
            <a:ext cx="4897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/>
              <a:t>Cabo de rede RJ-45</a:t>
            </a:r>
          </a:p>
        </p:txBody>
      </p:sp>
      <p:sp>
        <p:nvSpPr>
          <p:cNvPr id="9227" name="Line 13"/>
          <p:cNvSpPr>
            <a:spLocks noChangeShapeType="1"/>
          </p:cNvSpPr>
          <p:nvPr/>
        </p:nvSpPr>
        <p:spPr bwMode="auto">
          <a:xfrm flipH="1" flipV="1">
            <a:off x="2700338" y="3933825"/>
            <a:ext cx="1150937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4DAAACEE-64F6-496A-B2C7-99CC6ECA6781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10243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6A9A484-BBDB-4843-81CC-B78E19974509}" type="slidenum">
              <a:rPr lang="pt-BR" smtClean="0"/>
              <a:pPr/>
              <a:t>8</a:t>
            </a:fld>
            <a:endParaRPr lang="pt-BR" smtClean="0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TOPOLOGIA ANEL</a:t>
            </a:r>
          </a:p>
        </p:txBody>
      </p:sp>
      <p:pic>
        <p:nvPicPr>
          <p:cNvPr id="10245" name="Picture 3" descr="38766-imagy0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1773238"/>
            <a:ext cx="3024188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4"/>
          <p:cNvSpPr txBox="1">
            <a:spLocks noChangeArrowheads="1"/>
          </p:cNvSpPr>
          <p:nvPr/>
        </p:nvSpPr>
        <p:spPr bwMode="auto">
          <a:xfrm>
            <a:off x="4211638" y="2060575"/>
            <a:ext cx="46815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Todos os computadores são conectados a duas outras maquinas formando um “circulo” ou anel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D6E5453-5C21-4E3A-AD31-6C90FDE3C7EF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11267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59FA31A-722E-4165-8EA0-049480DDEEDC}" type="slidenum">
              <a:rPr lang="pt-BR" smtClean="0"/>
              <a:pPr/>
              <a:t>9</a:t>
            </a:fld>
            <a:endParaRPr lang="pt-BR" smtClean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TOPOLOGIA ESTRELA</a:t>
            </a: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468313" y="1773238"/>
            <a:ext cx="7993062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Na topologia de rede designada por </a:t>
            </a:r>
            <a:r>
              <a:rPr lang="pt-BR" sz="3600" b="1"/>
              <a:t>Rede em estrela</a:t>
            </a:r>
            <a:r>
              <a:rPr lang="pt-BR" sz="3600"/>
              <a:t>, toda a informação deve passar obrigatoriamente por uma estação central inteligente, que deve conectar cada estação da rede e distribuir o tráfego para que uma estação não receba, indevidamente, dados destinados às outras</a:t>
            </a:r>
            <a:r>
              <a:rPr lang="pt-BR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A3FAF07F-A425-46A7-9F16-02E1AA567240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12291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758EAA7-12B7-4881-80E0-4AD8D106A5D6}" type="slidenum">
              <a:rPr lang="pt-BR" smtClean="0"/>
              <a:pPr/>
              <a:t>10</a:t>
            </a:fld>
            <a:endParaRPr lang="pt-BR" smtClean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TOPOLOGIA ESTRELA</a:t>
            </a:r>
          </a:p>
        </p:txBody>
      </p:sp>
      <p:pic>
        <p:nvPicPr>
          <p:cNvPr id="1229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349500"/>
            <a:ext cx="43053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4713F9A-074B-4A86-A24A-72D544B6F896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13315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3A2E924-D106-4A5A-BC95-DDE288935515}" type="slidenum">
              <a:rPr lang="pt-BR" smtClean="0"/>
              <a:pPr/>
              <a:t>11</a:t>
            </a:fld>
            <a:endParaRPr lang="pt-BR" smtClean="0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TOPOLOGIA ESTRELA</a:t>
            </a:r>
          </a:p>
        </p:txBody>
      </p:sp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349500"/>
            <a:ext cx="43053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46C2A5F1-ACAD-455D-BB92-59FEA7392A1F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14339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A4844CF-B6B2-479F-B924-9AF7912F739E}" type="slidenum">
              <a:rPr lang="pt-BR" smtClean="0"/>
              <a:pPr/>
              <a:t>12</a:t>
            </a:fld>
            <a:endParaRPr lang="pt-BR" smtClean="0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Alcance das Redes </a:t>
            </a: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900113" y="1989138"/>
            <a:ext cx="76327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pt-BR"/>
              <a:t> </a:t>
            </a:r>
            <a:r>
              <a:rPr lang="pt-BR" sz="3600"/>
              <a:t>Lan: Rede de área local.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pt-BR" sz="3600"/>
              <a:t>Man: Rede de área metropolitana.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pt-BR" sz="3600"/>
              <a:t>Wan: Rede de área Mundial.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pt-BR" sz="3600"/>
              <a:t>WLan: Rede Wireless 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34E2A47-1A1C-4830-834D-41A3638E2251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15363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326722-E42A-46DB-898C-022F7A8411B8}" type="slidenum">
              <a:rPr lang="pt-BR" smtClean="0"/>
              <a:pPr/>
              <a:t>13</a:t>
            </a:fld>
            <a:endParaRPr lang="pt-BR" smtClean="0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 </a:t>
            </a:r>
            <a:r>
              <a:rPr lang="pt-BR" smtClean="0">
                <a:solidFill>
                  <a:schemeClr val="tx1"/>
                </a:solidFill>
              </a:rPr>
              <a:t>Lan: Rede de área local.</a:t>
            </a:r>
            <a:r>
              <a:rPr lang="pt-BR" smtClean="0"/>
              <a:t> </a:t>
            </a:r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900113" y="1989138"/>
            <a:ext cx="76327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pt-BR" sz="3600"/>
              <a:t>Rede local, tem alcance de 100 a 200 metros.</a:t>
            </a:r>
          </a:p>
        </p:txBody>
      </p:sp>
      <p:pic>
        <p:nvPicPr>
          <p:cNvPr id="15366" name="Picture 6" descr="la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3141663"/>
            <a:ext cx="6551613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4733156D-5097-460D-8C6A-5BCD2959E756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16387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AD16CD-22B6-4C95-8D6F-F42A153CEC67}" type="slidenum">
              <a:rPr lang="pt-BR" smtClean="0"/>
              <a:pPr/>
              <a:t>14</a:t>
            </a:fld>
            <a:endParaRPr lang="pt-BR" smtClean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16850" cy="1412875"/>
          </a:xfrm>
        </p:spPr>
        <p:txBody>
          <a:bodyPr/>
          <a:lstStyle/>
          <a:p>
            <a:r>
              <a:rPr lang="pt-BR" smtClean="0">
                <a:solidFill>
                  <a:schemeClr val="tx1"/>
                </a:solidFill>
              </a:rPr>
              <a:t>Man Rede de área metropolitana.</a:t>
            </a:r>
          </a:p>
        </p:txBody>
      </p:sp>
      <p:sp>
        <p:nvSpPr>
          <p:cNvPr id="16389" name="Text Box 3"/>
          <p:cNvSpPr txBox="1">
            <a:spLocks noChangeArrowheads="1"/>
          </p:cNvSpPr>
          <p:nvPr/>
        </p:nvSpPr>
        <p:spPr bwMode="auto">
          <a:xfrm>
            <a:off x="900113" y="1989138"/>
            <a:ext cx="7632700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pt-BR" sz="3600"/>
              <a:t>Uma rede de comunicação que abrange uma cidade;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pt-BR" sz="3600"/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pt-BR" sz="3600"/>
              <a:t>São mais rápidas e permitem que empresas com filiais em bairros diferentes se conectem entre si.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endParaRPr lang="pt-BR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3D01214-BE6D-4337-8D78-234EDBBC017F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17411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45D2C63-BF85-4B4C-829B-C3D4665E830A}" type="slidenum">
              <a:rPr lang="pt-BR" smtClean="0"/>
              <a:pPr/>
              <a:t>15</a:t>
            </a:fld>
            <a:endParaRPr lang="pt-BR" smtClean="0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Exemplo de rede MAN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3141663"/>
            <a:ext cx="669607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F66D6493-D4AC-40A3-AE2A-FF8C00144ED2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18435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45A7210-307B-491E-A808-7AE9B41FCD4E}" type="slidenum">
              <a:rPr lang="pt-BR" smtClean="0"/>
              <a:pPr/>
              <a:t>16</a:t>
            </a:fld>
            <a:endParaRPr lang="pt-BR" smtClean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Rede PAN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BR" b="1" smtClean="0"/>
              <a:t>Rede de área pessoal</a:t>
            </a:r>
            <a:r>
              <a:rPr lang="pt-BR" smtClean="0"/>
              <a:t>, tradução de </a:t>
            </a:r>
            <a:r>
              <a:rPr lang="pt-BR" b="1" i="1" smtClean="0"/>
              <a:t>Personal Area Network</a:t>
            </a:r>
            <a:r>
              <a:rPr lang="pt-BR" smtClean="0"/>
              <a:t> (ou PAN), é uma tecnologia de rede formada por nós (dispositivos conectados à rede) muito próximos uns dos outros (geralmente não mais de uma dezena de metros). Por exemplo, um computador portátil conectando-se a um outro e este a uma impressora.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C51822EB-3A45-41C6-9740-6850F27C44AC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19459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41FA4B-D954-4D71-A8F3-6BB58EA6124E}" type="slidenum">
              <a:rPr lang="pt-BR" smtClean="0"/>
              <a:pPr/>
              <a:t>17</a:t>
            </a:fld>
            <a:endParaRPr lang="pt-BR" smtClean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REDE PAN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/>
              <a:t>São exemplos de PAN as redes do tipo Bluetooth e UWB.</a:t>
            </a:r>
          </a:p>
        </p:txBody>
      </p:sp>
      <p:pic>
        <p:nvPicPr>
          <p:cNvPr id="19462" name="Picture 5" descr="fig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3284538"/>
            <a:ext cx="581025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4BA1A2BB-0698-4A78-BF4A-039244E56A58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20483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AD07D34-7C13-4BB6-A5AD-32922B8DE2EC}" type="slidenum">
              <a:rPr lang="pt-BR" smtClean="0"/>
              <a:pPr/>
              <a:t>18</a:t>
            </a:fld>
            <a:endParaRPr lang="pt-BR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REDE WAN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3600" smtClean="0"/>
              <a:t>Rede de alcance global. Interliga diversas rede formando uma rede muito maior. </a:t>
            </a:r>
          </a:p>
          <a:p>
            <a:endParaRPr lang="pt-BR" sz="3600" smtClean="0"/>
          </a:p>
          <a:p>
            <a:pPr lvl="3">
              <a:buFont typeface="Wingdings" pitchFamily="2" charset="2"/>
              <a:buNone/>
            </a:pPr>
            <a:r>
              <a:rPr lang="pt-BR" sz="6600" smtClean="0"/>
              <a:t>INTERNET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8EBDDD5-3FFC-42DD-814E-2E498CF30D00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21507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B492D2-5058-4B2D-BC28-3BF859D69D0C}" type="slidenum">
              <a:rPr lang="pt-BR" smtClean="0"/>
              <a:pPr/>
              <a:t>19</a:t>
            </a:fld>
            <a:endParaRPr lang="pt-BR" smtClean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REDE WAN</a:t>
            </a:r>
          </a:p>
        </p:txBody>
      </p:sp>
      <p:pic>
        <p:nvPicPr>
          <p:cNvPr id="21509" name="Picture 6" descr="fpdservicos-wa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060575"/>
            <a:ext cx="8137525" cy="371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 descr="fpdservicos-wa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2276475"/>
            <a:ext cx="8137525" cy="371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F375DD2E-C828-46A7-9097-B7909F12B6F9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22531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396978F-2EBC-480F-8183-314106C4AFCC}" type="slidenum">
              <a:rPr lang="pt-BR" smtClean="0"/>
              <a:pPr/>
              <a:t>20</a:t>
            </a:fld>
            <a:endParaRPr lang="pt-BR" smtClean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TCP/IP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11188" y="1844675"/>
            <a:ext cx="78486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O protocolo tcp/ip (protocolo de controle de transmissão e protocolo de internet)define como os dados trafegam na rede.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4128C80C-3012-40A2-9AAB-41206DB61D5B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2355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21A04CD-8093-405F-A8D6-3C970272B1F0}" type="slidenum">
              <a:rPr lang="pt-BR" smtClean="0"/>
              <a:pPr/>
              <a:t>21</a:t>
            </a:fld>
            <a:endParaRPr lang="pt-BR" smtClean="0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 / IP</a:t>
            </a:r>
          </a:p>
        </p:txBody>
      </p:sp>
      <p:graphicFrame>
        <p:nvGraphicFramePr>
          <p:cNvPr id="93217" name="Group 33"/>
          <p:cNvGraphicFramePr>
            <a:graphicFrameLocks noGrp="1"/>
          </p:cNvGraphicFramePr>
          <p:nvPr>
            <p:ph idx="1"/>
          </p:nvPr>
        </p:nvGraphicFramePr>
        <p:xfrm>
          <a:off x="949325" y="1981200"/>
          <a:ext cx="7661275" cy="4114800"/>
        </p:xfrm>
        <a:graphic>
          <a:graphicData uri="http://schemas.openxmlformats.org/drawingml/2006/table">
            <a:tbl>
              <a:tblPr/>
              <a:tblGrid>
                <a:gridCol w="7661275"/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Aplicação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Transporte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Rede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Enlance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Físico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9616DB96-6DFB-4589-9BBC-CCDED5A1D2B0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2457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3EADFE-7463-408A-BF8F-FC94B8C60282}" type="slidenum">
              <a:rPr lang="pt-BR" smtClean="0"/>
              <a:pPr/>
              <a:t>22</a:t>
            </a:fld>
            <a:endParaRPr lang="pt-BR" smtClean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 / IP - Físico</a:t>
            </a:r>
          </a:p>
        </p:txBody>
      </p:sp>
      <p:sp>
        <p:nvSpPr>
          <p:cNvPr id="24581" name="Text Box 18"/>
          <p:cNvSpPr txBox="1">
            <a:spLocks noChangeArrowheads="1"/>
          </p:cNvSpPr>
          <p:nvPr/>
        </p:nvSpPr>
        <p:spPr bwMode="auto">
          <a:xfrm>
            <a:off x="827088" y="2133600"/>
            <a:ext cx="8066087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A camada física do Protocolo TCP/IP trata das características elétricas e mecânicas do meio, como tipos de conectores e cabos utilizado para estabelecer uma comunicação.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7EEB24B-B911-410B-B1A1-708F63001287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2560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483E70-8AB4-4AA8-8D62-A9DF89730716}" type="slidenum">
              <a:rPr lang="pt-BR" smtClean="0"/>
              <a:pPr/>
              <a:t>23</a:t>
            </a:fld>
            <a:endParaRPr lang="pt-BR" smtClean="0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 / IP - Enlace</a:t>
            </a: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827088" y="2133600"/>
            <a:ext cx="8066087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/>
              <a:t>A camada de enlace não é realmente parte do modelo TCP/IP, mas é o método usado para passar quadros da camada de rede de um dispositivo para a camada de internet de outro.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52F161D6-24B8-449F-948C-5704911B0F0D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2662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81DF8A-FA8C-412C-85B3-1A3756B6DA32}" type="slidenum">
              <a:rPr lang="pt-BR" smtClean="0"/>
              <a:pPr/>
              <a:t>24</a:t>
            </a:fld>
            <a:endParaRPr lang="pt-BR" smtClean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 / IP - Rede</a:t>
            </a:r>
          </a:p>
        </p:txBody>
      </p:sp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827088" y="2133600"/>
            <a:ext cx="8066087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/>
              <a:t>A camada de enlace não é realmente parte do modelo TCP/IP, mas é o método usado para passar quadros da camada de rede de um dispositivo para a camada de internet de outro.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79C7710F-07F2-4F9C-898E-98122D81D2C1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27651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42CD02-8CFC-4455-ABE0-92DB1A52F2CF}" type="slidenum">
              <a:rPr lang="pt-BR" smtClean="0"/>
              <a:pPr/>
              <a:t>25</a:t>
            </a:fld>
            <a:endParaRPr lang="pt-BR" smtClean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743825" cy="1412875"/>
          </a:xfrm>
        </p:spPr>
        <p:txBody>
          <a:bodyPr/>
          <a:lstStyle/>
          <a:p>
            <a:r>
              <a:rPr lang="pt-BR" smtClean="0"/>
              <a:t>Protocolo TCP / IP - Transporte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3600" smtClean="0"/>
              <a:t>Os protocolos na camada de transporte podem resolver problemas como confiabilidade (o dado alcançou seu destino?) e integridade (os dados chegaram na ordem correta?).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A4C158FB-5C58-4B1A-9554-4070A53D4828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28675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FC9B9A-5BE0-4BF6-9BF0-1DC7AC672BC3}" type="slidenum">
              <a:rPr lang="pt-BR" smtClean="0"/>
              <a:pPr/>
              <a:t>26</a:t>
            </a:fld>
            <a:endParaRPr lang="pt-BR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/>
              <a:t>Na suíte de protocolos TCP/IP os protocolos de transporte também determinam para qual aplicação um dado qualquer é destinado. </a:t>
            </a:r>
          </a:p>
          <a:p>
            <a:endParaRPr lang="pt-BR" smtClean="0"/>
          </a:p>
        </p:txBody>
      </p:sp>
      <p:sp>
        <p:nvSpPr>
          <p:cNvPr id="28677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600950" cy="1412875"/>
          </a:xfrm>
          <a:noFill/>
        </p:spPr>
        <p:txBody>
          <a:bodyPr/>
          <a:lstStyle/>
          <a:p>
            <a:r>
              <a:rPr lang="pt-BR" smtClean="0"/>
              <a:t>Protocolo TCP / IP - Transporte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7E016818-165C-4D88-A190-636F57FA4225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29699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E324E8A-838B-440D-8F6A-784740E3376A}" type="slidenum">
              <a:rPr lang="pt-BR" smtClean="0"/>
              <a:pPr/>
              <a:t>27</a:t>
            </a:fld>
            <a:endParaRPr lang="pt-BR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TCP/IP - Aplicação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3600" smtClean="0"/>
              <a:t>A camada de aplicação é a camada que a maioria dos programas de rede usa de forma a se comunicar através de uma rede com outros programas.</a:t>
            </a:r>
            <a:r>
              <a:rPr lang="pt-BR" smtClean="0"/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AEE641F9-BDCB-4A8E-8B96-8BC4AB77584B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30723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42498F3-DC06-4F88-A07F-1FDA30363E81}" type="slidenum">
              <a:rPr lang="pt-BR" smtClean="0"/>
              <a:pPr/>
              <a:t>28</a:t>
            </a:fld>
            <a:endParaRPr lang="pt-BR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TCP/IP - Aplicação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/>
              <a:t>Processos que rodam nessa camada são específicos da aplicação; o dado é passado do programa de rede, no formato usado internamente por essa aplicação, e é codificado dentro do padrão de um protocolo. </a:t>
            </a:r>
          </a:p>
          <a:p>
            <a:pPr>
              <a:buFont typeface="Wingdings" pitchFamily="2" charset="2"/>
              <a:buNone/>
            </a:pPr>
            <a:r>
              <a:rPr lang="pt-BR" smtClean="0"/>
              <a:t>Ex: HTTP, telnet, ftp, dns, smtp etc.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DB44BCCB-7758-4336-A413-ED942C375764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31747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83C697-4C19-44E7-9338-90135649A10E}" type="slidenum">
              <a:rPr lang="pt-BR" smtClean="0"/>
              <a:pPr/>
              <a:t>29</a:t>
            </a:fld>
            <a:endParaRPr lang="pt-BR" smtClean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Endereço IP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3600" smtClean="0"/>
              <a:t>O </a:t>
            </a:r>
            <a:r>
              <a:rPr lang="pt-BR" sz="3600" b="1" smtClean="0"/>
              <a:t>endereço IP</a:t>
            </a:r>
            <a:r>
              <a:rPr lang="pt-BR" sz="3600" smtClean="0"/>
              <a:t> (Internet Protocol), de forma genérica, pode ser considerado como um conjunto de números que representa o local de um determinado </a:t>
            </a:r>
            <a:r>
              <a:rPr lang="pt-BR" sz="3600" i="1" smtClean="0"/>
              <a:t>equipamento</a:t>
            </a:r>
            <a:r>
              <a:rPr lang="pt-BR" sz="3600" smtClean="0"/>
              <a:t> (normalmente computadores) em uma </a:t>
            </a:r>
            <a:r>
              <a:rPr lang="pt-BR" sz="3600" b="1" i="1" smtClean="0"/>
              <a:t>rede privada </a:t>
            </a:r>
            <a:r>
              <a:rPr lang="pt-BR" sz="3600" smtClean="0"/>
              <a:t>ou pública.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EBF4CE1C-E3B0-4A1C-A525-D2CAC5FFC593}" type="datetime1">
              <a:rPr lang="pt-BR"/>
              <a:pPr/>
              <a:t>29/09/2014</a:t>
            </a:fld>
            <a:endParaRPr lang="pt-BR"/>
          </a:p>
        </p:txBody>
      </p:sp>
      <p:sp>
        <p:nvSpPr>
          <p:cNvPr id="32771" name="Rectangle 8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2C5B76-61F7-430F-B96A-81BD7508A960}" type="slidenum">
              <a:rPr lang="pt-BR" smtClean="0"/>
              <a:pPr/>
              <a:t>30</a:t>
            </a:fld>
            <a:endParaRPr lang="pt-BR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Endereço IP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3600" smtClean="0"/>
              <a:t>Exemplos de endereço IP </a:t>
            </a:r>
          </a:p>
          <a:p>
            <a:pPr>
              <a:buFont typeface="Wingdings" pitchFamily="2" charset="2"/>
              <a:buNone/>
            </a:pPr>
            <a:endParaRPr lang="pt-BR" sz="3600" smtClean="0"/>
          </a:p>
          <a:p>
            <a:pPr>
              <a:buFont typeface="Wingdings" pitchFamily="2" charset="2"/>
              <a:buNone/>
            </a:pPr>
            <a:r>
              <a:rPr lang="pt-BR" sz="3600" smtClean="0"/>
              <a:t>192.168.1.1(modem geralmente)</a:t>
            </a:r>
          </a:p>
          <a:p>
            <a:pPr>
              <a:buFont typeface="Wingdings" pitchFamily="2" charset="2"/>
              <a:buNone/>
            </a:pPr>
            <a:r>
              <a:rPr lang="pt-BR" sz="3600" smtClean="0"/>
              <a:t>127.1.1.1 (maquina local)</a:t>
            </a:r>
          </a:p>
          <a:p>
            <a:pPr>
              <a:buFont typeface="Wingdings" pitchFamily="2" charset="2"/>
              <a:buNone/>
            </a:pPr>
            <a:r>
              <a:rPr lang="pt-BR" sz="3600" smtClean="0"/>
              <a:t>200.134.10.5 (UTFPR).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ixo">
  <a:themeElements>
    <a:clrScheme name="Eixo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Eix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ixo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xo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xo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xo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xo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xo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xo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xo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705</TotalTime>
  <Words>776</Words>
  <Application>Microsoft Office PowerPoint</Application>
  <PresentationFormat>Apresentação na tela (4:3)</PresentationFormat>
  <Paragraphs>142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Eixo</vt:lpstr>
      <vt:lpstr>REDES DE COMPUTADORES</vt:lpstr>
      <vt:lpstr>OBJETIVO GERAL</vt:lpstr>
      <vt:lpstr>Minha rede doméstica</vt:lpstr>
      <vt:lpstr>TOPOLOGIAS DE REDE</vt:lpstr>
      <vt:lpstr>TOPOLOGIAS DE REDE</vt:lpstr>
      <vt:lpstr>REDE TIPO BARRAMENTO</vt:lpstr>
      <vt:lpstr>Dispositivos de rede</vt:lpstr>
      <vt:lpstr>TOPOLOGIA ANEL</vt:lpstr>
      <vt:lpstr>TOPOLOGIA ESTRELA</vt:lpstr>
      <vt:lpstr>TOPOLOGIA ESTRELA</vt:lpstr>
      <vt:lpstr>TOPOLOGIA ESTRELA</vt:lpstr>
      <vt:lpstr>Alcance das Redes </vt:lpstr>
      <vt:lpstr> Lan: Rede de área local. </vt:lpstr>
      <vt:lpstr>Man Rede de área metropolitana.</vt:lpstr>
      <vt:lpstr>Exemplo de rede MAN</vt:lpstr>
      <vt:lpstr>Rede PAN</vt:lpstr>
      <vt:lpstr>REDE PAN</vt:lpstr>
      <vt:lpstr>REDE WAN</vt:lpstr>
      <vt:lpstr>REDE WAN</vt:lpstr>
      <vt:lpstr>PROTOCOLO TCP/IP</vt:lpstr>
      <vt:lpstr>Protocolo TCP / IP</vt:lpstr>
      <vt:lpstr>Protocolo TCP / IP - Físico</vt:lpstr>
      <vt:lpstr>Protocolo TCP / IP - Enlace</vt:lpstr>
      <vt:lpstr>Protocolo TCP / IP - Rede</vt:lpstr>
      <vt:lpstr>Protocolo TCP / IP - Transporte</vt:lpstr>
      <vt:lpstr>Protocolo TCP / IP - Transporte</vt:lpstr>
      <vt:lpstr>Protocolo TCP/IP - Aplicação</vt:lpstr>
      <vt:lpstr>Protocolo TCP/IP - Aplicação</vt:lpstr>
      <vt:lpstr>Endereço IP</vt:lpstr>
      <vt:lpstr>Endereço IP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Evolução da prática da Administração</dc:title>
  <dc:creator>Ticiane</dc:creator>
  <cp:lastModifiedBy>Oxnar</cp:lastModifiedBy>
  <cp:revision>29</cp:revision>
  <dcterms:created xsi:type="dcterms:W3CDTF">2007-08-08T19:37:48Z</dcterms:created>
  <dcterms:modified xsi:type="dcterms:W3CDTF">2014-09-29T20:49:00Z</dcterms:modified>
</cp:coreProperties>
</file>