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65"/>
  </p:notesMasterIdLst>
  <p:sldIdLst>
    <p:sldId id="256" r:id="rId2"/>
    <p:sldId id="257" r:id="rId3"/>
    <p:sldId id="258" r:id="rId4"/>
    <p:sldId id="322" r:id="rId5"/>
    <p:sldId id="323" r:id="rId6"/>
    <p:sldId id="259" r:id="rId7"/>
    <p:sldId id="329" r:id="rId8"/>
    <p:sldId id="330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324" r:id="rId19"/>
    <p:sldId id="325" r:id="rId20"/>
    <p:sldId id="269" r:id="rId21"/>
    <p:sldId id="270" r:id="rId22"/>
    <p:sldId id="271" r:id="rId23"/>
    <p:sldId id="272" r:id="rId24"/>
    <p:sldId id="278" r:id="rId25"/>
    <p:sldId id="279" r:id="rId26"/>
    <p:sldId id="326" r:id="rId27"/>
    <p:sldId id="327" r:id="rId28"/>
    <p:sldId id="280" r:id="rId29"/>
    <p:sldId id="281" r:id="rId30"/>
    <p:sldId id="282" r:id="rId31"/>
    <p:sldId id="283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3" r:id="rId40"/>
    <p:sldId id="294" r:id="rId41"/>
    <p:sldId id="296" r:id="rId42"/>
    <p:sldId id="297" r:id="rId43"/>
    <p:sldId id="298" r:id="rId44"/>
    <p:sldId id="299" r:id="rId45"/>
    <p:sldId id="300" r:id="rId46"/>
    <p:sldId id="301" r:id="rId47"/>
    <p:sldId id="328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2" r:id="rId56"/>
    <p:sldId id="313" r:id="rId57"/>
    <p:sldId id="314" r:id="rId58"/>
    <p:sldId id="315" r:id="rId59"/>
    <p:sldId id="317" r:id="rId60"/>
    <p:sldId id="318" r:id="rId61"/>
    <p:sldId id="319" r:id="rId62"/>
    <p:sldId id="320" r:id="rId63"/>
    <p:sldId id="321" r:id="rId6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243" autoAdjust="0"/>
  </p:normalViewPr>
  <p:slideViewPr>
    <p:cSldViewPr snapToGrid="0">
      <p:cViewPr varScale="1">
        <p:scale>
          <a:sx n="59" d="100"/>
          <a:sy n="59" d="100"/>
        </p:scale>
        <p:origin x="8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3626e5d03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3626e5d03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O Instituto de Engenheiros Eletricistas e Eletrônicos ou Instituto de Engenheiros Eletrotécnicos e </a:t>
            </a:r>
            <a:r>
              <a:rPr lang="pt-B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Eletrónicos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ou IEEE é uma organização profissional sem fins lucrativos, fundada nos Estados Unidos. É a maior organização profissional do mundo dedicada ao avanço da tecnologia em beneficio da humanidade.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baafe93df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baafe93df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 dirty="0"/>
              <a:t>Os autores são do Departamento de Ciência da Computação, Universidade de Durham, Durham DH1 3LE, U.K. E-mail: {samuel.e.bond-taylor, adam. leach, yang.long, christopher.g.willcocks}@durham.ac.uk. Manuscrito recebido em 14 de abril de 2021; revisado em 5 de julho de 2021; aceito em 14 de setembro 2021. Data de publicação 30 de setembro de 2021; data da versão atual 3 de outubro 2022. Este trabalho foi financiado pelo MRC Innovation Fellowship com ref MR/ S003916/1. (Autor correspondente: Sam Bond-Taylor.) Recomendado para aceitação por O. Winther. Identificador de objeto digital no. 10.1109/TPAMI.2021.3116668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baafe93df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baafe93df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02124"/>
                </a:solidFill>
                <a:highlight>
                  <a:srgbClr val="FFFFFF"/>
                </a:highlight>
              </a:rPr>
              <a:t>O significado de PhD </a:t>
            </a:r>
            <a:r>
              <a:rPr lang="en" sz="1200" b="1" dirty="0">
                <a:solidFill>
                  <a:srgbClr val="202124"/>
                </a:solidFill>
                <a:highlight>
                  <a:srgbClr val="FFFFFF"/>
                </a:highlight>
              </a:rPr>
              <a:t>é o mesmo que o de um doutorado</a:t>
            </a:r>
            <a:r>
              <a:rPr lang="en" sz="1200" dirty="0">
                <a:solidFill>
                  <a:srgbClr val="202124"/>
                </a:solidFill>
                <a:highlight>
                  <a:srgbClr val="FFFFFF"/>
                </a:highlight>
              </a:rPr>
              <a:t>. A diferença é que a sigla se refere a um tipo específico de Doutorado, com foco em pesquisa – se diferenciando, assim, de outros como M.D (Medical Doctor, ou Doutor em Medicina), J.D (Juris Doctor, Doutor em Direito)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6824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baafe93df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baafe93df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124"/>
                </a:solidFill>
                <a:highlight>
                  <a:srgbClr val="FFFFFF"/>
                </a:highlight>
              </a:rPr>
              <a:t>O significado de PhD </a:t>
            </a:r>
            <a:r>
              <a:rPr lang="en" sz="1200" b="1">
                <a:solidFill>
                  <a:srgbClr val="202124"/>
                </a:solidFill>
                <a:highlight>
                  <a:srgbClr val="FFFFFF"/>
                </a:highlight>
              </a:rPr>
              <a:t>é o mesmo que o de um doutorado</a:t>
            </a:r>
            <a:r>
              <a:rPr lang="en" sz="1200">
                <a:solidFill>
                  <a:srgbClr val="202124"/>
                </a:solidFill>
                <a:highlight>
                  <a:srgbClr val="FFFFFF"/>
                </a:highlight>
              </a:rPr>
              <a:t>. A diferença é que a sigla se refere a um tipo específico de Doutorado, com foco em pesquisa – se diferenciando, assim, de outros como M.D (Medical Doctor, ou Doutor em Medicina), J.D (Juris Doctor, Doutor em Direito)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805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a887906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a887906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Modelos generativos profundos: 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Contando com uma enorme quantidade de dados, arquiteturas de rede bem projetadas e técnicas de treinamento inteligentes, os modelos generativos profundos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demonstraram uma capacidade incrível de produzir peças de conteúdo altamente realistas de vários tipos, como imagens, textos e sons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a887906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a887906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0184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a887906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a887906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9575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9baafe93df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9baafe93df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A modelagem generativa é o uso de inteligência artificial (IA), estatística e probabilidade em aplicativos para produzir uma representação ou abstração de fenômenos observados ou variáveis-alvo que podem ser calculadas a partir de observações.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Traduzido do </a:t>
            </a:r>
            <a:r>
              <a:rPr lang="pt-B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inglês-Na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classificação estatística, duas abordagens principais são chamadas de abordagem generativa e abordagem discriminativa. Esses classificadores computam por diferentes abordagens, diferindo no grau de modelagem estatística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9baafe93df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9baafe93df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Pergunta norteadora. </a:t>
            </a:r>
            <a:r>
              <a:rPr lang="en" dirty="0"/>
              <a:t>DEEP GENERATIVE MODELLING</a:t>
            </a:r>
            <a:r>
              <a:rPr lang="pt-BR" dirty="0"/>
              <a:t> (Modelagem generativa profunda).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DGM pode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elevar o desempenho da IA por meio de mais dados e acelerar a descoberta científica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Um tipo popular de modelo gerador profundo é a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Generative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Adversarial Network (GAN).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avenir-light"/>
              </a:rPr>
              <a:t>Redes neurais são sistemas de computação com nós interconectados que funcionam como os neurônios do cérebro humano. Usando algoritmos, elas podem reconhecer padrões escondidos e correlações em dados brutos, agrupá-los e classificá-los, e – com o tempo – aprender e melhorar continuamente.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a8879064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a8879064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dirty="0">
                <a:effectLst/>
              </a:rPr>
              <a:t>modelos generativos profundos (</a:t>
            </a:r>
            <a:r>
              <a:rPr lang="pt-BR" dirty="0" err="1">
                <a:effectLst/>
              </a:rPr>
              <a:t>dgm</a:t>
            </a:r>
            <a:r>
              <a:rPr lang="pt-BR" dirty="0">
                <a:effectLst/>
              </a:rPr>
              <a:t>) são redes neurais com camadas ocultas treinadas para aproximar a distribuição de probabilidade de alta dimensão complicada usando um grande número de amostras. 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Quando treinados com sucesso, podemos usar o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dgm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para estimar a probabilidade de cada observação e criar novas amostras a partir da distribuição subjacente</a:t>
            </a:r>
          </a:p>
          <a:p>
            <a:endParaRPr lang="pt-BR" dirty="0">
              <a:effectLst/>
            </a:endParaRPr>
          </a:p>
          <a:p>
            <a:b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3a88790647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3a88790647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3a8879064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3a8879064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Nos últimos dias, uma imagem perturbadora de um Obama de “cara branca” tem circulado no Twitter. A imagem foi criada com a ajuda de um novo método para aumento de escala de imagens chamado PULSE. Os pesquisadores por trás do método descrevem o PULSE como uma nova maneira de obter super resolução em imagens de rostos humanos e  produzir imagens de alta resolução de rostos humanos a partir de imagens de baixa resolução de rostos humanos.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3a8879064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3a8879064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Eu estou pintando. Correção de imagens.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As máquinas são capazes de alucinar. Esta capacidade das máquinas pode nos ajudar no desenvolvimento de técnicas como o Image Inpainting. Para mais informações sobre como eles fazem isso: leia este artigo.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a88790647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3a88790647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O que é Inpainting de imagem? Inpainting refere-se à arte de restaurar partes perdidas de uma imagem e reconstruí-las com base nas informações de fundo. Refere-se ao processo de preenchimento de dados ausentes em uma região designada de entrada visual. No mundo digital, refere-se à aplicação de algoritmos sofisticados para substituir partes perdidas ou corrompidas de dados de imagem.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Dada a imagem acima, como podemos preencher as informações que faltam? Imagine que estamos construindo um sistema para preencher as peças que faltam. Como um sistema pode fazer isso? Como o cérebro humano fará isso? Que tipo de informação usamos? Estas são as perguntas que devemos pensar, para resolver este problema. Existem dois tipos de informação a serem focados Informação contextual informação perceptiva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3a8879064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3a8879064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Usando ganz com dados de treinamento adaptativos para procurar novas moléculas.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O processo de descoberta de drogas envolve uma busca no espaço de todos os compostos químicos possíveis. Generative Adversarial Networks (GANs) fornecem uma ferramenta valiosa para explorar o espaço químico e otimizar compostos conhecidos para uma funcionalidade desejada. Abordagens padrão para GANs de treinamento, no entanto, podem resultar em colapso de modo, no qual o gerador produz principalmente amostras intimamente relacionadas a um pequeno subconjunto dos dados de treinamento. Em contraste, a busca por novos compostos requer exploração além dos dados originais. Aqui, apresentamos uma abordagem para treinar GANs que promove a exploração incremental e limita os impactos do modo de colapso usando conceitos de Algoritmos Genéticos. Em nossa abordagem, amostras válidas do gerador são usadas para substituir amostras dos dados de treinamento. Consideramos a seleção aleatória e guiada junto com a recombinação durante a substituição. Ao rastrear o número de novos compostos produzidos durante o treinamento, mostramos que as atualizações dos dados de treinamento superam drasticamente a abordagem tradicional, aumentando as aplicações potenciais de GANs na descoberta de medicamentos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a8879064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a8879064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Sintese de voz e músicas: 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Hoje, no Japão, novas tecnologias estão sendo testadas. Uma delas é a de síntese de voz. Dois softwares são mais populares neste quesito: </a:t>
            </a:r>
            <a:r>
              <a:rPr lang="pt-BR" b="0" i="0" dirty="0" err="1">
                <a:effectLst/>
                <a:latin typeface="Noto Sans" panose="020B0502040204020203" pitchFamily="34" charset="0"/>
              </a:rPr>
              <a:t>Vocaloid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 e </a:t>
            </a:r>
            <a:r>
              <a:rPr lang="pt-BR" b="0" i="0" dirty="0" err="1">
                <a:effectLst/>
                <a:latin typeface="Noto Sans" panose="020B0502040204020203" pitchFamily="34" charset="0"/>
              </a:rPr>
              <a:t>UTAUloid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. Os dois tem basicamente o mesmo conceito: o usuário insere quando as notas serão tocadas, qual nota e a duração dela, e depois os fonemas. Uma cantora completamente virtual, que usa o software </a:t>
            </a:r>
            <a:r>
              <a:rPr lang="pt-BR" b="0" i="0" dirty="0" err="1">
                <a:effectLst/>
                <a:latin typeface="Noto Sans" panose="020B0502040204020203" pitchFamily="34" charset="0"/>
              </a:rPr>
              <a:t>Vocaloid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 está fazendo inclusive shows ao vivo.</a:t>
            </a:r>
            <a:endParaRPr lang="pt-PT" b="0" i="0" dirty="0">
              <a:effectLst/>
              <a:latin typeface="Noto Sans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b="0" i="0" dirty="0">
              <a:effectLst/>
              <a:latin typeface="Noto Sans" panose="020B0502040204020203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a8879064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a8879064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b="0" i="0" dirty="0">
              <a:effectLst/>
              <a:latin typeface="Noto Sans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0" i="0" dirty="0">
                <a:effectLst/>
                <a:latin typeface="Noto Sans" panose="020B0502040204020203" pitchFamily="34" charset="0"/>
              </a:rPr>
              <a:t>Sumarização e tradução de textos: </a:t>
            </a:r>
            <a:r>
              <a:rPr lang="pt-BR" dirty="0"/>
              <a:t>A sumarização automática pretende simular as principais características da tarefa humana: identificar segmentos relevantes de um texto e compô-los, para produzir os sumários correspondentes. Sumários, neste contexto, são sempre textos resumidos. Existem diversos modelos de sumarização automática, que envolvem o conhecimento </a:t>
            </a:r>
            <a:r>
              <a:rPr lang="pt-BR" dirty="0" err="1"/>
              <a:t>lingüístico</a:t>
            </a:r>
            <a:r>
              <a:rPr lang="pt-BR" dirty="0"/>
              <a:t> ou a manipulação estatística ou empírica das informações textuais. 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57582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a8879064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a8879064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Sintese</a:t>
            </a:r>
            <a:r>
              <a:rPr lang="pt-BR" dirty="0"/>
              <a:t> de vídeo:  </a:t>
            </a:r>
            <a:r>
              <a:rPr lang="pt-PT" dirty="0"/>
              <a:t>A super resolução, em geral, é um dos principais problemas na visão computacional que tem recebido maior atenção nos últimos anos, pois os métodos de aprendizado profundo revolucionaram lentamente o campo.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508161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203e355d5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203e355d5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3a8879064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3a8879064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Autoencoders variacionais; GANs;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autorregressivos;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Normalizando Fluxos</a:t>
            </a: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3a88790647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3a88790647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3a88790647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3a88790647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3e355d5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3e355d5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</a:t>
            </a: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3a88790647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3a88790647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 </a:t>
            </a: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3e355d5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3e355d5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ENERGIA: Qual é a vantagem do aprendizado baseado em energia?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Esta abordagem de aprendizagem é uma alternativa à estimativa probabilística para classificação, previsão e tomada de decisão. Como a normalização adequada não é necessária, as abordagens baseadas em energia não apresentam os problemas decorrentes da estimativa da constante de normalização em modelos probabilísticos. Além disso, a ausência de qualquer condição de normalização permite muito mais flexibilidade no projeto de máquinas de aprendizagem.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2249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3e355d5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3e355d5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 </a:t>
            </a:r>
            <a:r>
              <a:rPr lang="pt-BR" sz="1100" dirty="0"/>
              <a:t>Para um modelo fazer uma previsão ou decisão (inferência) ele precisa definir o valor das variáveis ​​observadas para 1 e encontrar valores das demais variáveis ​​que minimizem esse nível de “energia”.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1064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3a88790647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3a88790647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a94ebc61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3a94ebc61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3a94ebc61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3a94ebc61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3a94ebc61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3a94ebc61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203e355d5e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203e355d5e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3a88790647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3a88790647_0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Além disso, o termo “variacional” vem da estreita relação que existe entre a regularização e o método de inferência variacional em Estatística. </a:t>
            </a: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3a88790647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3a88790647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9baafe93df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9baafe93df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são em essência, redes neurais para redução de dimensionalidade. A ideia geral dos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bastante simples e consiste em definir um codificador e um decodificador como redes neurais e aprender o melhor esquema de codificação-decodificação usando um processo de otimização iterativo. Assim, a cada iteração, alimentamos a arquitetura do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(o codificador seguido pelo decodificador) com alguns dados, comparamos a saída decodificada com os dados iniciais 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retropropagamos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 erro na arquitetura para atualizar os pesos das redes.</a:t>
            </a: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13a88790647_0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13a88790647_0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3a88790647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13a88790647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são em essência, redes neurais para redução de dimensionalidade. A ideia geral dos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bastante simples e consiste em definir um codificador e um decodificador como redes neurais e aprender o melhor esquema de codificação-decodificação usando um processo de otimização iterativo. Assim, a cada iteração, alimentamos a arquitetura do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(o codificador seguido pelo decodificador) com alguns dados, comparamos a saída decodificada com os dados iniciais 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retropropagamos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 erro na arquitetura para atualizar os pesos das redes.</a:t>
            </a:r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3a88790647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13a88790647_0_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3a88790647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3a88790647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3a88790647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13a88790647_0_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203e355d5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1203e355d5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3a11f3ee1c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3a11f3ee1c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13a11f3ee1c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13a11f3ee1c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3a11f3ee1c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13a11f3ee1c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a11f3ee1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a11f3ee1c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3a11f3ee1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13a11f3ee1c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As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redes recorrentes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são um tipo de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rede neural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artificial projetada para reconhecer padrões em sequências de dados, como texto, genomas, caligrafia, palavra falada ou dados de séries numéricas que emanam de sensores, bolsas de valores e agências governamentais.</a:t>
            </a:r>
            <a:endParaRPr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3a11f3ee1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13a11f3ee1c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Uma Rede Neural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Convolucional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ConvNet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/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Convolutional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Neural Network / CNN) é um algoritmo de Aprendizado Profundo que pode captar uma imagem de entrada, atribuir importância (pesos e vieses que podem ser aprendidos) a vários aspectos / objetos da imagem e ser capaz de diferenciar um do outro.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 pré-processamento exigido em uma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ConvNet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muito menor em comparação com outros algoritmos de classificação. Enquanto nos métodos primitivos os filtros são feitos à mão, com treinamento suficiente, as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ConvNets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têm a capacidade de aprender esses filtros / características.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70163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203e355d5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203e355d5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REDES ADVERSARIAIS GENERATIVAS: 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São dois sistemas de IA que aprendem competindo entre si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As Redes Adversárias Generativas (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GANs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, na sigla em inglês) são pares de sistemas de IA treinados para criar conteúdo e realizar tarefas mais rapidamente do que um único sistema.</a:t>
            </a:r>
            <a:endParaRPr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3a11f3ee1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3a11f3ee1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3a11f3ee1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3a11f3ee1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13a11f3ee1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13a11f3ee1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3a11f3ee1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3a11f3ee1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3a11f3ee1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13a11f3ee1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3a11f3ee1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13a11f3ee1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3a11f3ee1c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3a11f3ee1c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203e355d5e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203e355d5e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Fluxos de normalização são um método para construir distribuições complexas, transformando uma densidade de probabilidade por meio de uma série de mapeamentos inversíveis. Ao aplicar repetidamente a regra de mudança de variáveis, a densidade inicial ‘flui’ através da sequência de mapeamentos inversíveis.</a:t>
            </a:r>
            <a:endParaRPr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13a88790647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13a88790647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3a88790647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13a88790647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203e355d5e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203e355d5e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1203e355d5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1203e355d5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203e355d5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1203e355d5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13a94ebc61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13a94ebc61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9baafe93df_0_10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9baafe93df_0_10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35981" y="1393699"/>
            <a:ext cx="688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670681" y="29335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4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147575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870650" y="1144200"/>
            <a:ext cx="6919200" cy="35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Nunito Light"/>
              <a:buAutoNum type="arabicPeriod"/>
              <a:defRPr>
                <a:solidFill>
                  <a:srgbClr val="000000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lphaLcPeriod"/>
              <a:defRPr>
                <a:solidFill>
                  <a:srgbClr val="000000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romanLcPeriod"/>
              <a:defRPr>
                <a:solidFill>
                  <a:srgbClr val="000000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rabicPeriod"/>
              <a:defRPr>
                <a:solidFill>
                  <a:srgbClr val="000000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lphaLcPeriod"/>
              <a:defRPr>
                <a:solidFill>
                  <a:srgbClr val="000000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romanLcPeriod"/>
              <a:defRPr>
                <a:solidFill>
                  <a:srgbClr val="000000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rabicPeriod"/>
              <a:defRPr>
                <a:solidFill>
                  <a:srgbClr val="000000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lphaLcPeriod"/>
              <a:defRPr>
                <a:solidFill>
                  <a:srgbClr val="000000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Nunito Light"/>
              <a:buAutoNum type="romanLcPeriod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ctrTitle" idx="2"/>
          </p:nvPr>
        </p:nvSpPr>
        <p:spPr>
          <a:xfrm>
            <a:off x="1741950" y="2846700"/>
            <a:ext cx="12579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1741950" y="1650025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ctrTitle" idx="3"/>
          </p:nvPr>
        </p:nvSpPr>
        <p:spPr>
          <a:xfrm>
            <a:off x="5633751" y="36353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5256958" y="2440056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ctrTitle"/>
          </p:nvPr>
        </p:nvSpPr>
        <p:spPr>
          <a:xfrm>
            <a:off x="2638350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2580225" y="2314225"/>
            <a:ext cx="39834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ctrTitle"/>
          </p:nvPr>
        </p:nvSpPr>
        <p:spPr>
          <a:xfrm flipH="1">
            <a:off x="1193529" y="1611150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ctrTitle"/>
          </p:nvPr>
        </p:nvSpPr>
        <p:spPr>
          <a:xfrm>
            <a:off x="1600733" y="985228"/>
            <a:ext cx="26736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1665825" y="3058425"/>
            <a:ext cx="26085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ctrTitle" idx="2"/>
          </p:nvPr>
        </p:nvSpPr>
        <p:spPr>
          <a:xfrm>
            <a:off x="1964850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ctrTitle"/>
          </p:nvPr>
        </p:nvSpPr>
        <p:spPr>
          <a:xfrm flipH="1">
            <a:off x="695425" y="1514475"/>
            <a:ext cx="3559800" cy="7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ubTitle" idx="1"/>
          </p:nvPr>
        </p:nvSpPr>
        <p:spPr>
          <a:xfrm flipH="1">
            <a:off x="1581025" y="2559200"/>
            <a:ext cx="26742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 hasCustomPrompt="1"/>
          </p:nvPr>
        </p:nvSpPr>
        <p:spPr>
          <a:xfrm>
            <a:off x="2250675" y="1001350"/>
            <a:ext cx="6191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9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2107950" y="2895050"/>
            <a:ext cx="61911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ctrTitle"/>
          </p:nvPr>
        </p:nvSpPr>
        <p:spPr>
          <a:xfrm>
            <a:off x="3385875" y="2098650"/>
            <a:ext cx="2372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ctrTitle" idx="2"/>
          </p:nvPr>
        </p:nvSpPr>
        <p:spPr>
          <a:xfrm>
            <a:off x="390296" y="201653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690446" y="580278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3" hasCustomPrompt="1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4" hasCustomPrompt="1"/>
          </p:nvPr>
        </p:nvSpPr>
        <p:spPr>
          <a:xfrm>
            <a:off x="2105406" y="151580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5" hasCustomPrompt="1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6" hasCustomPrompt="1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7" hasCustomPrompt="1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8" hasCustomPrompt="1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 idx="9"/>
          </p:nvPr>
        </p:nvSpPr>
        <p:spPr>
          <a:xfrm>
            <a:off x="390296" y="1167854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3"/>
          </p:nvPr>
        </p:nvSpPr>
        <p:spPr>
          <a:xfrm>
            <a:off x="690446" y="1546477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 idx="14"/>
          </p:nvPr>
        </p:nvSpPr>
        <p:spPr>
          <a:xfrm>
            <a:off x="390296" y="2141336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5"/>
          </p:nvPr>
        </p:nvSpPr>
        <p:spPr>
          <a:xfrm>
            <a:off x="690446" y="2519956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ctrTitle" idx="16"/>
          </p:nvPr>
        </p:nvSpPr>
        <p:spPr>
          <a:xfrm>
            <a:off x="6811558" y="1775180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7"/>
          </p:nvPr>
        </p:nvSpPr>
        <p:spPr>
          <a:xfrm>
            <a:off x="6811558" y="2153805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ctrTitle" idx="18"/>
          </p:nvPr>
        </p:nvSpPr>
        <p:spPr>
          <a:xfrm>
            <a:off x="6811558" y="2799095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9"/>
          </p:nvPr>
        </p:nvSpPr>
        <p:spPr>
          <a:xfrm>
            <a:off x="6811558" y="3177717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20"/>
          </p:nvPr>
        </p:nvSpPr>
        <p:spPr>
          <a:xfrm>
            <a:off x="6811558" y="3811353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21"/>
          </p:nvPr>
        </p:nvSpPr>
        <p:spPr>
          <a:xfrm>
            <a:off x="6811558" y="4189973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 flipH="1">
            <a:off x="2747779" y="263567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3718579" y="4030481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 flipH="1">
            <a:off x="275454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3725343" y="274298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 flipH="1">
            <a:off x="118000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180003" y="274298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ctrTitle"/>
          </p:nvPr>
        </p:nvSpPr>
        <p:spPr>
          <a:xfrm flipH="1">
            <a:off x="2260329" y="219380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260329" y="3476054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ctrTitle"/>
          </p:nvPr>
        </p:nvSpPr>
        <p:spPr>
          <a:xfrm flipH="1">
            <a:off x="1698072" y="217847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3914472" y="18666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8"/>
          <p:cNvSpPr txBox="1">
            <a:spLocks noGrp="1"/>
          </p:cNvSpPr>
          <p:nvPr>
            <p:ph type="subTitle" idx="1"/>
          </p:nvPr>
        </p:nvSpPr>
        <p:spPr>
          <a:xfrm>
            <a:off x="2668872" y="3476054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3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>
            <a:off x="722375" y="1447800"/>
            <a:ext cx="3589200" cy="31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2"/>
          </p:nvPr>
        </p:nvSpPr>
        <p:spPr>
          <a:xfrm>
            <a:off x="4832400" y="1447800"/>
            <a:ext cx="3589200" cy="31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ubTitle" idx="3"/>
          </p:nvPr>
        </p:nvSpPr>
        <p:spPr>
          <a:xfrm>
            <a:off x="723900" y="952500"/>
            <a:ext cx="7699200" cy="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ubTitle" idx="1"/>
          </p:nvPr>
        </p:nvSpPr>
        <p:spPr>
          <a:xfrm>
            <a:off x="872450" y="3090475"/>
            <a:ext cx="20520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3"/>
          </p:nvPr>
        </p:nvSpPr>
        <p:spPr>
          <a:xfrm>
            <a:off x="3462900" y="2036750"/>
            <a:ext cx="221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ubTitle" idx="5"/>
          </p:nvPr>
        </p:nvSpPr>
        <p:spPr>
          <a:xfrm>
            <a:off x="6136500" y="3090475"/>
            <a:ext cx="221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ctrTitle" idx="2"/>
          </p:nvPr>
        </p:nvSpPr>
        <p:spPr>
          <a:xfrm>
            <a:off x="2285760" y="1652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subTitle" idx="1"/>
          </p:nvPr>
        </p:nvSpPr>
        <p:spPr>
          <a:xfrm>
            <a:off x="2285760" y="1946292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ctrTitle" idx="3"/>
          </p:nvPr>
        </p:nvSpPr>
        <p:spPr>
          <a:xfrm>
            <a:off x="2285760" y="35705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ubTitle" idx="4"/>
          </p:nvPr>
        </p:nvSpPr>
        <p:spPr>
          <a:xfrm>
            <a:off x="2285760" y="3864823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ctrTitle" idx="5"/>
          </p:nvPr>
        </p:nvSpPr>
        <p:spPr>
          <a:xfrm>
            <a:off x="5047297" y="1652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ubTitle" idx="6"/>
          </p:nvPr>
        </p:nvSpPr>
        <p:spPr>
          <a:xfrm>
            <a:off x="5047299" y="1946292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ctrTitle" idx="7"/>
          </p:nvPr>
        </p:nvSpPr>
        <p:spPr>
          <a:xfrm>
            <a:off x="5047297" y="35705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ubTitle" idx="8"/>
          </p:nvPr>
        </p:nvSpPr>
        <p:spPr>
          <a:xfrm>
            <a:off x="5047299" y="3864823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ctrTitle" idx="2"/>
          </p:nvPr>
        </p:nvSpPr>
        <p:spPr>
          <a:xfrm>
            <a:off x="464478" y="18065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616128" y="2100749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ctrTitle" idx="3"/>
          </p:nvPr>
        </p:nvSpPr>
        <p:spPr>
          <a:xfrm>
            <a:off x="2077426" y="18065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4"/>
          </p:nvPr>
        </p:nvSpPr>
        <p:spPr>
          <a:xfrm>
            <a:off x="2229076" y="2100749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ctrTitle" idx="5"/>
          </p:nvPr>
        </p:nvSpPr>
        <p:spPr>
          <a:xfrm>
            <a:off x="3690375" y="18065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ubTitle" idx="6"/>
          </p:nvPr>
        </p:nvSpPr>
        <p:spPr>
          <a:xfrm>
            <a:off x="3842025" y="2100749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ctrTitle" idx="7"/>
          </p:nvPr>
        </p:nvSpPr>
        <p:spPr>
          <a:xfrm>
            <a:off x="3707117" y="3549862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ubTitle" idx="8"/>
          </p:nvPr>
        </p:nvSpPr>
        <p:spPr>
          <a:xfrm>
            <a:off x="3858772" y="3890201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ctrTitle" idx="9"/>
          </p:nvPr>
        </p:nvSpPr>
        <p:spPr>
          <a:xfrm>
            <a:off x="5343519" y="3549862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ubTitle" idx="13"/>
          </p:nvPr>
        </p:nvSpPr>
        <p:spPr>
          <a:xfrm>
            <a:off x="5500261" y="3890201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ctrTitle" idx="14"/>
          </p:nvPr>
        </p:nvSpPr>
        <p:spPr>
          <a:xfrm>
            <a:off x="6979921" y="3549862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ubTitle" idx="15"/>
          </p:nvPr>
        </p:nvSpPr>
        <p:spPr>
          <a:xfrm>
            <a:off x="7141750" y="3890201"/>
            <a:ext cx="14568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CUSTOM_1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title" idx="2" hasCustomPrompt="1"/>
          </p:nvPr>
        </p:nvSpPr>
        <p:spPr>
          <a:xfrm>
            <a:off x="1086651" y="1475125"/>
            <a:ext cx="17952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 flipH="1">
            <a:off x="3481677" y="1666454"/>
            <a:ext cx="3264900" cy="33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title" idx="3" hasCustomPrompt="1"/>
          </p:nvPr>
        </p:nvSpPr>
        <p:spPr>
          <a:xfrm>
            <a:off x="2298451" y="2475350"/>
            <a:ext cx="17637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27"/>
          <p:cNvSpPr txBox="1">
            <a:spLocks noGrp="1"/>
          </p:cNvSpPr>
          <p:nvPr>
            <p:ph type="subTitle" idx="4"/>
          </p:nvPr>
        </p:nvSpPr>
        <p:spPr>
          <a:xfrm flipH="1">
            <a:off x="4568051" y="2688425"/>
            <a:ext cx="3264900" cy="3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title" idx="5" hasCustomPrompt="1"/>
          </p:nvPr>
        </p:nvSpPr>
        <p:spPr>
          <a:xfrm>
            <a:off x="3353176" y="3513625"/>
            <a:ext cx="17952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4" name="Google Shape;134;p27"/>
          <p:cNvSpPr txBox="1">
            <a:spLocks noGrp="1"/>
          </p:cNvSpPr>
          <p:nvPr>
            <p:ph type="subTitle" idx="6"/>
          </p:nvPr>
        </p:nvSpPr>
        <p:spPr>
          <a:xfrm flipH="1">
            <a:off x="5671490" y="3709941"/>
            <a:ext cx="3264900" cy="3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ctrTitle"/>
          </p:nvPr>
        </p:nvSpPr>
        <p:spPr>
          <a:xfrm flipH="1">
            <a:off x="1974150" y="1161000"/>
            <a:ext cx="5195700" cy="13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subTitle" idx="1"/>
          </p:nvPr>
        </p:nvSpPr>
        <p:spPr>
          <a:xfrm>
            <a:off x="2152500" y="2494850"/>
            <a:ext cx="48390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/>
          <p:nvPr/>
        </p:nvSpPr>
        <p:spPr>
          <a:xfrm>
            <a:off x="625906" y="3722418"/>
            <a:ext cx="3830100" cy="17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CREDITS: This presentation template was created by </a:t>
            </a:r>
            <a:r>
              <a:rPr lang="en" sz="1000" b="1">
                <a:solidFill>
                  <a:srgbClr val="434343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including icons by </a:t>
            </a:r>
            <a:r>
              <a:rPr lang="en" sz="1000" b="1">
                <a:solidFill>
                  <a:srgbClr val="434343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and infographics &amp; images by </a:t>
            </a:r>
            <a:r>
              <a:rPr lang="en" sz="1000" b="1">
                <a:solidFill>
                  <a:srgbClr val="434343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 </a:t>
            </a:r>
            <a:endParaRPr sz="10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Please keep this slide for attribution.</a:t>
            </a:r>
            <a:endParaRPr sz="900" b="1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xo 2"/>
              <a:buNone/>
              <a:defRPr sz="2800" b="1">
                <a:solidFill>
                  <a:srgbClr val="434343"/>
                </a:solidFill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jasonlee1980hk.medium.com/energy-based-model-meets-deep-learning-e3cfd681333b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jasonlee1980hk.medium.com/energy-based-model-meets-deep-learning-e3cfd681333b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>
            <a:spLocks noGrp="1"/>
          </p:cNvSpPr>
          <p:nvPr>
            <p:ph type="ctrTitle"/>
          </p:nvPr>
        </p:nvSpPr>
        <p:spPr>
          <a:xfrm>
            <a:off x="535350" y="1127900"/>
            <a:ext cx="7818900" cy="204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/>
              <a:t>Modelagem Generativa Profunda: Uma Revisão Comparativa de VAEs, GANs, Fluxos Normalizantes, Modelos Baseados em Energia e Autoregressivos</a:t>
            </a:r>
            <a:endParaRPr sz="3000" dirty="0"/>
          </a:p>
        </p:txBody>
      </p:sp>
      <p:sp>
        <p:nvSpPr>
          <p:cNvPr id="144" name="Google Shape;144;p29"/>
          <p:cNvSpPr txBox="1">
            <a:spLocks noGrp="1"/>
          </p:cNvSpPr>
          <p:nvPr>
            <p:ph type="subTitle" idx="1"/>
          </p:nvPr>
        </p:nvSpPr>
        <p:spPr>
          <a:xfrm>
            <a:off x="3103924" y="3176000"/>
            <a:ext cx="52119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dirty="0"/>
              <a:t>Deep Generative Modelling: A Comparative Review of VAEs, GANs, Normalizing Flows, Energy-Based and Autoregressive Models</a:t>
            </a:r>
          </a:p>
        </p:txBody>
      </p:sp>
      <p:cxnSp>
        <p:nvCxnSpPr>
          <p:cNvPr id="145" name="Google Shape;145;p29"/>
          <p:cNvCxnSpPr/>
          <p:nvPr/>
        </p:nvCxnSpPr>
        <p:spPr>
          <a:xfrm>
            <a:off x="6677025" y="3176000"/>
            <a:ext cx="24600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29"/>
          <p:cNvSpPr txBox="1">
            <a:spLocks noGrp="1"/>
          </p:cNvSpPr>
          <p:nvPr>
            <p:ph type="subTitle" idx="1"/>
          </p:nvPr>
        </p:nvSpPr>
        <p:spPr>
          <a:xfrm>
            <a:off x="3132825" y="4426500"/>
            <a:ext cx="60042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 Condensed"/>
                <a:ea typeface="Roboto Condensed"/>
                <a:cs typeface="Roboto Condensed"/>
                <a:sym typeface="Roboto Condensed"/>
              </a:rPr>
              <a:t>André Aparecido da Silva,  Luiza Ruivo Marinho Santos, Tiago José da Silva</a:t>
            </a: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Google Shape;151;p30"/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30"/>
          <p:cNvCxnSpPr/>
          <p:nvPr/>
        </p:nvCxnSpPr>
        <p:spPr>
          <a:xfrm>
            <a:off x="0" y="379832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Google Shape;153;p30"/>
          <p:cNvSpPr txBox="1">
            <a:spLocks noGrp="1"/>
          </p:cNvSpPr>
          <p:nvPr>
            <p:ph type="subTitle" idx="1"/>
          </p:nvPr>
        </p:nvSpPr>
        <p:spPr>
          <a:xfrm>
            <a:off x="1823850" y="2696150"/>
            <a:ext cx="5496300" cy="5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/>
              <a:buNone/>
            </a:pPr>
            <a:r>
              <a:rPr lang="en" sz="1600"/>
              <a:t>Artigo publicado pela revista científica </a:t>
            </a:r>
            <a:r>
              <a:rPr lang="en" sz="1600" i="1"/>
              <a:t>IEEE Transactions on Pattern Analysis and Machine Intelligence </a:t>
            </a:r>
            <a:r>
              <a:rPr lang="en" sz="1600"/>
              <a:t>da </a:t>
            </a:r>
            <a:r>
              <a:rPr lang="en" sz="1600" i="1"/>
              <a:t>IEEE Computer Society</a:t>
            </a:r>
            <a:r>
              <a:rPr lang="en" sz="1600"/>
              <a:t> em 28 de março de 2022.</a:t>
            </a:r>
            <a:endParaRPr sz="1600" baseline="300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/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54" name="Google Shape;154;p30"/>
          <p:cNvPicPr preferRelativeResize="0"/>
          <p:nvPr/>
        </p:nvPicPr>
        <p:blipFill rotWithShape="1">
          <a:blip r:embed="rId3">
            <a:alphaModFix/>
          </a:blip>
          <a:srcRect t="31748" b="31188"/>
          <a:stretch/>
        </p:blipFill>
        <p:spPr>
          <a:xfrm>
            <a:off x="3218675" y="1692950"/>
            <a:ext cx="2706650" cy="100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/>
          <p:nvPr/>
        </p:nvSpPr>
        <p:spPr>
          <a:xfrm>
            <a:off x="7738507" y="784651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1"/>
          <p:cNvSpPr/>
          <p:nvPr/>
        </p:nvSpPr>
        <p:spPr>
          <a:xfrm>
            <a:off x="167963" y="3797872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1"/>
          <p:cNvSpPr/>
          <p:nvPr/>
        </p:nvSpPr>
        <p:spPr>
          <a:xfrm>
            <a:off x="113350" y="517787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ctrTitle"/>
          </p:nvPr>
        </p:nvSpPr>
        <p:spPr>
          <a:xfrm>
            <a:off x="3466802" y="2525585"/>
            <a:ext cx="2065469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OS AUTORES</a:t>
            </a:r>
            <a:endParaRPr dirty="0"/>
          </a:p>
        </p:txBody>
      </p:sp>
      <p:sp>
        <p:nvSpPr>
          <p:cNvPr id="163" name="Google Shape;163;p31"/>
          <p:cNvSpPr txBox="1">
            <a:spLocks noGrp="1"/>
          </p:cNvSpPr>
          <p:nvPr>
            <p:ph type="ctrTitle" idx="7"/>
          </p:nvPr>
        </p:nvSpPr>
        <p:spPr>
          <a:xfrm>
            <a:off x="5041895" y="3736886"/>
            <a:ext cx="20814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CHRIS G. WILLCOCKS</a:t>
            </a:r>
            <a:endParaRPr dirty="0"/>
          </a:p>
        </p:txBody>
      </p:sp>
      <p:sp>
        <p:nvSpPr>
          <p:cNvPr id="164" name="Google Shape;164;p31"/>
          <p:cNvSpPr txBox="1">
            <a:spLocks noGrp="1"/>
          </p:cNvSpPr>
          <p:nvPr>
            <p:ph type="subTitle" idx="1"/>
          </p:nvPr>
        </p:nvSpPr>
        <p:spPr>
          <a:xfrm>
            <a:off x="1136648" y="718162"/>
            <a:ext cx="1984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Estudante de PhD no Departamento de Ciência da Computação na Universidade de Durham, no Reino Unido.</a:t>
            </a:r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ctrTitle" idx="2"/>
          </p:nvPr>
        </p:nvSpPr>
        <p:spPr>
          <a:xfrm>
            <a:off x="1136649" y="423925"/>
            <a:ext cx="19842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SAM BOND-TAYLOR</a:t>
            </a:r>
            <a:endParaRPr dirty="0"/>
          </a:p>
        </p:txBody>
      </p:sp>
      <p:sp>
        <p:nvSpPr>
          <p:cNvPr id="166" name="Google Shape;166;p31"/>
          <p:cNvSpPr txBox="1">
            <a:spLocks noGrp="1"/>
          </p:cNvSpPr>
          <p:nvPr>
            <p:ph type="ctrTitle" idx="3"/>
          </p:nvPr>
        </p:nvSpPr>
        <p:spPr>
          <a:xfrm>
            <a:off x="1298712" y="3603636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ADAM LEACH</a:t>
            </a:r>
            <a:endParaRPr dirty="0"/>
          </a:p>
        </p:txBody>
      </p:sp>
      <p:sp>
        <p:nvSpPr>
          <p:cNvPr id="167" name="Google Shape;167;p31"/>
          <p:cNvSpPr txBox="1">
            <a:spLocks noGrp="1"/>
          </p:cNvSpPr>
          <p:nvPr>
            <p:ph type="subTitle" idx="4"/>
          </p:nvPr>
        </p:nvSpPr>
        <p:spPr>
          <a:xfrm>
            <a:off x="1266896" y="3898073"/>
            <a:ext cx="1984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Estudante de PhD no Departamento de Ciência da Computação na Universidade de Durham, no Reino Unido.</a:t>
            </a:r>
            <a:endParaRPr dirty="0"/>
          </a:p>
        </p:txBody>
      </p:sp>
      <p:sp>
        <p:nvSpPr>
          <p:cNvPr id="168" name="Google Shape;168;p31"/>
          <p:cNvSpPr txBox="1">
            <a:spLocks noGrp="1"/>
          </p:cNvSpPr>
          <p:nvPr>
            <p:ph type="ctrTitle" idx="5"/>
          </p:nvPr>
        </p:nvSpPr>
        <p:spPr>
          <a:xfrm>
            <a:off x="5018370" y="570901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YANG LONG</a:t>
            </a:r>
            <a:endParaRPr dirty="0"/>
          </a:p>
        </p:txBody>
      </p:sp>
      <p:sp>
        <p:nvSpPr>
          <p:cNvPr id="169" name="Google Shape;169;p31"/>
          <p:cNvSpPr txBox="1">
            <a:spLocks noGrp="1"/>
          </p:cNvSpPr>
          <p:nvPr>
            <p:ph type="subTitle" idx="6"/>
          </p:nvPr>
        </p:nvSpPr>
        <p:spPr>
          <a:xfrm>
            <a:off x="4499537" y="1003610"/>
            <a:ext cx="2412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Professor assistente no Departamento de Ciência da Computação na Universidade de Durham. Trabalha  no conselho de pesquisas médicas no Reino Unido, com o objetivo de conceber soluções de IA escaláveis para grandes aplicações na área da saúde.</a:t>
            </a:r>
            <a:endParaRPr sz="1000" dirty="0"/>
          </a:p>
        </p:txBody>
      </p:sp>
      <p:sp>
        <p:nvSpPr>
          <p:cNvPr id="170" name="Google Shape;170;p31"/>
          <p:cNvSpPr txBox="1">
            <a:spLocks noGrp="1"/>
          </p:cNvSpPr>
          <p:nvPr>
            <p:ph type="subTitle" idx="8"/>
          </p:nvPr>
        </p:nvSpPr>
        <p:spPr>
          <a:xfrm>
            <a:off x="5139195" y="4031136"/>
            <a:ext cx="1984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Professor assistente no Departamento de Ciência da Computação na Universidade de Durham, no Reino Unido.</a:t>
            </a:r>
            <a:endParaRPr dirty="0"/>
          </a:p>
        </p:txBody>
      </p:sp>
      <p:cxnSp>
        <p:nvCxnSpPr>
          <p:cNvPr id="171" name="Google Shape;171;p31"/>
          <p:cNvCxnSpPr>
            <a:endCxn id="172" idx="0"/>
          </p:cNvCxnSpPr>
          <p:nvPr/>
        </p:nvCxnSpPr>
        <p:spPr>
          <a:xfrm>
            <a:off x="625013" y="-1049375"/>
            <a:ext cx="1500" cy="1617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31"/>
          <p:cNvCxnSpPr/>
          <p:nvPr/>
        </p:nvCxnSpPr>
        <p:spPr>
          <a:xfrm>
            <a:off x="7378575" y="4575575"/>
            <a:ext cx="0" cy="620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075" y="567925"/>
            <a:ext cx="90487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992" y="3861042"/>
            <a:ext cx="90487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8194" y="830026"/>
            <a:ext cx="923925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1"/>
          <p:cNvSpPr/>
          <p:nvPr/>
        </p:nvSpPr>
        <p:spPr>
          <a:xfrm>
            <a:off x="7412747" y="3817386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4152" y="3861042"/>
            <a:ext cx="933450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p31"/>
          <p:cNvCxnSpPr>
            <a:cxnSpLocks/>
          </p:cNvCxnSpPr>
          <p:nvPr/>
        </p:nvCxnSpPr>
        <p:spPr>
          <a:xfrm>
            <a:off x="625013" y="-1049375"/>
            <a:ext cx="1500" cy="1617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31"/>
          <p:cNvCxnSpPr/>
          <p:nvPr/>
        </p:nvCxnSpPr>
        <p:spPr>
          <a:xfrm>
            <a:off x="7378575" y="4575575"/>
            <a:ext cx="0" cy="620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DBC8D9E-AE0D-C48C-16DC-7800AB3E1A76}"/>
              </a:ext>
            </a:extLst>
          </p:cNvPr>
          <p:cNvSpPr txBox="1"/>
          <p:nvPr/>
        </p:nvSpPr>
        <p:spPr>
          <a:xfrm>
            <a:off x="769706" y="1107402"/>
            <a:ext cx="76045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Modelos generativos profundos são uma classe de técnicas que treinam redes neurais profundas para modelar a distribuição de treinamento amostras. </a:t>
            </a:r>
          </a:p>
          <a:p>
            <a:pPr algn="just"/>
            <a:r>
              <a:rPr lang="pt-BR" sz="2000" dirty="0"/>
              <a:t> </a:t>
            </a:r>
          </a:p>
          <a:p>
            <a:pPr algn="just"/>
            <a:r>
              <a:rPr lang="pt-BR" sz="2000" dirty="0"/>
              <a:t>A pesquisa se fragmentou em várias abordagens interconectadas, cada uma  das quais faz compensações, incluindo tempo de execução, diversidade e restrições  arquitetônicas. </a:t>
            </a:r>
          </a:p>
        </p:txBody>
      </p:sp>
    </p:spTree>
    <p:extLst>
      <p:ext uri="{BB962C8B-B14F-4D97-AF65-F5344CB8AC3E}">
        <p14:creationId xmlns:p14="http://schemas.microsoft.com/office/powerpoint/2010/main" val="8149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p31"/>
          <p:cNvCxnSpPr>
            <a:cxnSpLocks/>
          </p:cNvCxnSpPr>
          <p:nvPr/>
        </p:nvCxnSpPr>
        <p:spPr>
          <a:xfrm>
            <a:off x="625013" y="-1049375"/>
            <a:ext cx="1500" cy="1617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31"/>
          <p:cNvCxnSpPr/>
          <p:nvPr/>
        </p:nvCxnSpPr>
        <p:spPr>
          <a:xfrm>
            <a:off x="7378575" y="4575575"/>
            <a:ext cx="0" cy="620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DBC8D9E-AE0D-C48C-16DC-7800AB3E1A76}"/>
              </a:ext>
            </a:extLst>
          </p:cNvPr>
          <p:cNvSpPr txBox="1"/>
          <p:nvPr/>
        </p:nvSpPr>
        <p:spPr>
          <a:xfrm>
            <a:off x="340965" y="931161"/>
            <a:ext cx="82915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Em particular, este resumo / </a:t>
            </a:r>
            <a:r>
              <a:rPr lang="pt-BR" sz="2000" dirty="0" err="1"/>
              <a:t>sintese</a:t>
            </a:r>
            <a:r>
              <a:rPr lang="pt-BR" sz="2000" dirty="0"/>
              <a:t> cobre modelos baseados em energia,  </a:t>
            </a:r>
            <a:r>
              <a:rPr lang="pt-BR" sz="2000" dirty="0" err="1"/>
              <a:t>autoencoders</a:t>
            </a:r>
            <a:r>
              <a:rPr lang="pt-BR" sz="2000" dirty="0"/>
              <a:t> variacionais, redes adversárias generativas, modelos autorregressivos,  fluxos normalizadores,  além de inúmeras abordagens híbridas.  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Esses técnicas são comparadas e contrastadas, explicando as premissas  por trás de cada uma e como elas estão inter-relacionadas, enquanto revisam  as técnicas atuais avanços e implementações de última geração. </a:t>
            </a:r>
          </a:p>
        </p:txBody>
      </p:sp>
    </p:spTree>
    <p:extLst>
      <p:ext uri="{BB962C8B-B14F-4D97-AF65-F5344CB8AC3E}">
        <p14:creationId xmlns:p14="http://schemas.microsoft.com/office/powerpoint/2010/main" val="24632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>
            <a:spLocks noGrp="1"/>
          </p:cNvSpPr>
          <p:nvPr>
            <p:ph type="body" idx="1"/>
          </p:nvPr>
        </p:nvSpPr>
        <p:spPr>
          <a:xfrm>
            <a:off x="1112400" y="1816525"/>
            <a:ext cx="6919200" cy="15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434343"/>
                </a:solidFill>
              </a:rPr>
              <a:t>Comparar algumas técnicas e abordagens utilizadas para criação e modelos Generativos Profundos (Deep Generative Modelling).</a:t>
            </a:r>
            <a:endParaRPr sz="2400" dirty="0">
              <a:solidFill>
                <a:srgbClr val="434343"/>
              </a:solidFill>
            </a:endParaRPr>
          </a:p>
        </p:txBody>
      </p:sp>
      <p:sp>
        <p:nvSpPr>
          <p:cNvPr id="183" name="Google Shape;183;p32"/>
          <p:cNvSpPr txBox="1">
            <a:spLocks noGrp="1"/>
          </p:cNvSpPr>
          <p:nvPr>
            <p:ph type="ctrTitle"/>
          </p:nvPr>
        </p:nvSpPr>
        <p:spPr>
          <a:xfrm>
            <a:off x="1964850" y="1295425"/>
            <a:ext cx="5214300" cy="5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 O OBJETIVO DO ARTIGO?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BFA75CFC-4CF5-C083-BF87-6DA616EDC16B}"/>
              </a:ext>
            </a:extLst>
          </p:cNvPr>
          <p:cNvSpPr txBox="1"/>
          <p:nvPr/>
        </p:nvSpPr>
        <p:spPr>
          <a:xfrm>
            <a:off x="342900" y="1618463"/>
            <a:ext cx="84581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Modelos generativos profundos são uma classe de técnicas que treinam redes neurais profundas para modelar a distribuição de treinamento amostras. A pesquisa se fragmentou em várias abordagens interconectadas, cada uma das quais faz compensações, incluindo tempo de execução, diversidade e restrições arquitetônicas. </a:t>
            </a:r>
          </a:p>
        </p:txBody>
      </p:sp>
    </p:spTree>
    <p:extLst>
      <p:ext uri="{BB962C8B-B14F-4D97-AF65-F5344CB8AC3E}">
        <p14:creationId xmlns:p14="http://schemas.microsoft.com/office/powerpoint/2010/main" val="289163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BFA75CFC-4CF5-C083-BF87-6DA616EDC16B}"/>
              </a:ext>
            </a:extLst>
          </p:cNvPr>
          <p:cNvSpPr txBox="1"/>
          <p:nvPr/>
        </p:nvSpPr>
        <p:spPr>
          <a:xfrm>
            <a:off x="342900" y="1448365"/>
            <a:ext cx="84581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Em particular, este compêndio cobre modelos baseados em energia, </a:t>
            </a:r>
            <a:r>
              <a:rPr lang="pt-BR" sz="2000" dirty="0" err="1"/>
              <a:t>autoencoders</a:t>
            </a:r>
            <a:r>
              <a:rPr lang="pt-BR" sz="2000" dirty="0"/>
              <a:t> variacionais, redes adversárias generativas, modelos autorregressivos, fluxos normalizadores, além de inúmeras abordagens híbridas. Esses técnicas são comparadas e contrastadas, explicando as premissas por trás de cada uma e como elas estão inter-relacionadas, enquanto revisam as técnicas atuais avanços e implementações de última geração</a:t>
            </a:r>
          </a:p>
        </p:txBody>
      </p:sp>
    </p:spTree>
    <p:extLst>
      <p:ext uri="{BB962C8B-B14F-4D97-AF65-F5344CB8AC3E}">
        <p14:creationId xmlns:p14="http://schemas.microsoft.com/office/powerpoint/2010/main" val="153400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3"/>
          <p:cNvSpPr txBox="1">
            <a:spLocks noGrp="1"/>
          </p:cNvSpPr>
          <p:nvPr>
            <p:ph type="ctrTitle"/>
          </p:nvPr>
        </p:nvSpPr>
        <p:spPr>
          <a:xfrm flipH="1">
            <a:off x="1173150" y="30783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hlink"/>
                </a:solidFill>
              </a:rPr>
              <a:t>GENERATIVE MODELS</a:t>
            </a:r>
            <a:endParaRPr lang="pt-BR" dirty="0"/>
          </a:p>
        </p:txBody>
      </p:sp>
      <p:sp>
        <p:nvSpPr>
          <p:cNvPr id="190" name="Google Shape;190;p33"/>
          <p:cNvSpPr txBox="1">
            <a:spLocks noGrp="1"/>
          </p:cNvSpPr>
          <p:nvPr>
            <p:ph type="title" idx="2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191" name="Google Shape;191;p33"/>
          <p:cNvCxnSpPr/>
          <p:nvPr/>
        </p:nvCxnSpPr>
        <p:spPr>
          <a:xfrm>
            <a:off x="0" y="4028275"/>
            <a:ext cx="15615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2" name="Google Shape;192;p33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193" name="Google Shape;193;p33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3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3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>
            <a:spLocks noGrp="1"/>
          </p:cNvSpPr>
          <p:nvPr>
            <p:ph type="body" idx="1"/>
          </p:nvPr>
        </p:nvSpPr>
        <p:spPr>
          <a:xfrm>
            <a:off x="1112400" y="2386925"/>
            <a:ext cx="6919200" cy="10422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434343"/>
                </a:solidFill>
              </a:rPr>
              <a:t>Aprender a gerar novos exemplos a partir de um conjunto de dados analisado e fazendo uso de redes neurais profundas.z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203" name="Google Shape;203;p34"/>
          <p:cNvSpPr txBox="1">
            <a:spLocks noGrp="1"/>
          </p:cNvSpPr>
          <p:nvPr>
            <p:ph type="ctrTitle"/>
          </p:nvPr>
        </p:nvSpPr>
        <p:spPr>
          <a:xfrm>
            <a:off x="1964850" y="1203725"/>
            <a:ext cx="5214300" cy="11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QUAL O OBJETIVO DOS MODELOS GENERATIVOS PROFUNDOS (DEEP GENERATIVE MODELLING)?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5"/>
          <p:cNvPicPr preferRelativeResize="0"/>
          <p:nvPr/>
        </p:nvPicPr>
        <p:blipFill rotWithShape="1">
          <a:blip r:embed="rId3">
            <a:alphaModFix/>
          </a:blip>
          <a:srcRect b="18982"/>
          <a:stretch/>
        </p:blipFill>
        <p:spPr>
          <a:xfrm>
            <a:off x="192363" y="319639"/>
            <a:ext cx="7839237" cy="143368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5"/>
          <p:cNvSpPr txBox="1">
            <a:spLocks noGrp="1"/>
          </p:cNvSpPr>
          <p:nvPr>
            <p:ph type="body" idx="1"/>
          </p:nvPr>
        </p:nvSpPr>
        <p:spPr>
          <a:xfrm>
            <a:off x="864427" y="1845343"/>
            <a:ext cx="6919200" cy="5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34343"/>
                </a:solidFill>
              </a:rPr>
              <a:t>Ruthotto and Haber (2021)</a:t>
            </a:r>
            <a:endParaRPr sz="1600" dirty="0">
              <a:solidFill>
                <a:srgbClr val="434343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6495E44-DC98-8860-401E-BBB3C4F7371E}"/>
              </a:ext>
            </a:extLst>
          </p:cNvPr>
          <p:cNvSpPr txBox="1"/>
          <p:nvPr/>
        </p:nvSpPr>
        <p:spPr>
          <a:xfrm>
            <a:off x="379709" y="2455164"/>
            <a:ext cx="81676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M</a:t>
            </a:r>
            <a:r>
              <a:rPr lang="pt-BR" sz="2000" dirty="0">
                <a:effectLst/>
              </a:rPr>
              <a:t>odelos generativos profundos (</a:t>
            </a:r>
            <a:r>
              <a:rPr lang="pt-BR" sz="2000" dirty="0" err="1">
                <a:effectLst/>
              </a:rPr>
              <a:t>dgm</a:t>
            </a:r>
            <a:r>
              <a:rPr lang="pt-BR" sz="2000" dirty="0">
                <a:effectLst/>
              </a:rPr>
              <a:t>) são redes neurais com camadas ocultas treinadas para aproximar a distribuição de probabilidade de alta dimensão complicada usando um grande número de amostras. </a:t>
            </a:r>
            <a:r>
              <a:rPr lang="pt-BR" sz="2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Quando treinados com sucesso, podemos usar o </a:t>
            </a:r>
            <a:r>
              <a:rPr lang="pt-BR" sz="20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dgm</a:t>
            </a:r>
            <a:r>
              <a:rPr lang="pt-BR" sz="2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para estimar a probabilidade de cada observação e criar novas amostras a partir da distribuição subjacente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>
            <a:spLocks noGrp="1"/>
          </p:cNvSpPr>
          <p:nvPr>
            <p:ph type="body" idx="1"/>
          </p:nvPr>
        </p:nvSpPr>
        <p:spPr>
          <a:xfrm>
            <a:off x="348712" y="625550"/>
            <a:ext cx="8446576" cy="172022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434343"/>
                </a:solidFill>
              </a:rPr>
              <a:t>As DGMs treinadas geram novas amostras com a mesma distribuição dos dados treinados. Assim, a probabilidade de x na distribuição resultante é aproximada à probabilidade de x na distribuição treinada.</a:t>
            </a:r>
            <a:endParaRPr sz="2400" dirty="0">
              <a:solidFill>
                <a:srgbClr val="434343"/>
              </a:solidFill>
            </a:endParaRPr>
          </a:p>
        </p:txBody>
      </p:sp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229" y="2718959"/>
            <a:ext cx="7423102" cy="21692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216" name="Google Shape;216;p36"/>
          <p:cNvSpPr txBox="1">
            <a:spLocks noGrp="1"/>
          </p:cNvSpPr>
          <p:nvPr>
            <p:ph type="body" idx="1"/>
          </p:nvPr>
        </p:nvSpPr>
        <p:spPr>
          <a:xfrm>
            <a:off x="1112400" y="4158550"/>
            <a:ext cx="691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https://data-science-blog.com/blog/2022/02/19/deep-generative-modelling/ em 27 de junho de 2022.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Super resolução de imagens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222" name="Google Shape;222;p37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pic>
        <p:nvPicPr>
          <p:cNvPr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850" y="1740325"/>
            <a:ext cx="5214300" cy="266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7">
            <a:off x="6987375" y="1487151"/>
            <a:ext cx="513477" cy="5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 txBox="1">
            <a:spLocks noGrp="1"/>
          </p:cNvSpPr>
          <p:nvPr>
            <p:ph type="body" idx="1"/>
          </p:nvPr>
        </p:nvSpPr>
        <p:spPr>
          <a:xfrm>
            <a:off x="1054875" y="4400950"/>
            <a:ext cx="691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 https://zentralwerkstatt.org/blog/pulse em 27 de Junho de 2022.</a:t>
            </a:r>
            <a:endParaRPr sz="9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dirty="0" err="1">
                <a:solidFill>
                  <a:srgbClr val="434343"/>
                </a:solidFill>
              </a:rPr>
              <a:t>Impainting</a:t>
            </a:r>
            <a:endParaRPr lang="pt-BR" sz="2100" dirty="0">
              <a:solidFill>
                <a:srgbClr val="434343"/>
              </a:solidFill>
            </a:endParaRPr>
          </a:p>
        </p:txBody>
      </p:sp>
      <p:sp>
        <p:nvSpPr>
          <p:cNvPr id="231" name="Google Shape;231;p38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APLICAÇÕES DE DGMS</a:t>
            </a:r>
            <a:endParaRPr/>
          </a:p>
        </p:txBody>
      </p:sp>
      <p:sp>
        <p:nvSpPr>
          <p:cNvPr id="232" name="Google Shape;232;p38"/>
          <p:cNvSpPr txBox="1">
            <a:spLocks noGrp="1"/>
          </p:cNvSpPr>
          <p:nvPr>
            <p:ph type="body" idx="1"/>
          </p:nvPr>
        </p:nvSpPr>
        <p:spPr>
          <a:xfrm>
            <a:off x="947400" y="4337225"/>
            <a:ext cx="724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 https://medium.com/jamieai/image-inpainting-with-deep-learning-dd8555e56a32 em 27 de Junho de 2022.</a:t>
            </a:r>
            <a:endParaRPr sz="900" dirty="0">
              <a:solidFill>
                <a:schemeClr val="dk1"/>
              </a:solidFill>
            </a:endParaRPr>
          </a:p>
        </p:txBody>
      </p:sp>
      <p:pic>
        <p:nvPicPr>
          <p:cNvPr id="233" name="Google Shape;2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563" y="1694325"/>
            <a:ext cx="5246877" cy="25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Impainting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239" name="Google Shape;239;p39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APLICAÇÕES DE DGMS</a:t>
            </a:r>
            <a:endParaRPr/>
          </a:p>
        </p:txBody>
      </p:sp>
      <p:sp>
        <p:nvSpPr>
          <p:cNvPr id="240" name="Google Shape;240;p39"/>
          <p:cNvSpPr txBox="1">
            <a:spLocks noGrp="1"/>
          </p:cNvSpPr>
          <p:nvPr>
            <p:ph type="body" idx="1"/>
          </p:nvPr>
        </p:nvSpPr>
        <p:spPr>
          <a:xfrm>
            <a:off x="947400" y="4400950"/>
            <a:ext cx="724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https://medium.com/jamieai/image-inpainting-with-deep-learning-dd8555e56a32 em 27 de Junho de 2022.</a:t>
            </a:r>
            <a:endParaRPr sz="900">
              <a:solidFill>
                <a:schemeClr val="dk1"/>
              </a:solidFill>
            </a:endParaRPr>
          </a:p>
        </p:txBody>
      </p:sp>
      <p:pic>
        <p:nvPicPr>
          <p:cNvPr id="241" name="Google Shape;24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188" y="1694325"/>
            <a:ext cx="3405634" cy="25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Síntese de drogas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247" name="Google Shape;247;p40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APLICAÇÕES DE DGMS</a:t>
            </a:r>
            <a:endParaRPr/>
          </a:p>
        </p:txBody>
      </p:sp>
      <p:sp>
        <p:nvSpPr>
          <p:cNvPr id="248" name="Google Shape;248;p40"/>
          <p:cNvSpPr txBox="1">
            <a:spLocks noGrp="1"/>
          </p:cNvSpPr>
          <p:nvPr>
            <p:ph type="body" idx="1"/>
          </p:nvPr>
        </p:nvSpPr>
        <p:spPr>
          <a:xfrm>
            <a:off x="947400" y="4100975"/>
            <a:ext cx="724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https://jcheminf.biomedcentral.com/articles/10.1186/s13321-021-00494-3 em 27 de Junho de 2022.</a:t>
            </a:r>
            <a:endParaRPr sz="900">
              <a:solidFill>
                <a:schemeClr val="dk1"/>
              </a:solidFill>
            </a:endParaRPr>
          </a:p>
        </p:txBody>
      </p:sp>
      <p:pic>
        <p:nvPicPr>
          <p:cNvPr id="249" name="Google Shape;24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350" y="1659400"/>
            <a:ext cx="7353300" cy="2324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sp>
        <p:nvSpPr>
          <p:cNvPr id="255" name="Google Shape;255;p41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SÍNTESE DE VÍDEOS</a:t>
            </a:r>
            <a:endParaRPr sz="1700"/>
          </a:p>
        </p:txBody>
      </p:sp>
      <p:sp>
        <p:nvSpPr>
          <p:cNvPr id="256" name="Google Shape;256;p41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SÍNTESE DE VOZ E MÚSICA</a:t>
            </a:r>
            <a:endParaRPr sz="1700" dirty="0"/>
          </a:p>
        </p:txBody>
      </p:sp>
      <p:sp>
        <p:nvSpPr>
          <p:cNvPr id="257" name="Google Shape;257;p41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SUMARIZAÇÃO E TRADUÇÃO DE TEXTOS</a:t>
            </a:r>
            <a:endParaRPr sz="1700" dirty="0"/>
          </a:p>
        </p:txBody>
      </p:sp>
      <p:cxnSp>
        <p:nvCxnSpPr>
          <p:cNvPr id="258" name="Google Shape;258;p41"/>
          <p:cNvCxnSpPr/>
          <p:nvPr/>
        </p:nvCxnSpPr>
        <p:spPr>
          <a:xfrm>
            <a:off x="32352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1"/>
          <p:cNvCxnSpPr/>
          <p:nvPr/>
        </p:nvCxnSpPr>
        <p:spPr>
          <a:xfrm>
            <a:off x="59088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41"/>
          <p:cNvGrpSpPr/>
          <p:nvPr/>
        </p:nvGrpSpPr>
        <p:grpSpPr>
          <a:xfrm>
            <a:off x="4249650" y="3516549"/>
            <a:ext cx="644700" cy="644700"/>
            <a:chOff x="4249650" y="3516549"/>
            <a:chExt cx="644700" cy="644700"/>
          </a:xfrm>
        </p:grpSpPr>
        <p:sp>
          <p:nvSpPr>
            <p:cNvPr id="261" name="Google Shape;261;p41"/>
            <p:cNvSpPr/>
            <p:nvPr/>
          </p:nvSpPr>
          <p:spPr>
            <a:xfrm>
              <a:off x="4249650" y="3516549"/>
              <a:ext cx="644700" cy="6447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1"/>
            <p:cNvSpPr/>
            <p:nvPr/>
          </p:nvSpPr>
          <p:spPr>
            <a:xfrm>
              <a:off x="4556023" y="3736549"/>
              <a:ext cx="31044" cy="15972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41"/>
          <p:cNvSpPr/>
          <p:nvPr/>
        </p:nvSpPr>
        <p:spPr>
          <a:xfrm>
            <a:off x="6923250" y="185516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4294967295"/>
          </p:nvPr>
        </p:nvSpPr>
        <p:spPr>
          <a:xfrm>
            <a:off x="2443350" y="973300"/>
            <a:ext cx="42573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hlink"/>
                </a:solidFill>
              </a:rPr>
              <a:t>Outras aplicações:</a:t>
            </a:r>
            <a:endParaRPr sz="2100"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  <p:sp>
        <p:nvSpPr>
          <p:cNvPr id="265" name="Google Shape;265;p41"/>
          <p:cNvSpPr txBox="1"/>
          <p:nvPr/>
        </p:nvSpPr>
        <p:spPr>
          <a:xfrm>
            <a:off x="5488700" y="4379550"/>
            <a:ext cx="342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hlink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 outras aplicações diversas…</a:t>
            </a:r>
            <a:endParaRPr sz="2100">
              <a:solidFill>
                <a:schemeClr val="hlink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576050" y="185365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7" name="Google Shape;267;p41"/>
          <p:cNvGrpSpPr/>
          <p:nvPr/>
        </p:nvGrpSpPr>
        <p:grpSpPr>
          <a:xfrm>
            <a:off x="1748437" y="2008607"/>
            <a:ext cx="299929" cy="337792"/>
            <a:chOff x="924450" y="2028975"/>
            <a:chExt cx="425975" cy="479750"/>
          </a:xfrm>
        </p:grpSpPr>
        <p:sp>
          <p:nvSpPr>
            <p:cNvPr id="268" name="Google Shape;268;p41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7067968" y="1997426"/>
            <a:ext cx="355258" cy="357152"/>
            <a:chOff x="-49027775" y="3550975"/>
            <a:chExt cx="300100" cy="301700"/>
          </a:xfrm>
        </p:grpSpPr>
        <p:sp>
          <p:nvSpPr>
            <p:cNvPr id="272" name="Google Shape;272;p41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1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1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1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1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1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1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1"/>
          <p:cNvGrpSpPr/>
          <p:nvPr/>
        </p:nvGrpSpPr>
        <p:grpSpPr>
          <a:xfrm>
            <a:off x="4395168" y="3661803"/>
            <a:ext cx="353645" cy="354191"/>
            <a:chOff x="-31093575" y="3552550"/>
            <a:chExt cx="291450" cy="291900"/>
          </a:xfrm>
        </p:grpSpPr>
        <p:sp>
          <p:nvSpPr>
            <p:cNvPr id="283" name="Google Shape;283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47119F48-FDEC-2F63-82E0-0859E5D72F6B}"/>
              </a:ext>
            </a:extLst>
          </p:cNvPr>
          <p:cNvSpPr/>
          <p:nvPr/>
        </p:nvSpPr>
        <p:spPr>
          <a:xfrm>
            <a:off x="561600" y="1604211"/>
            <a:ext cx="2601802" cy="25659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sp>
        <p:nvSpPr>
          <p:cNvPr id="255" name="Google Shape;255;p41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SÍNTESE DE VÍDEOS</a:t>
            </a:r>
            <a:endParaRPr sz="1700"/>
          </a:p>
        </p:txBody>
      </p:sp>
      <p:sp>
        <p:nvSpPr>
          <p:cNvPr id="256" name="Google Shape;256;p41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SÍNTESE DE VOZ E MÚSICA</a:t>
            </a:r>
            <a:endParaRPr sz="1700" dirty="0"/>
          </a:p>
        </p:txBody>
      </p:sp>
      <p:sp>
        <p:nvSpPr>
          <p:cNvPr id="257" name="Google Shape;257;p41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SUMARIZAÇÃO E TRADUÇÃO DE TEXTOS</a:t>
            </a:r>
            <a:endParaRPr sz="1700" dirty="0"/>
          </a:p>
        </p:txBody>
      </p:sp>
      <p:cxnSp>
        <p:nvCxnSpPr>
          <p:cNvPr id="258" name="Google Shape;258;p41"/>
          <p:cNvCxnSpPr/>
          <p:nvPr/>
        </p:nvCxnSpPr>
        <p:spPr>
          <a:xfrm>
            <a:off x="32352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1"/>
          <p:cNvCxnSpPr/>
          <p:nvPr/>
        </p:nvCxnSpPr>
        <p:spPr>
          <a:xfrm>
            <a:off x="59088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41"/>
          <p:cNvGrpSpPr/>
          <p:nvPr/>
        </p:nvGrpSpPr>
        <p:grpSpPr>
          <a:xfrm>
            <a:off x="4249650" y="3516549"/>
            <a:ext cx="644700" cy="644700"/>
            <a:chOff x="4249650" y="3516549"/>
            <a:chExt cx="644700" cy="644700"/>
          </a:xfrm>
        </p:grpSpPr>
        <p:sp>
          <p:nvSpPr>
            <p:cNvPr id="261" name="Google Shape;261;p41"/>
            <p:cNvSpPr/>
            <p:nvPr/>
          </p:nvSpPr>
          <p:spPr>
            <a:xfrm>
              <a:off x="4249650" y="3516549"/>
              <a:ext cx="644700" cy="6447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1"/>
            <p:cNvSpPr/>
            <p:nvPr/>
          </p:nvSpPr>
          <p:spPr>
            <a:xfrm>
              <a:off x="4556023" y="3736549"/>
              <a:ext cx="31044" cy="15972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41"/>
          <p:cNvSpPr/>
          <p:nvPr/>
        </p:nvSpPr>
        <p:spPr>
          <a:xfrm>
            <a:off x="6923250" y="185516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4294967295"/>
          </p:nvPr>
        </p:nvSpPr>
        <p:spPr>
          <a:xfrm>
            <a:off x="2443350" y="973300"/>
            <a:ext cx="42573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hlink"/>
                </a:solidFill>
              </a:rPr>
              <a:t>Outras aplicações:</a:t>
            </a:r>
            <a:endParaRPr sz="2100"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  <p:sp>
        <p:nvSpPr>
          <p:cNvPr id="265" name="Google Shape;265;p41"/>
          <p:cNvSpPr txBox="1"/>
          <p:nvPr/>
        </p:nvSpPr>
        <p:spPr>
          <a:xfrm>
            <a:off x="5488700" y="4379550"/>
            <a:ext cx="342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hlink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 outras aplicações diversas…</a:t>
            </a:r>
            <a:endParaRPr sz="2100">
              <a:solidFill>
                <a:schemeClr val="hlink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576050" y="185365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7" name="Google Shape;267;p41"/>
          <p:cNvGrpSpPr/>
          <p:nvPr/>
        </p:nvGrpSpPr>
        <p:grpSpPr>
          <a:xfrm>
            <a:off x="1748437" y="2008607"/>
            <a:ext cx="299929" cy="337792"/>
            <a:chOff x="924450" y="2028975"/>
            <a:chExt cx="425975" cy="479750"/>
          </a:xfrm>
        </p:grpSpPr>
        <p:sp>
          <p:nvSpPr>
            <p:cNvPr id="268" name="Google Shape;268;p41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7067968" y="1997426"/>
            <a:ext cx="355258" cy="357152"/>
            <a:chOff x="-49027775" y="3550975"/>
            <a:chExt cx="300100" cy="301700"/>
          </a:xfrm>
        </p:grpSpPr>
        <p:sp>
          <p:nvSpPr>
            <p:cNvPr id="272" name="Google Shape;272;p41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1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1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1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1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1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1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1"/>
          <p:cNvGrpSpPr/>
          <p:nvPr/>
        </p:nvGrpSpPr>
        <p:grpSpPr>
          <a:xfrm>
            <a:off x="4395168" y="3661803"/>
            <a:ext cx="353645" cy="354191"/>
            <a:chOff x="-31093575" y="3552550"/>
            <a:chExt cx="291450" cy="291900"/>
          </a:xfrm>
        </p:grpSpPr>
        <p:sp>
          <p:nvSpPr>
            <p:cNvPr id="283" name="Google Shape;283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D11B536-8D48-8F24-E42E-4F87574D797E}"/>
              </a:ext>
            </a:extLst>
          </p:cNvPr>
          <p:cNvSpPr/>
          <p:nvPr/>
        </p:nvSpPr>
        <p:spPr>
          <a:xfrm>
            <a:off x="3337775" y="1604211"/>
            <a:ext cx="2518819" cy="25659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49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sp>
        <p:nvSpPr>
          <p:cNvPr id="255" name="Google Shape;255;p41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SÍNTESE DE VÍDEOS</a:t>
            </a:r>
            <a:endParaRPr sz="1700"/>
          </a:p>
        </p:txBody>
      </p:sp>
      <p:sp>
        <p:nvSpPr>
          <p:cNvPr id="256" name="Google Shape;256;p41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SÍNTESE DE VOZ E MÚSICA</a:t>
            </a:r>
            <a:endParaRPr sz="1700" dirty="0"/>
          </a:p>
        </p:txBody>
      </p:sp>
      <p:sp>
        <p:nvSpPr>
          <p:cNvPr id="257" name="Google Shape;257;p41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SUMARIZAÇÃO E TRADUÇÃO DE TEXTOS</a:t>
            </a:r>
            <a:endParaRPr sz="1700" dirty="0"/>
          </a:p>
        </p:txBody>
      </p:sp>
      <p:cxnSp>
        <p:nvCxnSpPr>
          <p:cNvPr id="258" name="Google Shape;258;p41"/>
          <p:cNvCxnSpPr/>
          <p:nvPr/>
        </p:nvCxnSpPr>
        <p:spPr>
          <a:xfrm>
            <a:off x="32352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1"/>
          <p:cNvCxnSpPr/>
          <p:nvPr/>
        </p:nvCxnSpPr>
        <p:spPr>
          <a:xfrm>
            <a:off x="59088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41"/>
          <p:cNvGrpSpPr/>
          <p:nvPr/>
        </p:nvGrpSpPr>
        <p:grpSpPr>
          <a:xfrm>
            <a:off x="4249650" y="3516549"/>
            <a:ext cx="644700" cy="644700"/>
            <a:chOff x="4249650" y="3516549"/>
            <a:chExt cx="644700" cy="644700"/>
          </a:xfrm>
        </p:grpSpPr>
        <p:sp>
          <p:nvSpPr>
            <p:cNvPr id="261" name="Google Shape;261;p41"/>
            <p:cNvSpPr/>
            <p:nvPr/>
          </p:nvSpPr>
          <p:spPr>
            <a:xfrm>
              <a:off x="4249650" y="3516549"/>
              <a:ext cx="644700" cy="6447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1"/>
            <p:cNvSpPr/>
            <p:nvPr/>
          </p:nvSpPr>
          <p:spPr>
            <a:xfrm>
              <a:off x="4556023" y="3736549"/>
              <a:ext cx="31044" cy="15972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41"/>
          <p:cNvSpPr/>
          <p:nvPr/>
        </p:nvSpPr>
        <p:spPr>
          <a:xfrm>
            <a:off x="6923250" y="185516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4294967295"/>
          </p:nvPr>
        </p:nvSpPr>
        <p:spPr>
          <a:xfrm>
            <a:off x="2443350" y="973300"/>
            <a:ext cx="42573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hlink"/>
                </a:solidFill>
              </a:rPr>
              <a:t>Outras aplicações:</a:t>
            </a:r>
            <a:endParaRPr sz="2100"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  <p:sp>
        <p:nvSpPr>
          <p:cNvPr id="265" name="Google Shape;265;p41"/>
          <p:cNvSpPr txBox="1"/>
          <p:nvPr/>
        </p:nvSpPr>
        <p:spPr>
          <a:xfrm>
            <a:off x="5488700" y="4379550"/>
            <a:ext cx="342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hlink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 outras aplicações diversas…</a:t>
            </a:r>
            <a:endParaRPr sz="2100">
              <a:solidFill>
                <a:schemeClr val="hlink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576050" y="185365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7" name="Google Shape;267;p41"/>
          <p:cNvGrpSpPr/>
          <p:nvPr/>
        </p:nvGrpSpPr>
        <p:grpSpPr>
          <a:xfrm>
            <a:off x="1748437" y="2008607"/>
            <a:ext cx="299929" cy="337792"/>
            <a:chOff x="924450" y="2028975"/>
            <a:chExt cx="425975" cy="479750"/>
          </a:xfrm>
        </p:grpSpPr>
        <p:sp>
          <p:nvSpPr>
            <p:cNvPr id="268" name="Google Shape;268;p41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7067968" y="1997426"/>
            <a:ext cx="355258" cy="357152"/>
            <a:chOff x="-49027775" y="3550975"/>
            <a:chExt cx="300100" cy="301700"/>
          </a:xfrm>
        </p:grpSpPr>
        <p:sp>
          <p:nvSpPr>
            <p:cNvPr id="272" name="Google Shape;272;p41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1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1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1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1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1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1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1"/>
          <p:cNvGrpSpPr/>
          <p:nvPr/>
        </p:nvGrpSpPr>
        <p:grpSpPr>
          <a:xfrm>
            <a:off x="4395168" y="3661803"/>
            <a:ext cx="353645" cy="354191"/>
            <a:chOff x="-31093575" y="3552550"/>
            <a:chExt cx="291450" cy="291900"/>
          </a:xfrm>
        </p:grpSpPr>
        <p:sp>
          <p:nvSpPr>
            <p:cNvPr id="283" name="Google Shape;283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81FBD44B-C47B-D519-0D2C-E9E2B00A2242}"/>
              </a:ext>
            </a:extLst>
          </p:cNvPr>
          <p:cNvSpPr/>
          <p:nvPr/>
        </p:nvSpPr>
        <p:spPr>
          <a:xfrm>
            <a:off x="6051000" y="1726980"/>
            <a:ext cx="2518819" cy="25659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844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>
            <a:spLocks noGrp="1"/>
          </p:cNvSpPr>
          <p:nvPr>
            <p:ph type="ctrTitle"/>
          </p:nvPr>
        </p:nvSpPr>
        <p:spPr>
          <a:xfrm flipH="1">
            <a:off x="368175" y="2635675"/>
            <a:ext cx="75753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TÉCNICAS DO ARTIGO</a:t>
            </a: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2"/>
          <p:cNvSpPr txBox="1">
            <a:spLocks noGrp="1"/>
          </p:cNvSpPr>
          <p:nvPr>
            <p:ph type="title" idx="2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293" name="Google Shape;293;p42"/>
          <p:cNvCxnSpPr/>
          <p:nvPr/>
        </p:nvCxnSpPr>
        <p:spPr>
          <a:xfrm>
            <a:off x="7578325" y="4028400"/>
            <a:ext cx="1565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4" name="Google Shape;294;p42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295" name="Google Shape;295;p42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2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2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2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2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42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3"/>
          <p:cNvSpPr txBox="1">
            <a:spLocks noGrp="1"/>
          </p:cNvSpPr>
          <p:nvPr>
            <p:ph type="body" idx="1"/>
          </p:nvPr>
        </p:nvSpPr>
        <p:spPr>
          <a:xfrm>
            <a:off x="1747000" y="1343100"/>
            <a:ext cx="4568400" cy="24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71600" lvl="0" indent="-381000" algn="l" rtl="0">
              <a:spcBef>
                <a:spcPts val="120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Energy-based models;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Variational autoencoders;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GANs;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Autoregressive models;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Normalizing Flows.</a:t>
            </a:r>
            <a:endParaRPr sz="2400" dirty="0">
              <a:solidFill>
                <a:srgbClr val="434343"/>
              </a:solidFill>
            </a:endParaRPr>
          </a:p>
        </p:txBody>
      </p:sp>
      <p:sp>
        <p:nvSpPr>
          <p:cNvPr id="306" name="Google Shape;306;p43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QUAIS TÉCNICAS FORAM AVALIADAS PELO ARTIGO?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4"/>
          <p:cNvSpPr txBox="1">
            <a:spLocks noGrp="1"/>
          </p:cNvSpPr>
          <p:nvPr>
            <p:ph type="ctrTitle"/>
          </p:nvPr>
        </p:nvSpPr>
        <p:spPr>
          <a:xfrm>
            <a:off x="0" y="318325"/>
            <a:ext cx="9144000" cy="5800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COMPARAÇÃO ENTRE MODELOS DE DIVERSOS ARTIGOS AGRUPADOS PARA REVIEW</a:t>
            </a:r>
            <a:endParaRPr sz="2000" dirty="0"/>
          </a:p>
        </p:txBody>
      </p:sp>
      <p:pic>
        <p:nvPicPr>
          <p:cNvPr id="312" name="Google Shape;3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118" y="898358"/>
            <a:ext cx="7577155" cy="42451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38" y="244450"/>
            <a:ext cx="7775726" cy="48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1"/>
          <p:cNvSpPr txBox="1">
            <a:spLocks noGrp="1"/>
          </p:cNvSpPr>
          <p:nvPr>
            <p:ph type="ctrTitle"/>
          </p:nvPr>
        </p:nvSpPr>
        <p:spPr>
          <a:xfrm flipH="1">
            <a:off x="1880351" y="1611150"/>
            <a:ext cx="60699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ENERGY BASED MODELS</a:t>
            </a:r>
            <a:endParaRPr/>
          </a:p>
        </p:txBody>
      </p:sp>
      <p:sp>
        <p:nvSpPr>
          <p:cNvPr id="348" name="Google Shape;348;p51"/>
          <p:cNvSpPr txBox="1">
            <a:spLocks noGrp="1"/>
          </p:cNvSpPr>
          <p:nvPr>
            <p:ph type="title" idx="2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349" name="Google Shape;349;p51"/>
          <p:cNvCxnSpPr/>
          <p:nvPr/>
        </p:nvCxnSpPr>
        <p:spPr>
          <a:xfrm>
            <a:off x="7583400" y="3204975"/>
            <a:ext cx="1560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0" name="Google Shape;350;p51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351" name="Google Shape;351;p51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51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51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1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1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51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2"/>
          <p:cNvSpPr txBox="1">
            <a:spLocks noGrp="1"/>
          </p:cNvSpPr>
          <p:nvPr>
            <p:ph type="ctrTitle"/>
          </p:nvPr>
        </p:nvSpPr>
        <p:spPr>
          <a:xfrm>
            <a:off x="1964850" y="1417225"/>
            <a:ext cx="5214300" cy="4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ENERGY BASED MODELS</a:t>
            </a:r>
            <a:endParaRPr dirty="0"/>
          </a:p>
        </p:txBody>
      </p:sp>
      <p:sp>
        <p:nvSpPr>
          <p:cNvPr id="362" name="Google Shape;362;p52"/>
          <p:cNvSpPr txBox="1">
            <a:spLocks noGrp="1"/>
          </p:cNvSpPr>
          <p:nvPr>
            <p:ph type="body" idx="1"/>
          </p:nvPr>
        </p:nvSpPr>
        <p:spPr>
          <a:xfrm>
            <a:off x="216750" y="4354150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63" name="Google Shape;363;p52"/>
          <p:cNvSpPr txBox="1">
            <a:spLocks noGrp="1"/>
          </p:cNvSpPr>
          <p:nvPr>
            <p:ph type="body" idx="1"/>
          </p:nvPr>
        </p:nvSpPr>
        <p:spPr>
          <a:xfrm>
            <a:off x="216749" y="2012900"/>
            <a:ext cx="8478071" cy="1329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434343"/>
                </a:solidFill>
              </a:rPr>
              <a:t>Um tipo de abordagem que teve origem na física estatística. A função utilizada no modelo - função energética - captura a probabilidade estatística do dado de entrada e gera novos dados extraindo amostras dos modelos aprendidos.</a:t>
            </a:r>
            <a:endParaRPr sz="20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9" name="Google Shape;349;p51"/>
          <p:cNvCxnSpPr/>
          <p:nvPr/>
        </p:nvCxnSpPr>
        <p:spPr>
          <a:xfrm>
            <a:off x="6888075" y="3012470"/>
            <a:ext cx="1560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98" name="Picture 2" descr="Energy-based Models Definition | DeepAI">
            <a:extLst>
              <a:ext uri="{FF2B5EF4-FFF2-40B4-BE49-F238E27FC236}">
                <a16:creationId xmlns:a16="http://schemas.microsoft.com/office/drawing/2014/main" id="{60BB3693-3479-FD64-81B4-17608E32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58" y="300927"/>
            <a:ext cx="5666014" cy="329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E205A9C-EB50-F3E3-F763-3ECB522E41D3}"/>
              </a:ext>
            </a:extLst>
          </p:cNvPr>
          <p:cNvSpPr txBox="1"/>
          <p:nvPr/>
        </p:nvSpPr>
        <p:spPr>
          <a:xfrm>
            <a:off x="175532" y="3593341"/>
            <a:ext cx="8792936" cy="132343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sz="2000" dirty="0"/>
              <a:t>O aprendizado baseado em energia é uma estrutura unificada para todas essas abordagens probabilísticas e não probabilísticas. Especialmente para treinamento não probabilístico de modelos gráficos ou outros modelos estruturados.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31503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6D9C036-CB29-A35F-B8C6-82C9C7BD3B54}"/>
              </a:ext>
            </a:extLst>
          </p:cNvPr>
          <p:cNvSpPr txBox="1"/>
          <p:nvPr/>
        </p:nvSpPr>
        <p:spPr>
          <a:xfrm>
            <a:off x="368969" y="930442"/>
            <a:ext cx="81654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O que são modelos baseados em energia no aprendizado de máquina?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Modelos baseados em energia (</a:t>
            </a:r>
            <a:r>
              <a:rPr lang="pt-BR" sz="2400" dirty="0" err="1"/>
              <a:t>EBMs</a:t>
            </a:r>
            <a:r>
              <a:rPr lang="pt-BR" sz="2400" dirty="0"/>
              <a:t>) descobrem dependências de dados aplicando uma medida de compatibilidade (energia escalar) a cada configuração das variáveis. </a:t>
            </a:r>
          </a:p>
        </p:txBody>
      </p:sp>
    </p:spTree>
    <p:extLst>
      <p:ext uri="{BB962C8B-B14F-4D97-AF65-F5344CB8AC3E}">
        <p14:creationId xmlns:p14="http://schemas.microsoft.com/office/powerpoint/2010/main" val="1111123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3"/>
          <p:cNvSpPr txBox="1">
            <a:spLocks noGrp="1"/>
          </p:cNvSpPr>
          <p:nvPr>
            <p:ph type="body" idx="1"/>
          </p:nvPr>
        </p:nvSpPr>
        <p:spPr>
          <a:xfrm>
            <a:off x="991300" y="1094525"/>
            <a:ext cx="4005600" cy="24861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34343"/>
                </a:solidFill>
              </a:rPr>
              <a:t>Um modelo mede a compatibilidade entre as variáveis X observadas e as variáveis para ser previsto Y usando uma função de energia E(Y,X). </a:t>
            </a:r>
            <a:endParaRPr sz="1600" dirty="0">
              <a:solidFill>
                <a:srgbClr val="43434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43434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34343"/>
                </a:solidFill>
              </a:rPr>
              <a:t>Por exemplo, X poderia ser os pixels de uma imagem, e Y uma etiqueta discreta descrevendo o objeto na imagem. Dado X, o modelo produz a resposta Y que minimiza a </a:t>
            </a:r>
            <a:r>
              <a:rPr lang="en" sz="1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energia E</a:t>
            </a:r>
            <a:r>
              <a:rPr lang="en" sz="1600" dirty="0">
                <a:solidFill>
                  <a:srgbClr val="434343"/>
                </a:solidFill>
              </a:rPr>
              <a:t>.</a:t>
            </a:r>
            <a:endParaRPr sz="1600" dirty="0">
              <a:solidFill>
                <a:srgbClr val="434343"/>
              </a:solidFill>
            </a:endParaRPr>
          </a:p>
        </p:txBody>
      </p:sp>
      <p:pic>
        <p:nvPicPr>
          <p:cNvPr id="369" name="Google Shape;36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800" y="490200"/>
            <a:ext cx="3127546" cy="404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4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</a:t>
            </a:r>
            <a:endParaRPr/>
          </a:p>
        </p:txBody>
      </p:sp>
      <p:sp>
        <p:nvSpPr>
          <p:cNvPr id="375" name="Google Shape;375;p54"/>
          <p:cNvSpPr txBox="1">
            <a:spLocks noGrp="1"/>
          </p:cNvSpPr>
          <p:nvPr>
            <p:ph type="body" idx="1"/>
          </p:nvPr>
        </p:nvSpPr>
        <p:spPr>
          <a:xfrm>
            <a:off x="1112400" y="1299050"/>
            <a:ext cx="6919200" cy="4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Rede Neural Generativa Baseada em Energia</a:t>
            </a:r>
            <a:endParaRPr sz="16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6" name="Google Shape;376;p54"/>
          <p:cNvSpPr txBox="1">
            <a:spLocks noGrp="1"/>
          </p:cNvSpPr>
          <p:nvPr>
            <p:ph type="body" idx="1"/>
          </p:nvPr>
        </p:nvSpPr>
        <p:spPr>
          <a:xfrm>
            <a:off x="310243" y="1770125"/>
            <a:ext cx="7721357" cy="107880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bom exemplo do uso dos modelos baseados em energias é utilizá-lo juntamente com rede neural profunda e dinâmica de Langevin, no qual, juntos, proporcionam uma forma eficiente e poderosa de sintetizar dados de alta dimensão com alta qualidade.</a:t>
            </a:r>
            <a:endParaRPr sz="2800" dirty="0">
              <a:solidFill>
                <a:srgbClr val="434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5"/>
          <p:cNvSpPr txBox="1">
            <a:spLocks noGrp="1"/>
          </p:cNvSpPr>
          <p:nvPr>
            <p:ph type="body" idx="1"/>
          </p:nvPr>
        </p:nvSpPr>
        <p:spPr>
          <a:xfrm>
            <a:off x="216750" y="4614950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</a:t>
            </a:r>
            <a:r>
              <a:rPr lang="en" sz="600" dirty="0">
                <a:solidFill>
                  <a:schemeClr val="dk1"/>
                </a:solidFill>
              </a:rPr>
              <a:t> </a:t>
            </a:r>
            <a:r>
              <a:rPr lang="en" sz="900" u="sng" dirty="0">
                <a:solidFill>
                  <a:schemeClr val="hlink"/>
                </a:solidFill>
                <a:hlinkClick r:id="rId3"/>
              </a:rPr>
              <a:t>https://jasonlee1980hk.medium.com/energy-based-model-meets-deep-learning-e3cfd681333b</a:t>
            </a:r>
            <a:r>
              <a:rPr lang="en" sz="900" dirty="0">
                <a:solidFill>
                  <a:schemeClr val="dk1"/>
                </a:solidFill>
              </a:rPr>
              <a:t> em 30 de junho de 2022.</a:t>
            </a:r>
            <a:endParaRPr sz="900" dirty="0">
              <a:solidFill>
                <a:schemeClr val="dk1"/>
              </a:solidFill>
            </a:endParaRPr>
          </a:p>
        </p:txBody>
      </p:sp>
      <p:pic>
        <p:nvPicPr>
          <p:cNvPr id="382" name="Google Shape;38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4975" y="1289500"/>
            <a:ext cx="5734050" cy="328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83" name="Google Shape;383;p55"/>
          <p:cNvSpPr txBox="1">
            <a:spLocks noGrp="1"/>
          </p:cNvSpPr>
          <p:nvPr>
            <p:ph type="body" idx="1"/>
          </p:nvPr>
        </p:nvSpPr>
        <p:spPr>
          <a:xfrm>
            <a:off x="216749" y="528550"/>
            <a:ext cx="8482407" cy="4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434343"/>
                </a:solidFill>
                <a:latin typeface="+mn-lt"/>
              </a:rPr>
              <a:t>Geração de imagens pela dinâmica Langevin a partir de modelos baseados em energia com ConvNets como funções energéticas potenciais em 2016 (pelo grupo Song-Chun Zhu's)</a:t>
            </a:r>
            <a:endParaRPr sz="1400" dirty="0">
              <a:solidFill>
                <a:srgbClr val="43434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6"/>
          <p:cNvSpPr txBox="1">
            <a:spLocks noGrp="1"/>
          </p:cNvSpPr>
          <p:nvPr>
            <p:ph type="body" idx="1"/>
          </p:nvPr>
        </p:nvSpPr>
        <p:spPr>
          <a:xfrm>
            <a:off x="216750" y="4831625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 </a:t>
            </a:r>
            <a:r>
              <a:rPr lang="en" sz="900" u="sng" dirty="0">
                <a:solidFill>
                  <a:schemeClr val="hlink"/>
                </a:solidFill>
                <a:hlinkClick r:id="rId3"/>
              </a:rPr>
              <a:t>https://jasonlee1980hk.medium.com/energy-based-model-meets-deep-learning-e3cfd681333b</a:t>
            </a:r>
            <a:r>
              <a:rPr lang="en" sz="900" dirty="0">
                <a:solidFill>
                  <a:schemeClr val="dk1"/>
                </a:solidFill>
              </a:rPr>
              <a:t> em 30 de junho de 2022.</a:t>
            </a:r>
            <a:endParaRPr sz="9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</a:endParaRPr>
          </a:p>
        </p:txBody>
      </p:sp>
      <p:sp>
        <p:nvSpPr>
          <p:cNvPr id="389" name="Google Shape;389;p56"/>
          <p:cNvSpPr txBox="1">
            <a:spLocks noGrp="1"/>
          </p:cNvSpPr>
          <p:nvPr>
            <p:ph type="body" idx="1"/>
          </p:nvPr>
        </p:nvSpPr>
        <p:spPr>
          <a:xfrm>
            <a:off x="261375" y="311875"/>
            <a:ext cx="8710500" cy="4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  <a:latin typeface="+mn-lt"/>
              </a:rPr>
              <a:t>Geração de imagens, vídeos, formas volumétricas 3D e nuvens de pontos pela dinâmica Langevin das Redes Neurais Generativas baseadas em energia aprendidas</a:t>
            </a:r>
            <a:endParaRPr sz="1800" dirty="0">
              <a:solidFill>
                <a:srgbClr val="434343"/>
              </a:solidFill>
              <a:latin typeface="+mn-lt"/>
            </a:endParaRPr>
          </a:p>
        </p:txBody>
      </p:sp>
      <p:pic>
        <p:nvPicPr>
          <p:cNvPr id="390" name="Google Shape;39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4037" y="1197351"/>
            <a:ext cx="4115926" cy="381397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8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8"/>
          <p:cNvSpPr txBox="1">
            <a:spLocks noGrp="1"/>
          </p:cNvSpPr>
          <p:nvPr>
            <p:ph type="ctrTitle"/>
          </p:nvPr>
        </p:nvSpPr>
        <p:spPr>
          <a:xfrm flipH="1">
            <a:off x="1180000" y="1570125"/>
            <a:ext cx="58965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VARIATIONAL AUTOENCODERS – VAES</a:t>
            </a:r>
            <a:endParaRPr/>
          </a:p>
        </p:txBody>
      </p:sp>
      <p:sp>
        <p:nvSpPr>
          <p:cNvPr id="406" name="Google Shape;406;p58"/>
          <p:cNvSpPr txBox="1">
            <a:spLocks noGrp="1"/>
          </p:cNvSpPr>
          <p:nvPr>
            <p:ph type="title" idx="2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cxnSp>
        <p:nvCxnSpPr>
          <p:cNvPr id="407" name="Google Shape;407;p58"/>
          <p:cNvCxnSpPr/>
          <p:nvPr/>
        </p:nvCxnSpPr>
        <p:spPr>
          <a:xfrm>
            <a:off x="0" y="3171350"/>
            <a:ext cx="1676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8" name="Google Shape;408;p58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409" name="Google Shape;409;p58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8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8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8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58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9"/>
          <p:cNvSpPr txBox="1">
            <a:spLocks noGrp="1"/>
          </p:cNvSpPr>
          <p:nvPr>
            <p:ph type="body" idx="1"/>
          </p:nvPr>
        </p:nvSpPr>
        <p:spPr>
          <a:xfrm>
            <a:off x="870650" y="1144200"/>
            <a:ext cx="6919200" cy="15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434343"/>
                </a:solidFill>
              </a:rPr>
              <a:t>Um VAE é um </a:t>
            </a: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autoencoder </a:t>
            </a:r>
            <a:r>
              <a:rPr lang="en" sz="2100" dirty="0">
                <a:solidFill>
                  <a:srgbClr val="434343"/>
                </a:solidFill>
              </a:rPr>
              <a:t>cuja distribuição de codificações é regularizada durante o treinamento, a fim de garantir que seu espaço latente tenha boas propriedades, o que nos permite gerar novos dados.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419" name="Google Shape;419;p59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VAE - O QUE É?</a:t>
            </a:r>
            <a:endParaRPr/>
          </a:p>
        </p:txBody>
      </p:sp>
      <p:sp>
        <p:nvSpPr>
          <p:cNvPr id="420" name="Google Shape;420;p59"/>
          <p:cNvSpPr txBox="1">
            <a:spLocks noGrp="1"/>
          </p:cNvSpPr>
          <p:nvPr>
            <p:ph type="body" idx="1"/>
          </p:nvPr>
        </p:nvSpPr>
        <p:spPr>
          <a:xfrm>
            <a:off x="242250" y="4526225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https://www.deeplearningbook.com.br/variational-autoencoders-vaes-definicao-reducao-de-dimensionalidade-espaco-latente-e-regularizacao/ em 28 de Junho de 2022.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0"/>
          <p:cNvSpPr txBox="1">
            <a:spLocks noGrp="1"/>
          </p:cNvSpPr>
          <p:nvPr>
            <p:ph type="ctrTitle"/>
          </p:nvPr>
        </p:nvSpPr>
        <p:spPr>
          <a:xfrm>
            <a:off x="1371750" y="398850"/>
            <a:ext cx="64005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VAMOS DAR ALGUNS PASSOS PARA TRÁS?</a:t>
            </a:r>
            <a:endParaRPr/>
          </a:p>
        </p:txBody>
      </p:sp>
      <p:sp>
        <p:nvSpPr>
          <p:cNvPr id="426" name="Google Shape;426;p60"/>
          <p:cNvSpPr txBox="1">
            <a:spLocks noGrp="1"/>
          </p:cNvSpPr>
          <p:nvPr>
            <p:ph type="ctrTitle" idx="4294967295"/>
          </p:nvPr>
        </p:nvSpPr>
        <p:spPr>
          <a:xfrm>
            <a:off x="1223331" y="1893575"/>
            <a:ext cx="6543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VAE</a:t>
            </a:r>
            <a:endParaRPr sz="1400"/>
          </a:p>
        </p:txBody>
      </p:sp>
      <p:sp>
        <p:nvSpPr>
          <p:cNvPr id="427" name="Google Shape;427;p60"/>
          <p:cNvSpPr txBox="1">
            <a:spLocks noGrp="1"/>
          </p:cNvSpPr>
          <p:nvPr>
            <p:ph type="ctrTitle" idx="4294967295"/>
          </p:nvPr>
        </p:nvSpPr>
        <p:spPr>
          <a:xfrm>
            <a:off x="3308889" y="1893575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AUTOENCODERS</a:t>
            </a:r>
            <a:endParaRPr sz="1400"/>
          </a:p>
        </p:txBody>
      </p:sp>
      <p:sp>
        <p:nvSpPr>
          <p:cNvPr id="428" name="Google Shape;428;p60"/>
          <p:cNvSpPr txBox="1">
            <a:spLocks noGrp="1"/>
          </p:cNvSpPr>
          <p:nvPr>
            <p:ph type="ctrTitle" idx="4294967295"/>
          </p:nvPr>
        </p:nvSpPr>
        <p:spPr>
          <a:xfrm>
            <a:off x="5394500" y="1893575"/>
            <a:ext cx="12081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ENCODERS</a:t>
            </a:r>
            <a:endParaRPr sz="1400"/>
          </a:p>
        </p:txBody>
      </p:sp>
      <p:cxnSp>
        <p:nvCxnSpPr>
          <p:cNvPr id="429" name="Google Shape;429;p60"/>
          <p:cNvCxnSpPr/>
          <p:nvPr/>
        </p:nvCxnSpPr>
        <p:spPr>
          <a:xfrm flipH="1">
            <a:off x="-46137" y="2321075"/>
            <a:ext cx="7192500" cy="3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0" name="Google Shape;430;p60"/>
          <p:cNvGrpSpPr/>
          <p:nvPr/>
        </p:nvGrpSpPr>
        <p:grpSpPr>
          <a:xfrm>
            <a:off x="1223317" y="2321087"/>
            <a:ext cx="1959041" cy="208784"/>
            <a:chOff x="6336019" y="3733725"/>
            <a:chExt cx="2566206" cy="351310"/>
          </a:xfrm>
        </p:grpSpPr>
        <p:sp>
          <p:nvSpPr>
            <p:cNvPr id="431" name="Google Shape;431;p60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60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60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60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435;p60"/>
          <p:cNvGrpSpPr/>
          <p:nvPr/>
        </p:nvGrpSpPr>
        <p:grpSpPr>
          <a:xfrm>
            <a:off x="3308905" y="2321074"/>
            <a:ext cx="1959041" cy="208784"/>
            <a:chOff x="6336019" y="3733725"/>
            <a:chExt cx="2566206" cy="351310"/>
          </a:xfrm>
        </p:grpSpPr>
        <p:sp>
          <p:nvSpPr>
            <p:cNvPr id="436" name="Google Shape;436;p60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60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60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60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60"/>
          <p:cNvGrpSpPr/>
          <p:nvPr/>
        </p:nvGrpSpPr>
        <p:grpSpPr>
          <a:xfrm>
            <a:off x="5394492" y="2321087"/>
            <a:ext cx="1959041" cy="208784"/>
            <a:chOff x="6336019" y="3733725"/>
            <a:chExt cx="2566206" cy="351310"/>
          </a:xfrm>
        </p:grpSpPr>
        <p:sp>
          <p:nvSpPr>
            <p:cNvPr id="441" name="Google Shape;441;p60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60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60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60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1"/>
          <p:cNvSpPr/>
          <p:nvPr/>
        </p:nvSpPr>
        <p:spPr>
          <a:xfrm rot="-5400000" flipH="1">
            <a:off x="5399608" y="1821475"/>
            <a:ext cx="1975500" cy="26289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0" name="Google Shape;450;p61"/>
          <p:cNvCxnSpPr/>
          <p:nvPr/>
        </p:nvCxnSpPr>
        <p:spPr>
          <a:xfrm rot="10800000">
            <a:off x="6682358" y="2949500"/>
            <a:ext cx="2589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1" name="Google Shape;451;p61"/>
          <p:cNvSpPr/>
          <p:nvPr/>
        </p:nvSpPr>
        <p:spPr>
          <a:xfrm rot="5400000">
            <a:off x="1759800" y="1039900"/>
            <a:ext cx="1975500" cy="26310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2" name="Google Shape;452;p61"/>
          <p:cNvCxnSpPr/>
          <p:nvPr/>
        </p:nvCxnSpPr>
        <p:spPr>
          <a:xfrm rot="10800000">
            <a:off x="-21400" y="2148175"/>
            <a:ext cx="24411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3" name="Google Shape;453;p61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ENCODERS x DECODERS</a:t>
            </a:r>
            <a:endParaRPr/>
          </a:p>
        </p:txBody>
      </p:sp>
      <p:sp>
        <p:nvSpPr>
          <p:cNvPr id="454" name="Google Shape;454;p61"/>
          <p:cNvSpPr txBox="1">
            <a:spLocks noGrp="1"/>
          </p:cNvSpPr>
          <p:nvPr>
            <p:ph type="subTitle" idx="1"/>
          </p:nvPr>
        </p:nvSpPr>
        <p:spPr>
          <a:xfrm>
            <a:off x="1615375" y="1557975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ENCODERS</a:t>
            </a:r>
            <a:r>
              <a:rPr lang="en" sz="1500">
                <a:solidFill>
                  <a:schemeClr val="lt1"/>
                </a:solidFill>
              </a:rPr>
              <a:t> são estruturas criadas que permitem redução de dimensionalidade através de seleção ou extração de features explicativas.</a:t>
            </a:r>
            <a:endParaRPr sz="1500"/>
          </a:p>
        </p:txBody>
      </p:sp>
      <p:sp>
        <p:nvSpPr>
          <p:cNvPr id="455" name="Google Shape;455;p61"/>
          <p:cNvSpPr txBox="1">
            <a:spLocks noGrp="1"/>
          </p:cNvSpPr>
          <p:nvPr>
            <p:ph type="subTitle" idx="4"/>
          </p:nvPr>
        </p:nvSpPr>
        <p:spPr>
          <a:xfrm>
            <a:off x="5308708" y="2561181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DECODERS</a:t>
            </a:r>
            <a:r>
              <a:rPr lang="en" sz="1700">
                <a:solidFill>
                  <a:schemeClr val="lt1"/>
                </a:solidFill>
              </a:rPr>
              <a:t> são estruturas que fazem o caminho inverso.</a:t>
            </a:r>
            <a:endParaRPr sz="1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1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697" y="1121825"/>
            <a:ext cx="6566600" cy="26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3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1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São redes neurais posicionadas como encoders e decoders que retropropaga a diferença entre x e d(e(x)) de forma a se auto otimizar.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466" name="Google Shape;466;p63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AUTOENCODERS</a:t>
            </a:r>
            <a:endParaRPr/>
          </a:p>
        </p:txBody>
      </p:sp>
      <p:pic>
        <p:nvPicPr>
          <p:cNvPr id="467" name="Google Shape;46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638" y="2338550"/>
            <a:ext cx="5172727" cy="256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6926" y="1120775"/>
            <a:ext cx="6430150" cy="26483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473" name="Google Shape;473;p64"/>
          <p:cNvSpPr txBox="1">
            <a:spLocks noGrp="1"/>
          </p:cNvSpPr>
          <p:nvPr>
            <p:ph type="body" idx="1"/>
          </p:nvPr>
        </p:nvSpPr>
        <p:spPr>
          <a:xfrm>
            <a:off x="216750" y="4354150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https://www.deeplearningbook.com.br/variational-autoencoders-vaes-definicao-reducao-de-dimensionalidade-espaco-latente-e-regularizacao/ em 28 de Junho de 2022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6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VAEs</a:t>
            </a:r>
            <a:endParaRPr/>
          </a:p>
        </p:txBody>
      </p:sp>
      <p:sp>
        <p:nvSpPr>
          <p:cNvPr id="485" name="Google Shape;485;p66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1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VAEs são autoencoders cujo treino é regularizado para evitar o overfitting e garantir que seu espaço latente tenha boas propriedades generativas.</a:t>
            </a:r>
            <a:endParaRPr sz="2100">
              <a:solidFill>
                <a:srgbClr val="434343"/>
              </a:solidFill>
            </a:endParaRPr>
          </a:p>
        </p:txBody>
      </p:sp>
      <p:pic>
        <p:nvPicPr>
          <p:cNvPr id="486" name="Google Shape;48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1200" y="2396075"/>
            <a:ext cx="5181600" cy="2190750"/>
          </a:xfrm>
          <a:prstGeom prst="rect">
            <a:avLst/>
          </a:prstGeom>
          <a:solidFill>
            <a:schemeClr val="accent1"/>
          </a:solidFill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150" y="785275"/>
            <a:ext cx="4457700" cy="32956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9"/>
          <p:cNvSpPr txBox="1">
            <a:spLocks noGrp="1"/>
          </p:cNvSpPr>
          <p:nvPr>
            <p:ph type="ctrTitle"/>
          </p:nvPr>
        </p:nvSpPr>
        <p:spPr>
          <a:xfrm flipH="1">
            <a:off x="207075" y="2483750"/>
            <a:ext cx="6686700" cy="12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AUTOREGRESSIVE MODELS</a:t>
            </a:r>
            <a:endParaRPr/>
          </a:p>
        </p:txBody>
      </p:sp>
      <p:sp>
        <p:nvSpPr>
          <p:cNvPr id="503" name="Google Shape;503;p69"/>
          <p:cNvSpPr txBox="1">
            <a:spLocks noGrp="1"/>
          </p:cNvSpPr>
          <p:nvPr>
            <p:ph type="title" idx="2"/>
          </p:nvPr>
        </p:nvSpPr>
        <p:spPr>
          <a:xfrm flipH="1">
            <a:off x="3914472" y="18666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cxnSp>
        <p:nvCxnSpPr>
          <p:cNvPr id="504" name="Google Shape;504;p69"/>
          <p:cNvCxnSpPr/>
          <p:nvPr/>
        </p:nvCxnSpPr>
        <p:spPr>
          <a:xfrm>
            <a:off x="7015900" y="-35700"/>
            <a:ext cx="0" cy="2382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5" name="Google Shape;505;p69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506" name="Google Shape;506;p69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69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69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69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69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69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0"/>
          <p:cNvSpPr txBox="1">
            <a:spLocks noGrp="1"/>
          </p:cNvSpPr>
          <p:nvPr>
            <p:ph type="body" idx="1"/>
          </p:nvPr>
        </p:nvSpPr>
        <p:spPr>
          <a:xfrm>
            <a:off x="440871" y="1121175"/>
            <a:ext cx="7590729" cy="11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Generativa: </a:t>
            </a:r>
            <a:r>
              <a:rPr lang="en" sz="2100" dirty="0">
                <a:solidFill>
                  <a:srgbClr val="434343"/>
                </a:solidFill>
              </a:rPr>
              <a:t>Este é um tipo de aprendizado não supervisionado onde o objetivo é </a:t>
            </a:r>
            <a:r>
              <a:rPr lang="en" sz="28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aprender</a:t>
            </a:r>
            <a:r>
              <a:rPr lang="en" sz="2100" dirty="0">
                <a:solidFill>
                  <a:srgbClr val="434343"/>
                </a:solidFill>
              </a:rPr>
              <a:t> sobre um conjunto de dados de treinamento; e, em seguida, gerar novas amostras.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517" name="Google Shape;517;p70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1"/>
          <p:cNvSpPr txBox="1">
            <a:spLocks noGrp="1"/>
          </p:cNvSpPr>
          <p:nvPr>
            <p:ph type="body" idx="1"/>
          </p:nvPr>
        </p:nvSpPr>
        <p:spPr>
          <a:xfrm>
            <a:off x="457199" y="1121175"/>
            <a:ext cx="7854043" cy="1932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434343"/>
                </a:solidFill>
                <a:latin typeface="Arial" panose="020B0604020202020204" pitchFamily="34" charset="0"/>
                <a:ea typeface="Roboto Condensed"/>
                <a:cs typeface="Arial" panose="020B0604020202020204" pitchFamily="34" charset="0"/>
                <a:sym typeface="Roboto Condensed"/>
              </a:rPr>
              <a:t>Probabilística: </a:t>
            </a:r>
            <a:r>
              <a:rPr lang="en" sz="28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Eles se concentram na geração de imagens modelando explicitamente uma distribuição de probabilidade e, em seguida, gerando amostras a partir dela.</a:t>
            </a:r>
            <a:endParaRPr sz="2800" dirty="0">
              <a:solidFill>
                <a:srgbClr val="434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" name="Google Shape;523;p71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2"/>
          <p:cNvSpPr txBox="1">
            <a:spLocks noGrp="1"/>
          </p:cNvSpPr>
          <p:nvPr>
            <p:ph type="body" idx="1"/>
          </p:nvPr>
        </p:nvSpPr>
        <p:spPr>
          <a:xfrm>
            <a:off x="604157" y="1121175"/>
            <a:ext cx="8098972" cy="11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Autoregressiva: </a:t>
            </a:r>
            <a:r>
              <a:rPr lang="en" sz="2400" dirty="0">
                <a:solidFill>
                  <a:srgbClr val="434343"/>
                </a:solidFill>
              </a:rPr>
              <a:t>O modelo aprende a distribuição de probabilidade dos dados de treinamento explicitamente.</a:t>
            </a:r>
            <a:endParaRPr sz="2400" dirty="0">
              <a:solidFill>
                <a:srgbClr val="434343"/>
              </a:solidFill>
            </a:endParaRPr>
          </a:p>
        </p:txBody>
      </p:sp>
      <p:sp>
        <p:nvSpPr>
          <p:cNvPr id="529" name="Google Shape;529;p72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3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Retirado de https://thomasjubb.blog/autoregressive-generative-models-in-depth-part-1/ em 30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535" name="Google Shape;53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413" y="152400"/>
            <a:ext cx="6279167" cy="41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4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5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Comum a utilização de: </a:t>
            </a:r>
            <a:endParaRPr sz="21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Recorrentes;</a:t>
            </a:r>
          </a:p>
          <a:p>
            <a:pPr marL="952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Convolucionais.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541" name="Google Shape;541;p74"/>
          <p:cNvSpPr txBox="1">
            <a:spLocks noGrp="1"/>
          </p:cNvSpPr>
          <p:nvPr>
            <p:ph type="ctrTitle"/>
          </p:nvPr>
        </p:nvSpPr>
        <p:spPr>
          <a:xfrm>
            <a:off x="1964850" y="329850"/>
            <a:ext cx="5214300" cy="5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REDES UTILIZADAS</a:t>
            </a:r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11AE3BC-C624-A2F1-0C8C-2B54032183DA}"/>
              </a:ext>
            </a:extLst>
          </p:cNvPr>
          <p:cNvSpPr/>
          <p:nvPr/>
        </p:nvSpPr>
        <p:spPr>
          <a:xfrm>
            <a:off x="1112400" y="1747157"/>
            <a:ext cx="4080086" cy="4898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4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5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Comum a utilização de: </a:t>
            </a:r>
            <a:endParaRPr sz="21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Recorrentes;</a:t>
            </a:r>
          </a:p>
          <a:p>
            <a:pPr marL="952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Convolucionais.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541" name="Google Shape;541;p74"/>
          <p:cNvSpPr txBox="1">
            <a:spLocks noGrp="1"/>
          </p:cNvSpPr>
          <p:nvPr>
            <p:ph type="ctrTitle"/>
          </p:nvPr>
        </p:nvSpPr>
        <p:spPr>
          <a:xfrm>
            <a:off x="1964850" y="329850"/>
            <a:ext cx="5214300" cy="5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REDES UTILIZADAS</a:t>
            </a:r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11AE3BC-C624-A2F1-0C8C-2B54032183DA}"/>
              </a:ext>
            </a:extLst>
          </p:cNvPr>
          <p:cNvSpPr/>
          <p:nvPr/>
        </p:nvSpPr>
        <p:spPr>
          <a:xfrm>
            <a:off x="1112400" y="2447743"/>
            <a:ext cx="4080086" cy="4898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9331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7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77"/>
          <p:cNvSpPr txBox="1">
            <a:spLocks noGrp="1"/>
          </p:cNvSpPr>
          <p:nvPr>
            <p:ph type="ctrTitle"/>
          </p:nvPr>
        </p:nvSpPr>
        <p:spPr>
          <a:xfrm flipH="1">
            <a:off x="506189" y="2415950"/>
            <a:ext cx="8007035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hlink"/>
                </a:solidFill>
              </a:rPr>
              <a:t>GENERATIVE ADVERSARIAL NETWORKS</a:t>
            </a:r>
            <a:br>
              <a:rPr lang="en" dirty="0">
                <a:solidFill>
                  <a:schemeClr val="hlink"/>
                </a:solidFill>
              </a:rPr>
            </a:br>
            <a:endParaRPr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1" name="Google Shape;561;p77"/>
          <p:cNvSpPr txBox="1">
            <a:spLocks noGrp="1"/>
          </p:cNvSpPr>
          <p:nvPr>
            <p:ph type="title" idx="2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cxnSp>
        <p:nvCxnSpPr>
          <p:cNvPr id="562" name="Google Shape;562;p77"/>
          <p:cNvCxnSpPr/>
          <p:nvPr/>
        </p:nvCxnSpPr>
        <p:spPr>
          <a:xfrm>
            <a:off x="2162075" y="-35700"/>
            <a:ext cx="0" cy="2382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3" name="Google Shape;563;p77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564" name="Google Shape;564;p77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77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77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77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77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36F307F-E3E8-D41D-00DF-EE9D89D73811}"/>
              </a:ext>
            </a:extLst>
          </p:cNvPr>
          <p:cNvSpPr txBox="1"/>
          <p:nvPr/>
        </p:nvSpPr>
        <p:spPr>
          <a:xfrm>
            <a:off x="506189" y="3951514"/>
            <a:ext cx="8474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Tradução Literal:   REDES ADVERSARIAIS GENERATIVAS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78"/>
          <p:cNvSpPr/>
          <p:nvPr/>
        </p:nvSpPr>
        <p:spPr>
          <a:xfrm rot="-5400000" flipH="1">
            <a:off x="5399608" y="1821475"/>
            <a:ext cx="1975500" cy="26289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4" name="Google Shape;574;p78"/>
          <p:cNvCxnSpPr/>
          <p:nvPr/>
        </p:nvCxnSpPr>
        <p:spPr>
          <a:xfrm rot="10800000">
            <a:off x="6682358" y="2949500"/>
            <a:ext cx="2589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5" name="Google Shape;575;p78"/>
          <p:cNvSpPr/>
          <p:nvPr/>
        </p:nvSpPr>
        <p:spPr>
          <a:xfrm rot="5400000">
            <a:off x="1759800" y="1039900"/>
            <a:ext cx="1975500" cy="26310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6" name="Google Shape;576;p78"/>
          <p:cNvCxnSpPr/>
          <p:nvPr/>
        </p:nvCxnSpPr>
        <p:spPr>
          <a:xfrm rot="10800000">
            <a:off x="-21400" y="2148175"/>
            <a:ext cx="24411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7" name="Google Shape;577;p78"/>
          <p:cNvSpPr txBox="1">
            <a:spLocks noGrp="1"/>
          </p:cNvSpPr>
          <p:nvPr>
            <p:ph type="ctrTitle" idx="2"/>
          </p:nvPr>
        </p:nvSpPr>
        <p:spPr>
          <a:xfrm>
            <a:off x="1586050" y="1985925"/>
            <a:ext cx="12579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GERADOR</a:t>
            </a:r>
            <a:endParaRPr/>
          </a:p>
        </p:txBody>
      </p:sp>
      <p:sp>
        <p:nvSpPr>
          <p:cNvPr id="578" name="Google Shape;578;p78"/>
          <p:cNvSpPr txBox="1">
            <a:spLocks noGrp="1"/>
          </p:cNvSpPr>
          <p:nvPr>
            <p:ph type="subTitle" idx="1"/>
          </p:nvPr>
        </p:nvSpPr>
        <p:spPr>
          <a:xfrm>
            <a:off x="1586050" y="2297375"/>
            <a:ext cx="21573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Aprendem a gerar amostras.</a:t>
            </a:r>
            <a:endParaRPr/>
          </a:p>
        </p:txBody>
      </p:sp>
      <p:sp>
        <p:nvSpPr>
          <p:cNvPr id="579" name="Google Shape;579;p78"/>
          <p:cNvSpPr txBox="1">
            <a:spLocks noGrp="1"/>
          </p:cNvSpPr>
          <p:nvPr>
            <p:ph type="ctrTitle" idx="3"/>
          </p:nvPr>
        </p:nvSpPr>
        <p:spPr>
          <a:xfrm>
            <a:off x="5685501" y="2577275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DISCRIMINADOR</a:t>
            </a:r>
            <a:endParaRPr/>
          </a:p>
        </p:txBody>
      </p:sp>
      <p:sp>
        <p:nvSpPr>
          <p:cNvPr id="580" name="Google Shape;580;p78"/>
          <p:cNvSpPr txBox="1">
            <a:spLocks noGrp="1"/>
          </p:cNvSpPr>
          <p:nvPr>
            <p:ph type="subTitle" idx="4"/>
          </p:nvPr>
        </p:nvSpPr>
        <p:spPr>
          <a:xfrm>
            <a:off x="5308708" y="2911706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Aprende a avaliar se uma amostra é fruto da base real ou do gerador.</a:t>
            </a:r>
            <a:endParaRPr/>
          </a:p>
        </p:txBody>
      </p:sp>
      <p:sp>
        <p:nvSpPr>
          <p:cNvPr id="581" name="Google Shape;581;p78"/>
          <p:cNvSpPr txBox="1">
            <a:spLocks noGrp="1"/>
          </p:cNvSpPr>
          <p:nvPr>
            <p:ph type="ctrTitle"/>
          </p:nvPr>
        </p:nvSpPr>
        <p:spPr>
          <a:xfrm>
            <a:off x="1426050" y="342600"/>
            <a:ext cx="62919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Generative Adversarial Networks - GANs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body" idx="4294967295"/>
          </p:nvPr>
        </p:nvSpPr>
        <p:spPr>
          <a:xfrm>
            <a:off x="1112400" y="887750"/>
            <a:ext cx="69192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Possui 2 partes:</a:t>
            </a:r>
            <a:endParaRPr sz="2100">
              <a:solidFill>
                <a:srgbClr val="43434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1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9"/>
          <p:cNvSpPr txBox="1"/>
          <p:nvPr/>
        </p:nvSpPr>
        <p:spPr>
          <a:xfrm>
            <a:off x="282450" y="4379225"/>
            <a:ext cx="85791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https://developers.google.com/machine-learning/gan/gan_structure em 28 de novembro de 2022.</a:t>
            </a:r>
            <a:endParaRPr dirty="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588" name="Google Shape;58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4275"/>
            <a:ext cx="8839199" cy="33808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0"/>
          <p:cNvSpPr txBox="1">
            <a:spLocks noGrp="1"/>
          </p:cNvSpPr>
          <p:nvPr>
            <p:ph type="ctrTitle"/>
          </p:nvPr>
        </p:nvSpPr>
        <p:spPr>
          <a:xfrm>
            <a:off x="1332000" y="380825"/>
            <a:ext cx="64800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ESTRUTURA DE UMA GAN - DISCRIMINADOR</a:t>
            </a:r>
            <a:endParaRPr/>
          </a:p>
        </p:txBody>
      </p:sp>
      <p:sp>
        <p:nvSpPr>
          <p:cNvPr id="594" name="Google Shape;594;p80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https://developers.google.com/machine-learning/gan/gan_structure em 28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595" name="Google Shape;59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775" y="1102025"/>
            <a:ext cx="7136452" cy="32389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1"/>
          <p:cNvSpPr txBox="1">
            <a:spLocks noGrp="1"/>
          </p:cNvSpPr>
          <p:nvPr>
            <p:ph type="ctrTitle"/>
          </p:nvPr>
        </p:nvSpPr>
        <p:spPr>
          <a:xfrm>
            <a:off x="1754850" y="380825"/>
            <a:ext cx="56343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ESTRUTURA DE UMA GAN - GERADOR</a:t>
            </a:r>
            <a:endParaRPr/>
          </a:p>
        </p:txBody>
      </p:sp>
      <p:sp>
        <p:nvSpPr>
          <p:cNvPr id="601" name="Google Shape;601;p81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https://developers.google.com/machine-learning/gan/generator em 28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02" name="Google Shape;60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525" y="1102025"/>
            <a:ext cx="6966953" cy="323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2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21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Vanishing Gradients (Desaparecimento de gradientes):</a:t>
            </a:r>
            <a:r>
              <a:rPr lang="en" sz="2100">
                <a:solidFill>
                  <a:srgbClr val="434343"/>
                </a:solidFill>
              </a:rPr>
              <a:t> Se o discriminador for muito bom, o treinamento do gerador pode falhar por conta do desaparecimento de gradientes.</a:t>
            </a:r>
            <a:endParaRPr sz="210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Collapse mode:</a:t>
            </a:r>
            <a:r>
              <a:rPr lang="en" sz="2100">
                <a:solidFill>
                  <a:srgbClr val="434343"/>
                </a:solidFill>
              </a:rPr>
              <a:t> Situação onde o gerador possui imagens muito similares pois está “viciado”.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608" name="Google Shape;608;p82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PONTOS DE FALHA DAS GANs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3"/>
          <p:cNvSpPr txBox="1">
            <a:spLocks noGrp="1"/>
          </p:cNvSpPr>
          <p:nvPr>
            <p:ph type="body" idx="1"/>
          </p:nvPr>
        </p:nvSpPr>
        <p:spPr>
          <a:xfrm>
            <a:off x="2722200" y="1868838"/>
            <a:ext cx="3699600" cy="14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Condensed Light"/>
              <a:buChar char="●"/>
            </a:pPr>
            <a:r>
              <a:rPr lang="en" sz="2100">
                <a:solidFill>
                  <a:srgbClr val="434343"/>
                </a:solidFill>
              </a:rPr>
              <a:t>Outras funções de perda;</a:t>
            </a:r>
            <a:endParaRPr sz="210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Condensed Light"/>
              <a:buChar char="●"/>
            </a:pPr>
            <a:r>
              <a:rPr lang="en" sz="2100">
                <a:solidFill>
                  <a:srgbClr val="434343"/>
                </a:solidFill>
              </a:rPr>
              <a:t>Data augmentation;</a:t>
            </a:r>
            <a:endParaRPr sz="210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Condensed Light"/>
              <a:buChar char="●"/>
            </a:pPr>
            <a:r>
              <a:rPr lang="en" sz="2100">
                <a:solidFill>
                  <a:srgbClr val="434343"/>
                </a:solidFill>
              </a:rPr>
              <a:t>GANs without competition.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614" name="Google Shape;614;p83"/>
          <p:cNvSpPr txBox="1">
            <a:spLocks noGrp="1"/>
          </p:cNvSpPr>
          <p:nvPr>
            <p:ph type="ctrTitle"/>
          </p:nvPr>
        </p:nvSpPr>
        <p:spPr>
          <a:xfrm>
            <a:off x="2642100" y="1280263"/>
            <a:ext cx="3859800" cy="5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POSSÍVEIS CONTORNOS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4" y="261257"/>
            <a:ext cx="8703129" cy="44740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6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86"/>
          <p:cNvSpPr txBox="1">
            <a:spLocks noGrp="1"/>
          </p:cNvSpPr>
          <p:nvPr>
            <p:ph type="ctrTitle"/>
          </p:nvPr>
        </p:nvSpPr>
        <p:spPr>
          <a:xfrm flipH="1">
            <a:off x="1147575" y="3188725"/>
            <a:ext cx="60324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hlink"/>
                </a:solidFill>
              </a:rPr>
              <a:t>NORMALIZING FLOWS</a:t>
            </a:r>
            <a:endParaRPr dirty="0"/>
          </a:p>
        </p:txBody>
      </p:sp>
      <p:sp>
        <p:nvSpPr>
          <p:cNvPr id="632" name="Google Shape;632;p86"/>
          <p:cNvSpPr txBox="1">
            <a:spLocks noGrp="1"/>
          </p:cNvSpPr>
          <p:nvPr>
            <p:ph type="title" idx="2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07</a:t>
            </a:r>
            <a:endParaRPr/>
          </a:p>
        </p:txBody>
      </p:sp>
      <p:cxnSp>
        <p:nvCxnSpPr>
          <p:cNvPr id="633" name="Google Shape;633;p86"/>
          <p:cNvCxnSpPr/>
          <p:nvPr/>
        </p:nvCxnSpPr>
        <p:spPr>
          <a:xfrm>
            <a:off x="0" y="4028275"/>
            <a:ext cx="15615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4" name="Google Shape;634;p86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635" name="Google Shape;635;p86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86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86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86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86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87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QUE É E COMO FUNCIONA</a:t>
            </a:r>
            <a:endParaRPr/>
          </a:p>
        </p:txBody>
      </p:sp>
      <p:sp>
        <p:nvSpPr>
          <p:cNvPr id="645" name="Google Shape;645;p87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27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  <a:latin typeface="+mn-lt"/>
              </a:rPr>
              <a:t>A normalização dos fluxos é um método de construção de distribuições complexas que transforma uma densidade de probabilidade através de uma série de mapeamentos invertíveis. </a:t>
            </a:r>
            <a:endParaRPr sz="1800" dirty="0">
              <a:solidFill>
                <a:srgbClr val="434343"/>
              </a:solidFill>
              <a:latin typeface="+mn-l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  <a:latin typeface="+mn-l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  <a:latin typeface="+mn-lt"/>
              </a:rPr>
              <a:t>Essa técnica aplica repetidamente a regra de mudança de variáveis, a densidade inicial flui através da sequência de mapeamentos inversíveis. Ao final desta sequência, obtemos uma distribuição de probabilidade válida e, portanto, este tipo de fluxo é referido como um fluxo normalizante</a:t>
            </a:r>
            <a:r>
              <a:rPr lang="en" sz="1800" dirty="0">
                <a:solidFill>
                  <a:srgbClr val="434343"/>
                </a:solidFill>
              </a:rPr>
              <a:t>.</a:t>
            </a:r>
            <a:endParaRPr sz="18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8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https://towardsdatascience.com/introduction-to-normalizing-flows-d002af262a4b em 30 de Junho de 2022.</a:t>
            </a:r>
            <a:endParaRPr sz="900" dirty="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51" name="Google Shape;65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38" y="1155633"/>
            <a:ext cx="4429775" cy="1094775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8"/>
          <p:cNvSpPr txBox="1">
            <a:spLocks noGrp="1"/>
          </p:cNvSpPr>
          <p:nvPr>
            <p:ph type="body" idx="1"/>
          </p:nvPr>
        </p:nvSpPr>
        <p:spPr>
          <a:xfrm>
            <a:off x="282450" y="2419475"/>
            <a:ext cx="8195613" cy="15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Nesta imagem, podemos ver que os fluxos normalizadores transformam um ponto de dados complexo - como uma imagem - para uma simples Distribuição Gaussiana ou vice-versa. Amostras aleatórias são retiradas dessa distribuição gaussiana para obter resultados do modelo durante os testes</a:t>
            </a:r>
            <a:r>
              <a:rPr lang="en" sz="1800" dirty="0">
                <a:solidFill>
                  <a:srgbClr val="434343"/>
                </a:solidFill>
              </a:rPr>
              <a:t>.</a:t>
            </a:r>
            <a:endParaRPr sz="18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90"/>
          <p:cNvSpPr txBox="1">
            <a:spLocks noGrp="1"/>
          </p:cNvSpPr>
          <p:nvPr>
            <p:ph type="ctrTitle"/>
          </p:nvPr>
        </p:nvSpPr>
        <p:spPr>
          <a:xfrm flipH="1">
            <a:off x="368175" y="2635675"/>
            <a:ext cx="75753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CONCLUSÕES</a:t>
            </a: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90"/>
          <p:cNvSpPr txBox="1">
            <a:spLocks noGrp="1"/>
          </p:cNvSpPr>
          <p:nvPr>
            <p:ph type="title" idx="2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08</a:t>
            </a:r>
            <a:endParaRPr/>
          </a:p>
        </p:txBody>
      </p:sp>
      <p:cxnSp>
        <p:nvCxnSpPr>
          <p:cNvPr id="671" name="Google Shape;671;p90"/>
          <p:cNvCxnSpPr/>
          <p:nvPr/>
        </p:nvCxnSpPr>
        <p:spPr>
          <a:xfrm>
            <a:off x="7578325" y="4028400"/>
            <a:ext cx="1565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2" name="Google Shape;672;p90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673" name="Google Shape;673;p90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90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90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90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90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" name="Google Shape;678;p90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91"/>
          <p:cNvSpPr txBox="1">
            <a:spLocks noGrp="1"/>
          </p:cNvSpPr>
          <p:nvPr>
            <p:ph type="body" idx="1"/>
          </p:nvPr>
        </p:nvSpPr>
        <p:spPr>
          <a:xfrm>
            <a:off x="228599" y="873200"/>
            <a:ext cx="8588829" cy="39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</a:rPr>
              <a:t>Apesar das GANs liderarem em termos de qualidade durante muito tempo, outras abordagens estão trazendo resultados satisfatórios com o passar do tempo. </a:t>
            </a:r>
            <a:endParaRPr sz="1800" dirty="0"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</a:rPr>
              <a:t>Trabalhos recentes mostram que modelos híbridos oferecem um bom equilíbrio entre as vantagens e desvantagens de cada modelo isolado. </a:t>
            </a:r>
            <a:endParaRPr sz="1800" dirty="0"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</a:rPr>
              <a:t>Outro ponto, é que qualquer melhoria em uma técnica específica pode significar melhorias em todos os modelos. Por exemplo, a aplicação de estratégias inovadores de aumento de dados tem sido considerada muito benéfica em vários modelos de classes. </a:t>
            </a:r>
            <a:endParaRPr sz="1800" dirty="0"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</a:rPr>
              <a:t>Concluindo, a chave para o futuro da generalização é usar modelos unificados, capazes de modelar de forma contínua dados irregulares, de comprimento arbitrários e de diferentes escalas.</a:t>
            </a:r>
            <a:endParaRPr sz="1800" dirty="0">
              <a:solidFill>
                <a:srgbClr val="434343"/>
              </a:solidFill>
            </a:endParaRPr>
          </a:p>
        </p:txBody>
      </p:sp>
      <p:sp>
        <p:nvSpPr>
          <p:cNvPr id="684" name="Google Shape;684;p91"/>
          <p:cNvSpPr txBox="1">
            <a:spLocks noGrp="1"/>
          </p:cNvSpPr>
          <p:nvPr>
            <p:ph type="ctrTitle"/>
          </p:nvPr>
        </p:nvSpPr>
        <p:spPr>
          <a:xfrm>
            <a:off x="1964850" y="340100"/>
            <a:ext cx="52143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CONCLUSÕES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92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92"/>
          <p:cNvSpPr txBox="1">
            <a:spLocks noGrp="1"/>
          </p:cNvSpPr>
          <p:nvPr>
            <p:ph type="ctrTitle"/>
          </p:nvPr>
        </p:nvSpPr>
        <p:spPr>
          <a:xfrm flipH="1">
            <a:off x="1211875" y="1789725"/>
            <a:ext cx="6425700" cy="116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REFERÊNCIAS</a:t>
            </a:r>
            <a:endParaRPr>
              <a:solidFill>
                <a:schemeClr val="hlink"/>
              </a:solidFill>
            </a:endParaRPr>
          </a:p>
        </p:txBody>
      </p:sp>
      <p:sp>
        <p:nvSpPr>
          <p:cNvPr id="691" name="Google Shape;691;p92"/>
          <p:cNvSpPr txBox="1">
            <a:spLocks noGrp="1"/>
          </p:cNvSpPr>
          <p:nvPr>
            <p:ph type="title" idx="2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09</a:t>
            </a:r>
            <a:endParaRPr/>
          </a:p>
        </p:txBody>
      </p:sp>
      <p:cxnSp>
        <p:nvCxnSpPr>
          <p:cNvPr id="692" name="Google Shape;692;p92"/>
          <p:cNvCxnSpPr/>
          <p:nvPr/>
        </p:nvCxnSpPr>
        <p:spPr>
          <a:xfrm>
            <a:off x="0" y="3356200"/>
            <a:ext cx="1676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3" name="Google Shape;693;p92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694" name="Google Shape;694;p92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2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92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92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2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93"/>
          <p:cNvSpPr txBox="1">
            <a:spLocks noGrp="1"/>
          </p:cNvSpPr>
          <p:nvPr>
            <p:ph type="body" idx="1"/>
          </p:nvPr>
        </p:nvSpPr>
        <p:spPr>
          <a:xfrm>
            <a:off x="870650" y="1144200"/>
            <a:ext cx="6919200" cy="14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[1] LECUN, Yann; CHOPRA, Sumit; HADSELL, Raia; RANZATO, Marc’Aurelio; HUANG, Fu Jie. A tutorial on energy-based learning. MIT Press, 2006. Disponível em: http://yann.lecun.com/. Acesso em: 29 jun. 2022.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[2] </a:t>
            </a:r>
            <a:r>
              <a:rPr lang="en">
                <a:solidFill>
                  <a:schemeClr val="hlink"/>
                </a:solidFill>
              </a:rPr>
              <a:t>XIE, Jianwen; LU, Yang; ZHU, Song-Chun; WU, Ying Nian. </a:t>
            </a:r>
            <a:r>
              <a:rPr lang="en">
                <a:solidFill>
                  <a:srgbClr val="434343"/>
                </a:solidFill>
              </a:rPr>
              <a:t>A Theory of Generative ConvNet. (ICML 2016).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[3] </a:t>
            </a:r>
            <a:r>
              <a:rPr lang="en">
                <a:solidFill>
                  <a:schemeClr val="hlink"/>
                </a:solidFill>
              </a:rPr>
              <a:t>XIE, Jianwen; LU, Yang; ZHU, Song-Chun; WU, Ying Nian. </a:t>
            </a:r>
            <a:r>
              <a:rPr lang="en">
                <a:solidFill>
                  <a:srgbClr val="434343"/>
                </a:solidFill>
              </a:rPr>
              <a:t>Synthesizing Dynamic Pattern by Spatial-Temporal Generative ConvNet. (CVPR 2017).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04" name="Google Shape;704;p93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REFERÊNCIAS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94"/>
          <p:cNvSpPr txBox="1">
            <a:spLocks noGrp="1"/>
          </p:cNvSpPr>
          <p:nvPr>
            <p:ph type="ctrTitle"/>
          </p:nvPr>
        </p:nvSpPr>
        <p:spPr>
          <a:xfrm flipH="1">
            <a:off x="1974150" y="2098800"/>
            <a:ext cx="5195700" cy="9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OBRIGADO</a:t>
            </a:r>
            <a:endParaRPr/>
          </a:p>
        </p:txBody>
      </p:sp>
      <p:cxnSp>
        <p:nvCxnSpPr>
          <p:cNvPr id="710" name="Google Shape;710;p94"/>
          <p:cNvCxnSpPr/>
          <p:nvPr/>
        </p:nvCxnSpPr>
        <p:spPr>
          <a:xfrm rot="10800000">
            <a:off x="8156400" y="630088"/>
            <a:ext cx="12363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1" name="Google Shape;711;p94"/>
          <p:cNvCxnSpPr/>
          <p:nvPr/>
        </p:nvCxnSpPr>
        <p:spPr>
          <a:xfrm rot="10800000">
            <a:off x="-125" y="4765850"/>
            <a:ext cx="9585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4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 Newsletter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3787</Words>
  <Application>Microsoft Office PowerPoint</Application>
  <PresentationFormat>Apresentação na tela (16:9)</PresentationFormat>
  <Paragraphs>230</Paragraphs>
  <Slides>63</Slides>
  <Notes>63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75" baseType="lpstr">
      <vt:lpstr>Arial</vt:lpstr>
      <vt:lpstr>Arial</vt:lpstr>
      <vt:lpstr>avenir-light</vt:lpstr>
      <vt:lpstr>Exo 2</vt:lpstr>
      <vt:lpstr>Fira Sans Extra Condensed Medium</vt:lpstr>
      <vt:lpstr>Noto Sans</vt:lpstr>
      <vt:lpstr>Nunito Light</vt:lpstr>
      <vt:lpstr>Quattrocento Sans</vt:lpstr>
      <vt:lpstr>Roboto</vt:lpstr>
      <vt:lpstr>Roboto Condensed</vt:lpstr>
      <vt:lpstr>Roboto Condensed Light</vt:lpstr>
      <vt:lpstr>Tech Newsletter XL by Slidesgo</vt:lpstr>
      <vt:lpstr>Modelagem Generativa Profunda: Uma Revisão Comparativa de VAEs, GANs, Fluxos Normalizantes, Modelos Baseados em Energia e Autoregressivos</vt:lpstr>
      <vt:lpstr>Apresentação do PowerPoint</vt:lpstr>
      <vt:lpstr>OS AUTORES</vt:lpstr>
      <vt:lpstr>Apresentação do PowerPoint</vt:lpstr>
      <vt:lpstr>Apresentação do PowerPoint</vt:lpstr>
      <vt:lpstr>QUAL O OBJETIVO DO ARTIGO?</vt:lpstr>
      <vt:lpstr>Apresentação do PowerPoint</vt:lpstr>
      <vt:lpstr>Apresentação do PowerPoint</vt:lpstr>
      <vt:lpstr>GENERATIVE MODELS</vt:lpstr>
      <vt:lpstr>QUAL O OBJETIVO DOS MODELOS GENERATIVOS PROFUNDOS (DEEP GENERATIVE MODELLING)?</vt:lpstr>
      <vt:lpstr>Apresentação do PowerPoint</vt:lpstr>
      <vt:lpstr>Apresentação do PowerPoint</vt:lpstr>
      <vt:lpstr>APLICAÇÕES DE DGMS</vt:lpstr>
      <vt:lpstr>APLICAÇÕES DE DGMS</vt:lpstr>
      <vt:lpstr>APLICAÇÕES DE DGMS</vt:lpstr>
      <vt:lpstr>APLICAÇÕES DE DGMS</vt:lpstr>
      <vt:lpstr>APLICAÇÕES DE DGMS</vt:lpstr>
      <vt:lpstr>APLICAÇÕES DE DGMS</vt:lpstr>
      <vt:lpstr>APLICAÇÕES DE DGMS</vt:lpstr>
      <vt:lpstr> TÉCNICAS DO ARTIGO </vt:lpstr>
      <vt:lpstr>QUAIS TÉCNICAS FORAM AVALIADAS PELO ARTIGO?</vt:lpstr>
      <vt:lpstr>COMPARAÇÃO ENTRE MODELOS DE DIVERSOS ARTIGOS AGRUPADOS PARA REVIEW</vt:lpstr>
      <vt:lpstr>Apresentação do PowerPoint</vt:lpstr>
      <vt:lpstr>ENERGY BASED MODELS</vt:lpstr>
      <vt:lpstr>ENERGY BASED MODELS</vt:lpstr>
      <vt:lpstr>Apresentação do PowerPoint</vt:lpstr>
      <vt:lpstr>Apresentação do PowerPoint</vt:lpstr>
      <vt:lpstr>Apresentação do PowerPoint</vt:lpstr>
      <vt:lpstr>EXEMPLO</vt:lpstr>
      <vt:lpstr>Apresentação do PowerPoint</vt:lpstr>
      <vt:lpstr>Apresentação do PowerPoint</vt:lpstr>
      <vt:lpstr>VARIATIONAL AUTOENCODERS – VAES</vt:lpstr>
      <vt:lpstr>VAE - O QUE É?</vt:lpstr>
      <vt:lpstr>VAMOS DAR ALGUNS PASSOS PARA TRÁS?</vt:lpstr>
      <vt:lpstr>ENCODERS x DECODERS</vt:lpstr>
      <vt:lpstr>Apresentação do PowerPoint</vt:lpstr>
      <vt:lpstr>AUTOENCODERS</vt:lpstr>
      <vt:lpstr>Apresentação do PowerPoint</vt:lpstr>
      <vt:lpstr>VAEs</vt:lpstr>
      <vt:lpstr>Apresentação do PowerPoint</vt:lpstr>
      <vt:lpstr>AUTOREGRESSIVE MODELS</vt:lpstr>
      <vt:lpstr>CARACTERÍSTICAS</vt:lpstr>
      <vt:lpstr>CARACTERÍSTICAS</vt:lpstr>
      <vt:lpstr>CARACTERÍSTICAS</vt:lpstr>
      <vt:lpstr>Apresentação do PowerPoint</vt:lpstr>
      <vt:lpstr>REDES UTILIZADAS</vt:lpstr>
      <vt:lpstr>REDES UTILIZADAS</vt:lpstr>
      <vt:lpstr> GENERATIVE ADVERSARIAL NETWORKS  </vt:lpstr>
      <vt:lpstr>GERADOR</vt:lpstr>
      <vt:lpstr>Apresentação do PowerPoint</vt:lpstr>
      <vt:lpstr>ESTRUTURA DE UMA GAN - DISCRIMINADOR</vt:lpstr>
      <vt:lpstr>ESTRUTURA DE UMA GAN - GERADOR</vt:lpstr>
      <vt:lpstr>PONTOS DE FALHA DAS GANs</vt:lpstr>
      <vt:lpstr>POSSÍVEIS CONTORNOS</vt:lpstr>
      <vt:lpstr>Apresentação do PowerPoint</vt:lpstr>
      <vt:lpstr>NORMALIZING FLOWS</vt:lpstr>
      <vt:lpstr>O QUE É E COMO FUNCIONA</vt:lpstr>
      <vt:lpstr>Apresentação do PowerPoint</vt:lpstr>
      <vt:lpstr> CONCLUSÕES </vt:lpstr>
      <vt:lpstr>CONCLUSÕES</vt:lpstr>
      <vt:lpstr>REFERÊNCIAS</vt:lpstr>
      <vt:lpstr>REFERÊNCIAS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Modelagem Generativa Profunda: Uma Revisão Comparativa de VAEs, GANs, Fluxos Normalizantes, Modelos Baseados em Energia e Autoregressivos</dc:title>
  <dc:creator>Andre</dc:creator>
  <cp:lastModifiedBy>Andre</cp:lastModifiedBy>
  <cp:revision>11</cp:revision>
  <dcterms:modified xsi:type="dcterms:W3CDTF">2022-12-20T19:41:25Z</dcterms:modified>
</cp:coreProperties>
</file>