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8" r:id="rId2"/>
    <p:sldId id="299" r:id="rId3"/>
    <p:sldId id="308" r:id="rId4"/>
    <p:sldId id="321" r:id="rId5"/>
    <p:sldId id="322" r:id="rId6"/>
    <p:sldId id="320" r:id="rId7"/>
    <p:sldId id="319" r:id="rId8"/>
    <p:sldId id="323" r:id="rId9"/>
    <p:sldId id="333" r:id="rId10"/>
    <p:sldId id="317" r:id="rId11"/>
    <p:sldId id="309" r:id="rId12"/>
    <p:sldId id="318" r:id="rId13"/>
    <p:sldId id="307" r:id="rId14"/>
    <p:sldId id="311" r:id="rId15"/>
    <p:sldId id="314" r:id="rId16"/>
    <p:sldId id="316" r:id="rId17"/>
    <p:sldId id="325" r:id="rId18"/>
    <p:sldId id="326" r:id="rId19"/>
    <p:sldId id="324" r:id="rId20"/>
    <p:sldId id="312" r:id="rId21"/>
    <p:sldId id="313" r:id="rId22"/>
    <p:sldId id="328" r:id="rId23"/>
    <p:sldId id="329" r:id="rId24"/>
    <p:sldId id="334" r:id="rId25"/>
    <p:sldId id="335" r:id="rId26"/>
    <p:sldId id="336" r:id="rId27"/>
    <p:sldId id="340" r:id="rId28"/>
    <p:sldId id="337" r:id="rId29"/>
    <p:sldId id="338" r:id="rId30"/>
    <p:sldId id="339" r:id="rId31"/>
    <p:sldId id="327" r:id="rId32"/>
    <p:sldId id="330" r:id="rId33"/>
    <p:sldId id="331" r:id="rId34"/>
    <p:sldId id="332" r:id="rId35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78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FDBD51-CA07-4BF4-AB2D-16B2722C2AA9}" type="datetimeFigureOut">
              <a:rPr lang="pt-BR"/>
              <a:pPr>
                <a:defRPr/>
              </a:pPr>
              <a:t>10/09/2018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97460B-78AB-4BBD-9ADB-E0474D7CC1F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7107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5DE6C-D128-4AA4-9AED-BE7ED3686A16}" type="datetime1">
              <a:rPr lang="pt-BR"/>
              <a:pPr>
                <a:defRPr/>
              </a:pPr>
              <a:t>10/09/2018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BE175-7594-4FDB-8481-C399171A6EE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8905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C4BBE-D383-45FD-BA68-AE733C8C40E1}" type="datetime1">
              <a:rPr lang="pt-BR"/>
              <a:pPr>
                <a:defRPr/>
              </a:pPr>
              <a:t>10/09/2018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EFBB-3233-47B8-804F-0DE18CB2FA6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571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85D4A-820F-4C4B-AC52-0F19AB42D1F3}" type="datetime1">
              <a:rPr lang="pt-BR"/>
              <a:pPr>
                <a:defRPr/>
              </a:pPr>
              <a:t>10/09/2018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ED4F1-678D-42D1-B717-10EE7EBC622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191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FB104-5FEE-4D2E-8F5B-2FB6C5963F0E}" type="datetime1">
              <a:rPr lang="pt-BR"/>
              <a:pPr>
                <a:defRPr/>
              </a:pPr>
              <a:t>10/09/2018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A2422E-88DB-4863-BE16-DDAF8DCD9730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951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0B910-6CE9-4116-B65C-60A52E623AB2}" type="datetime1">
              <a:rPr lang="pt-BR"/>
              <a:pPr>
                <a:defRPr/>
              </a:pPr>
              <a:t>10/09/2018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9C4270-6337-4845-973E-9A84674BE619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0533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9CC87-8467-448A-8360-D34093B019B8}" type="datetime1">
              <a:rPr lang="pt-BR"/>
              <a:pPr>
                <a:defRPr/>
              </a:pPr>
              <a:t>10/09/2018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8DE0F-EF8D-4453-ABCD-C97FAFBF78C8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71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E49D-2631-4CE8-8F2B-E421E2769DF2}" type="datetime1">
              <a:rPr lang="pt-BR"/>
              <a:pPr>
                <a:defRPr/>
              </a:pPr>
              <a:t>10/09/2018</a:t>
            </a:fld>
            <a:endParaRPr lang="pt-BR"/>
          </a:p>
        </p:txBody>
      </p:sp>
      <p:sp>
        <p:nvSpPr>
          <p:cNvPr id="6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CD7C15-107B-4242-994C-1AF2D546378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5544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2B7B7-5F16-44A4-A722-2A0D9C9F7FB8}" type="datetime1">
              <a:rPr lang="pt-BR"/>
              <a:pPr>
                <a:defRPr/>
              </a:pPr>
              <a:t>10/09/2018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0E6855-2E92-4F14-A670-9B5E2B169A3F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855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F9647-8967-40AC-95C1-35B3A3332371}" type="datetime1">
              <a:rPr lang="pt-BR"/>
              <a:pPr>
                <a:defRPr/>
              </a:pPr>
              <a:t>10/09/2018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D5275-C145-47C8-BBAE-6F27891483E7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9312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DD299-C805-4218-B9DA-490F34DA179B}" type="datetime1">
              <a:rPr lang="pt-BR"/>
              <a:pPr>
                <a:defRPr/>
              </a:pPr>
              <a:t>10/09/2018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7A7E86-1759-4AA7-AC71-17747FA5EC8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4761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724AC-A46D-4AD4-8B65-1E5FCE40F7EF}" type="datetime1">
              <a:rPr lang="pt-BR"/>
              <a:pPr>
                <a:defRPr/>
              </a:pPr>
              <a:t>10/09/2018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D37140-88C1-4FC8-B5F7-CB8EA0900C00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965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473D01-CC43-40AB-9C47-EFDE64078B65}" type="datetime1">
              <a:rPr lang="pt-BR"/>
              <a:pPr>
                <a:defRPr/>
              </a:pPr>
              <a:t>10/09/2018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63C70E0-08AE-447C-A980-E809275E05F2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1" r:id="rId7"/>
    <p:sldLayoutId id="2147483667" r:id="rId8"/>
    <p:sldLayoutId id="2147483668" r:id="rId9"/>
    <p:sldLayoutId id="2147483669" r:id="rId10"/>
    <p:sldLayoutId id="2147483670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hotempreendedor.com.br/ideias-para-ganhar-dinheiro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ítulo 1"/>
          <p:cNvSpPr>
            <a:spLocks noGrp="1"/>
          </p:cNvSpPr>
          <p:nvPr>
            <p:ph type="ctrTitle"/>
          </p:nvPr>
        </p:nvSpPr>
        <p:spPr>
          <a:xfrm>
            <a:off x="467544" y="2133600"/>
            <a:ext cx="8347844" cy="2663552"/>
          </a:xfrm>
        </p:spPr>
        <p:txBody>
          <a:bodyPr/>
          <a:lstStyle/>
          <a:p>
            <a:r>
              <a:rPr lang="pt-BR" dirty="0"/>
              <a:t>NORMAS PARA ELABORAÇÃO DE TRABALHOS E COMO FORMATÁ-LO NO WORD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325"/>
            <a:ext cx="6400800" cy="625475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1600" dirty="0">
                <a:solidFill>
                  <a:schemeClr val="tx1"/>
                </a:solidFill>
              </a:rPr>
              <a:t>Prof. André Aparecido da Silva</a:t>
            </a:r>
          </a:p>
          <a:p>
            <a:pPr fontAlgn="auto">
              <a:spcAft>
                <a:spcPts val="0"/>
              </a:spcAft>
              <a:defRPr/>
            </a:pPr>
            <a:r>
              <a:rPr lang="pt-BR" sz="1600" dirty="0">
                <a:solidFill>
                  <a:schemeClr val="tx1"/>
                </a:solidFill>
              </a:rPr>
              <a:t>Disponível em: </a:t>
            </a:r>
            <a:r>
              <a:rPr lang="pt-BR" sz="1600" dirty="0">
                <a:solidFill>
                  <a:schemeClr val="tx1"/>
                </a:solidFill>
                <a:hlinkClick r:id="rId3"/>
              </a:rPr>
              <a:t>http://www.oxnar.com.br/aulas</a:t>
            </a:r>
            <a:r>
              <a:rPr lang="pt-BR" sz="1600" dirty="0">
                <a:solidFill>
                  <a:schemeClr val="tx1"/>
                </a:solidFill>
              </a:rPr>
              <a:t>  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BC60ACB-E4AB-4195-AB02-D9BF94858592}" type="slidenum">
              <a:rPr lang="pt-BR">
                <a:solidFill>
                  <a:srgbClr val="898989"/>
                </a:solidFill>
              </a:rPr>
              <a:pPr/>
              <a:t>1</a:t>
            </a:fld>
            <a:endParaRPr lang="pt-BR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2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259632" y="765175"/>
            <a:ext cx="7704981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+mn-lt"/>
                <a:cs typeface="+mn-cs"/>
              </a:rPr>
              <a:t>ITENS NECESSÁRIOS: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Capa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Contracapa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Sumário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Introdução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Desenvolvimento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Conclusão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Referencias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Apêndices (se houver)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Anexos (se houver)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endParaRPr lang="pt-BR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3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1979712" y="692696"/>
            <a:ext cx="39837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NORMA GERAL</a:t>
            </a:r>
          </a:p>
        </p:txBody>
      </p:sp>
      <p:pic>
        <p:nvPicPr>
          <p:cNvPr id="2050" name="Picture 2" descr="ideias para ganhar dinheiro">
            <a:hlinkClick r:id="rId2"/>
            <a:extLst>
              <a:ext uri="{FF2B5EF4-FFF2-40B4-BE49-F238E27FC236}">
                <a16:creationId xmlns:a16="http://schemas.microsoft.com/office/drawing/2014/main" id="{4FC80165-2850-49B5-87F4-EEDED9E5D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EE64D8A-8FB0-4715-ADFB-11587AB54520}"/>
              </a:ext>
            </a:extLst>
          </p:cNvPr>
          <p:cNvSpPr txBox="1"/>
          <p:nvPr/>
        </p:nvSpPr>
        <p:spPr>
          <a:xfrm>
            <a:off x="827584" y="1988840"/>
            <a:ext cx="74888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◊ FOLHA PAPEL A4</a:t>
            </a:r>
          </a:p>
          <a:p>
            <a:r>
              <a:rPr lang="pt-BR" sz="2800" dirty="0"/>
              <a:t> ◊ MARGENS: ESQU. E SUP: 3,00 CM / INF. E DIR.: 2,00 CM </a:t>
            </a:r>
          </a:p>
          <a:p>
            <a:r>
              <a:rPr lang="pt-BR" sz="2800" dirty="0"/>
              <a:t>◊ NUMERAÇÃO NO CANTO SUPERIOR DIREITO. </a:t>
            </a:r>
          </a:p>
          <a:p>
            <a:r>
              <a:rPr lang="pt-BR" sz="2800" dirty="0"/>
              <a:t>◊ ALINHAMENTO JUSTIFICADO PARA O TEXTO.</a:t>
            </a:r>
          </a:p>
        </p:txBody>
      </p:sp>
      <p:pic>
        <p:nvPicPr>
          <p:cNvPr id="2052" name="Picture 4" descr="ideias para ganhar dinheiro">
            <a:hlinkClick r:id="rId2"/>
            <a:extLst>
              <a:ext uri="{FF2B5EF4-FFF2-40B4-BE49-F238E27FC236}">
                <a16:creationId xmlns:a16="http://schemas.microsoft.com/office/drawing/2014/main" id="{74A96B07-66DE-4AAF-BD06-6FFA1D40E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150" y="15240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92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4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899592" y="2644170"/>
            <a:ext cx="699191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ALTERAÇÃO DAS MARGENS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 E TIPO DE PAPEL</a:t>
            </a:r>
          </a:p>
        </p:txBody>
      </p:sp>
    </p:spTree>
    <p:extLst>
      <p:ext uri="{BB962C8B-B14F-4D97-AF65-F5344CB8AC3E}">
        <p14:creationId xmlns:p14="http://schemas.microsoft.com/office/powerpoint/2010/main" val="2451622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27E1E3AA-FA79-4573-8AA7-9D2240C43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68032C4-246E-4EAA-AE6A-E7FD5D890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5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A6D1B60-EA5B-4688-88A2-FD273FE4E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1" y="899771"/>
            <a:ext cx="8651502" cy="5958230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1BF77A86-49A3-4F91-941E-96A8B9C5788A}"/>
              </a:ext>
            </a:extLst>
          </p:cNvPr>
          <p:cNvCxnSpPr>
            <a:cxnSpLocks/>
          </p:cNvCxnSpPr>
          <p:nvPr/>
        </p:nvCxnSpPr>
        <p:spPr>
          <a:xfrm flipH="1" flipV="1">
            <a:off x="3635896" y="1628800"/>
            <a:ext cx="5256584" cy="273630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819F7153-2EAA-46F9-8E82-07E69D1E5977}"/>
              </a:ext>
            </a:extLst>
          </p:cNvPr>
          <p:cNvCxnSpPr>
            <a:cxnSpLocks/>
          </p:cNvCxnSpPr>
          <p:nvPr/>
        </p:nvCxnSpPr>
        <p:spPr>
          <a:xfrm flipH="1" flipV="1">
            <a:off x="1331640" y="2184554"/>
            <a:ext cx="7560840" cy="218055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460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EE7A1D8C-3928-4945-9E39-F18442E22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05BBB65-E4F9-4448-B712-21B5DED6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6996E6A-43FA-4496-925A-5BA61C3E7A01}"/>
              </a:ext>
            </a:extLst>
          </p:cNvPr>
          <p:cNvSpPr/>
          <p:nvPr/>
        </p:nvSpPr>
        <p:spPr>
          <a:xfrm>
            <a:off x="586452" y="404664"/>
            <a:ext cx="78739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/>
              <a:t>CLIQUE EM LAYOUT DE PÁGINA E DEPOIS EM MARGENS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BC8CAF9-5F1C-4BDD-835D-80EABC9CF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899683"/>
            <a:ext cx="7236296" cy="492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72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E0B4E62A-9E73-4C69-8E24-766FA8D34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1EEE41BF-82D3-4996-BE27-C3D19B51C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9F852D9-3A78-4270-99C5-A42375E986A1}"/>
              </a:ext>
            </a:extLst>
          </p:cNvPr>
          <p:cNvSpPr/>
          <p:nvPr/>
        </p:nvSpPr>
        <p:spPr>
          <a:xfrm>
            <a:off x="1979712" y="692696"/>
            <a:ext cx="26735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FOLHA A4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072735A-1785-4622-9A8B-1D15E43AF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7" y="1429546"/>
            <a:ext cx="4788024" cy="534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727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8A99E27E-C9BC-4FDF-9095-13F80AFBD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79CC4605-5416-4131-B6CD-7EA9CB26D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A7E9A87-08CF-44BD-89C6-B87004AB6EFB}"/>
              </a:ext>
            </a:extLst>
          </p:cNvPr>
          <p:cNvSpPr/>
          <p:nvPr/>
        </p:nvSpPr>
        <p:spPr>
          <a:xfrm>
            <a:off x="1006312" y="208387"/>
            <a:ext cx="713137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ALTERAÇÃO DAS MARGENS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DA PÁGINA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725D453-36F4-47DC-83C2-509A8FF42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1647825"/>
            <a:ext cx="4667250" cy="5210175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811FBF93-8511-4EBF-8EA0-52D46CCCC975}"/>
              </a:ext>
            </a:extLst>
          </p:cNvPr>
          <p:cNvCxnSpPr>
            <a:cxnSpLocks/>
          </p:cNvCxnSpPr>
          <p:nvPr/>
        </p:nvCxnSpPr>
        <p:spPr>
          <a:xfrm flipV="1">
            <a:off x="0" y="2708920"/>
            <a:ext cx="5508104" cy="414908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AE41BF50-EE6D-4637-87D5-A10B12E437C2}"/>
              </a:ext>
            </a:extLst>
          </p:cNvPr>
          <p:cNvCxnSpPr>
            <a:cxnSpLocks/>
          </p:cNvCxnSpPr>
          <p:nvPr/>
        </p:nvCxnSpPr>
        <p:spPr>
          <a:xfrm flipV="1">
            <a:off x="0" y="2780928"/>
            <a:ext cx="8028384" cy="407707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2273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3C154DF2-3D6D-46B9-86E9-D85E70E3D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C2938A22-B16F-4A84-A62D-08EE709FD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4" name="Título 4">
            <a:extLst>
              <a:ext uri="{FF2B5EF4-FFF2-40B4-BE49-F238E27FC236}">
                <a16:creationId xmlns:a16="http://schemas.microsoft.com/office/drawing/2014/main" id="{41E580DD-969A-4784-B8D6-8353C8E89D03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78621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dirty="0"/>
              <a:t>CLIQUE EM INSERIR E DEPOIS EM NÚMERO DE PÁGINA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F67AEF4-9F17-425A-858D-1098DDD64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37645"/>
            <a:ext cx="9036496" cy="4045717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723B328B-FD89-4FBC-BAF7-DE40BD2765B5}"/>
              </a:ext>
            </a:extLst>
          </p:cNvPr>
          <p:cNvCxnSpPr>
            <a:cxnSpLocks/>
          </p:cNvCxnSpPr>
          <p:nvPr/>
        </p:nvCxnSpPr>
        <p:spPr>
          <a:xfrm flipV="1">
            <a:off x="0" y="4005064"/>
            <a:ext cx="6019800" cy="285293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CE8BB143-D71E-4121-9FEF-9089A6DE5C2D}"/>
              </a:ext>
            </a:extLst>
          </p:cNvPr>
          <p:cNvCxnSpPr>
            <a:cxnSpLocks/>
          </p:cNvCxnSpPr>
          <p:nvPr/>
        </p:nvCxnSpPr>
        <p:spPr>
          <a:xfrm flipV="1">
            <a:off x="0" y="3212976"/>
            <a:ext cx="1835696" cy="36450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9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DDFE59CF-7501-481B-B2C6-F4BD1637F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ALTERANDO A FONTE</a:t>
            </a: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95E8249A-9256-416C-B498-C587404C9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EDF0C8B-D37A-4FE1-BDDE-9967ADD9E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10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B6E6B55-C5E5-4CDE-93C3-58BEFC132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1746140"/>
            <a:ext cx="5264607" cy="513944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BDCF240-776A-4F0C-864A-84F97E2D9795}"/>
              </a:ext>
            </a:extLst>
          </p:cNvPr>
          <p:cNvSpPr txBox="1"/>
          <p:nvPr/>
        </p:nvSpPr>
        <p:spPr>
          <a:xfrm>
            <a:off x="323528" y="1268760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SELECIONE O TEXTO E DEPOIS  CLIQUE EM PÁGINA INICIAL E DEPOIS ESCOLHA A FONTE ARIAL OU TIMES NEW ROMAN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D1C74BD-F151-46C5-A377-CDAF65E3AA0C}"/>
              </a:ext>
            </a:extLst>
          </p:cNvPr>
          <p:cNvSpPr/>
          <p:nvPr/>
        </p:nvSpPr>
        <p:spPr>
          <a:xfrm>
            <a:off x="4572000" y="4509120"/>
            <a:ext cx="2664296" cy="2160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D7912EEA-7D2C-4DBA-9BC0-C8351F3A90DB}"/>
              </a:ext>
            </a:extLst>
          </p:cNvPr>
          <p:cNvCxnSpPr>
            <a:cxnSpLocks/>
          </p:cNvCxnSpPr>
          <p:nvPr/>
        </p:nvCxnSpPr>
        <p:spPr>
          <a:xfrm flipV="1">
            <a:off x="0" y="2348880"/>
            <a:ext cx="4427984" cy="450912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191DA848-7E6A-4781-B27E-070DD795E6D7}"/>
              </a:ext>
            </a:extLst>
          </p:cNvPr>
          <p:cNvCxnSpPr>
            <a:cxnSpLocks/>
          </p:cNvCxnSpPr>
          <p:nvPr/>
        </p:nvCxnSpPr>
        <p:spPr>
          <a:xfrm flipV="1">
            <a:off x="0" y="4725144"/>
            <a:ext cx="5004048" cy="213285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976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11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572525" y="692696"/>
            <a:ext cx="81472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/>
              <a:t>O MESMO SE APLICA AO TAMANHO DA FONTE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7CBD6B2-059B-4983-9ECD-89FABEB70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554" y="1504203"/>
            <a:ext cx="5499893" cy="5352355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E3804625-6914-416B-B860-07BF7BD6CA82}"/>
              </a:ext>
            </a:extLst>
          </p:cNvPr>
          <p:cNvCxnSpPr>
            <a:cxnSpLocks/>
          </p:cNvCxnSpPr>
          <p:nvPr/>
        </p:nvCxnSpPr>
        <p:spPr>
          <a:xfrm flipV="1">
            <a:off x="0" y="2996952"/>
            <a:ext cx="5724128" cy="386104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608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12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2555776" y="2852936"/>
            <a:ext cx="47199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MODELO DE CAPA</a:t>
            </a:r>
          </a:p>
        </p:txBody>
      </p:sp>
    </p:spTree>
    <p:extLst>
      <p:ext uri="{BB962C8B-B14F-4D97-AF65-F5344CB8AC3E}">
        <p14:creationId xmlns:p14="http://schemas.microsoft.com/office/powerpoint/2010/main" val="1492225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A28A5080-278A-4CB0-AE41-F54943842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C18B7AAE-920E-4BD4-9BA1-6C805BF8E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13</a:t>
            </a:fld>
            <a:endParaRPr lang="pt-BR"/>
          </a:p>
        </p:txBody>
      </p:sp>
      <p:pic>
        <p:nvPicPr>
          <p:cNvPr id="1026" name="Picture 2" descr="http://www.oxnar.com.br/imgs/modelocapa.png">
            <a:extLst>
              <a:ext uri="{FF2B5EF4-FFF2-40B4-BE49-F238E27FC236}">
                <a16:creationId xmlns:a16="http://schemas.microsoft.com/office/drawing/2014/main" id="{F7E072E9-0163-4CBB-9042-5EF438E6F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456" y="27255"/>
            <a:ext cx="4896544" cy="6803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950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14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1154975" y="3013501"/>
            <a:ext cx="6834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MODELO DE CONTRACAPA</a:t>
            </a:r>
          </a:p>
        </p:txBody>
      </p:sp>
    </p:spTree>
    <p:extLst>
      <p:ext uri="{BB962C8B-B14F-4D97-AF65-F5344CB8AC3E}">
        <p14:creationId xmlns:p14="http://schemas.microsoft.com/office/powerpoint/2010/main" val="265379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7A30E216-3E15-4665-ADB1-F5F1AFB3F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2CDC36B-558B-49AC-BB66-C9D9A9AD1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15</a:t>
            </a:fld>
            <a:endParaRPr lang="pt-BR"/>
          </a:p>
        </p:txBody>
      </p:sp>
      <p:pic>
        <p:nvPicPr>
          <p:cNvPr id="4098" name="Picture 2" descr="http://www.oxnar.com.br/imgs/modelocontracapadetalhado.png">
            <a:extLst>
              <a:ext uri="{FF2B5EF4-FFF2-40B4-BE49-F238E27FC236}">
                <a16:creationId xmlns:a16="http://schemas.microsoft.com/office/drawing/2014/main" id="{F581454C-365F-4100-B51F-F86D7256F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215" y="44624"/>
            <a:ext cx="4939096" cy="686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019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1EA59789-5D97-46F0-98F3-37CA31032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0A3AF84-69CB-4BFA-806C-88423D2F8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FDF7DED-EA8D-422F-862C-8AFBFEB21505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498178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dirty="0"/>
              <a:t>O QUE ESTA ESCRITO NO QUADRADO DA CONTRACAPA?</a:t>
            </a:r>
          </a:p>
        </p:txBody>
      </p:sp>
      <p:pic>
        <p:nvPicPr>
          <p:cNvPr id="8194" name="Picture 2" descr="http://www.oxnar.com.br/imgs/quadrocontracapa.png">
            <a:extLst>
              <a:ext uri="{FF2B5EF4-FFF2-40B4-BE49-F238E27FC236}">
                <a16:creationId xmlns:a16="http://schemas.microsoft.com/office/drawing/2014/main" id="{1BE1A778-F887-4F1B-A684-D10CCC4F8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08920"/>
            <a:ext cx="6068578" cy="171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445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EAAE4616-B7D2-4943-9701-2D108A732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883174"/>
            <a:ext cx="7228543" cy="4913785"/>
          </a:xfrm>
          <a:prstGeom prst="rect">
            <a:avLst/>
          </a:prstGeom>
        </p:spPr>
      </p:pic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21B2F051-A88A-4400-AEC5-AFA04B5C7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620249B1-146A-4AC1-B706-7A37A4B5F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17</a:t>
            </a:fld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F9DDF6E-8A91-4E0A-BE21-295F301A31DF}"/>
              </a:ext>
            </a:extLst>
          </p:cNvPr>
          <p:cNvSpPr txBox="1"/>
          <p:nvPr/>
        </p:nvSpPr>
        <p:spPr>
          <a:xfrm>
            <a:off x="215516" y="706983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CLIQUE EM LAYOUT DE PÁGINA E BUSQUE RECUO ANTES DO TEXTO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74318CEB-BD2C-4605-9EFF-9B642BEA3609}"/>
              </a:ext>
            </a:extLst>
          </p:cNvPr>
          <p:cNvCxnSpPr>
            <a:cxnSpLocks/>
          </p:cNvCxnSpPr>
          <p:nvPr/>
        </p:nvCxnSpPr>
        <p:spPr>
          <a:xfrm>
            <a:off x="899592" y="332656"/>
            <a:ext cx="3312368" cy="25922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2938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D5C93CC-346C-47DD-8422-A6373E95C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407" y="2060849"/>
            <a:ext cx="7044184" cy="4797152"/>
          </a:xfrm>
          <a:prstGeom prst="rect">
            <a:avLst/>
          </a:prstGeom>
        </p:spPr>
      </p:pic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21B2F051-A88A-4400-AEC5-AFA04B5C7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620249B1-146A-4AC1-B706-7A37A4B5F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F9DDF6E-8A91-4E0A-BE21-295F301A31DF}"/>
              </a:ext>
            </a:extLst>
          </p:cNvPr>
          <p:cNvSpPr txBox="1"/>
          <p:nvPr/>
        </p:nvSpPr>
        <p:spPr>
          <a:xfrm>
            <a:off x="215516" y="706983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INSIRA RECUO DE 8 CM ANTES DO TEXTO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74318CEB-BD2C-4605-9EFF-9B642BEA3609}"/>
              </a:ext>
            </a:extLst>
          </p:cNvPr>
          <p:cNvCxnSpPr>
            <a:cxnSpLocks/>
          </p:cNvCxnSpPr>
          <p:nvPr/>
        </p:nvCxnSpPr>
        <p:spPr>
          <a:xfrm>
            <a:off x="1979712" y="1168648"/>
            <a:ext cx="2376264" cy="197232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533A1B05-9E53-4532-BEC4-2724E5CB4F1E}"/>
              </a:ext>
            </a:extLst>
          </p:cNvPr>
          <p:cNvCxnSpPr>
            <a:cxnSpLocks/>
          </p:cNvCxnSpPr>
          <p:nvPr/>
        </p:nvCxnSpPr>
        <p:spPr>
          <a:xfrm>
            <a:off x="1979712" y="1168648"/>
            <a:ext cx="3544079" cy="421693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04510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CEF09CF2-0DDC-42DA-9AE8-F163C5791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C0F5FB6-52F0-43C9-988A-96966D441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19</a:t>
            </a:fld>
            <a:endParaRPr lang="pt-BR"/>
          </a:p>
        </p:txBody>
      </p:sp>
      <p:pic>
        <p:nvPicPr>
          <p:cNvPr id="9218" name="Picture 2" descr="http://www.oxnar.com.br/imgs/modelocapaecontracapa.png">
            <a:extLst>
              <a:ext uri="{FF2B5EF4-FFF2-40B4-BE49-F238E27FC236}">
                <a16:creationId xmlns:a16="http://schemas.microsoft.com/office/drawing/2014/main" id="{16D995F5-0C00-4DEB-90C0-E7AFFDEF4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903189"/>
            <a:ext cx="8388424" cy="595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3">
            <a:extLst>
              <a:ext uri="{FF2B5EF4-FFF2-40B4-BE49-F238E27FC236}">
                <a16:creationId xmlns:a16="http://schemas.microsoft.com/office/drawing/2014/main" id="{FB27CCDE-E100-4922-ADAB-EC51248457A0}"/>
              </a:ext>
            </a:extLst>
          </p:cNvPr>
          <p:cNvSpPr txBox="1">
            <a:spLocks/>
          </p:cNvSpPr>
          <p:nvPr/>
        </p:nvSpPr>
        <p:spPr>
          <a:xfrm>
            <a:off x="457200" y="136525"/>
            <a:ext cx="8229600" cy="628179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dirty="0"/>
              <a:t>VISÃO: CAPA E CONTRACAPA</a:t>
            </a:r>
          </a:p>
        </p:txBody>
      </p:sp>
    </p:spTree>
    <p:extLst>
      <p:ext uri="{BB962C8B-B14F-4D97-AF65-F5344CB8AC3E}">
        <p14:creationId xmlns:p14="http://schemas.microsoft.com/office/powerpoint/2010/main" val="1681998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4F2C7EF-1FEC-4E67-A38C-BE3EC968B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MARCAÇÃO DOS TÍTULOS </a:t>
            </a: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C9A384FD-CBA3-422C-9C33-9D5E27694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1B852D2E-E1B4-4E8B-9F13-811BF414B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20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2536A97-C55D-4441-9E78-E35EEB01E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3681"/>
            <a:ext cx="9144000" cy="4714319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16079897-05BC-43A2-BEA4-FAED21CF8B2A}"/>
              </a:ext>
            </a:extLst>
          </p:cNvPr>
          <p:cNvCxnSpPr>
            <a:stCxn id="4" idx="1"/>
          </p:cNvCxnSpPr>
          <p:nvPr/>
        </p:nvCxnSpPr>
        <p:spPr>
          <a:xfrm>
            <a:off x="457200" y="846138"/>
            <a:ext cx="2242592" cy="315892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3175A041-D674-44B2-BEE3-5F51B8C811BD}"/>
              </a:ext>
            </a:extLst>
          </p:cNvPr>
          <p:cNvCxnSpPr>
            <a:cxnSpLocks/>
          </p:cNvCxnSpPr>
          <p:nvPr/>
        </p:nvCxnSpPr>
        <p:spPr>
          <a:xfrm flipH="1">
            <a:off x="6660232" y="136525"/>
            <a:ext cx="2304256" cy="265382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961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6B0C18-72E6-4BD9-A03A-C3A1FC7E6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 TODOS OS OUTROS TÍTULOS DEVER SER MARCADAOS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364B063-BF29-497D-AD53-EEFB0F562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69F65F9-5D62-4A79-B2C7-78695CC28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21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60C7B16-C6FB-4753-8553-C1ED1C265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2412780"/>
            <a:ext cx="8691736" cy="4437716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06A1665F-9250-4F2B-AC1A-101926EB4802}"/>
              </a:ext>
            </a:extLst>
          </p:cNvPr>
          <p:cNvCxnSpPr>
            <a:cxnSpLocks/>
          </p:cNvCxnSpPr>
          <p:nvPr/>
        </p:nvCxnSpPr>
        <p:spPr>
          <a:xfrm>
            <a:off x="457200" y="846138"/>
            <a:ext cx="6995120" cy="258286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43966BCD-554F-4274-A5FA-145CAAAF58DB}"/>
              </a:ext>
            </a:extLst>
          </p:cNvPr>
          <p:cNvCxnSpPr>
            <a:cxnSpLocks/>
          </p:cNvCxnSpPr>
          <p:nvPr/>
        </p:nvCxnSpPr>
        <p:spPr>
          <a:xfrm>
            <a:off x="457200" y="846138"/>
            <a:ext cx="2458616" cy="409503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274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BF7852-733F-4CA3-AE73-0E7DF761D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INSERÇÃO DO SUMÁRIO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C0C4080-7CA0-4DDB-81E1-2C29DA52E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6C28FC9-FD12-4369-93CF-E869FA87D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22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E8366EB-DE85-401A-A91C-94B756F98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389" y="1844824"/>
            <a:ext cx="7140611" cy="516538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F04510E-349F-4EA3-8814-915F339E6D99}"/>
              </a:ext>
            </a:extLst>
          </p:cNvPr>
          <p:cNvSpPr txBox="1"/>
          <p:nvPr/>
        </p:nvSpPr>
        <p:spPr>
          <a:xfrm>
            <a:off x="457200" y="1196752"/>
            <a:ext cx="7859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CLIQUE NA GUIA REFEÊNCIAS E POSTERIORMENTE EM SUMÁRIO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51929AD4-A79E-4C7F-B716-EF25949F7CD9}"/>
              </a:ext>
            </a:extLst>
          </p:cNvPr>
          <p:cNvCxnSpPr>
            <a:cxnSpLocks/>
          </p:cNvCxnSpPr>
          <p:nvPr/>
        </p:nvCxnSpPr>
        <p:spPr>
          <a:xfrm>
            <a:off x="457200" y="846138"/>
            <a:ext cx="4258816" cy="135872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843B0224-9057-446E-B774-0D24F68C1CCE}"/>
              </a:ext>
            </a:extLst>
          </p:cNvPr>
          <p:cNvCxnSpPr>
            <a:cxnSpLocks/>
          </p:cNvCxnSpPr>
          <p:nvPr/>
        </p:nvCxnSpPr>
        <p:spPr>
          <a:xfrm>
            <a:off x="457200" y="846138"/>
            <a:ext cx="1738536" cy="157475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3834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CF132D-4C06-4017-B32B-65630D363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 O SUMÁRIO FICARÁ ASSIM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3098712-D2BA-406E-98AF-689A73FE3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9E6BE27-40E8-4DC4-B8FD-5AE9FF8B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23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D17BE7-29A9-438E-BB3E-7A07EDFE1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217" y="1662138"/>
            <a:ext cx="6945783" cy="521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545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DFCFD5-250F-4DE5-B958-29595D43D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 PRECEISAR VOCE PODE ATUALIZAR O SUMÁRIO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C3A74A7-F5D6-44E3-BB81-9CCC87945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C2D0B0A-083B-496F-98A8-12F6ACF64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24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2BF2363-FE60-4E11-9C7A-39C98C7DC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1655936"/>
            <a:ext cx="8096250" cy="51816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006E3809-5B39-481D-89F8-E335BAD91C32}"/>
              </a:ext>
            </a:extLst>
          </p:cNvPr>
          <p:cNvSpPr/>
          <p:nvPr/>
        </p:nvSpPr>
        <p:spPr>
          <a:xfrm>
            <a:off x="4687652" y="5094052"/>
            <a:ext cx="2664296" cy="2160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CA7FBA6A-BB02-4949-BC2B-22202E5E1475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0" y="5202064"/>
            <a:ext cx="4687652" cy="163547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67188F0D-64E5-487A-B611-59238AFAC3F8}"/>
              </a:ext>
            </a:extLst>
          </p:cNvPr>
          <p:cNvSpPr txBox="1"/>
          <p:nvPr/>
        </p:nvSpPr>
        <p:spPr>
          <a:xfrm>
            <a:off x="179512" y="3717032"/>
            <a:ext cx="252028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Clique com o botão direito de mouse sobre o sumário e depois clique em atualizar campos.</a:t>
            </a:r>
          </a:p>
        </p:txBody>
      </p:sp>
    </p:spTree>
    <p:extLst>
      <p:ext uri="{BB962C8B-B14F-4D97-AF65-F5344CB8AC3E}">
        <p14:creationId xmlns:p14="http://schemas.microsoft.com/office/powerpoint/2010/main" val="1643950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9936C3-A044-4B80-8620-1CB198DE1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INTRODUÇÃO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6343BBE-BFB3-485C-AF23-70E7971EB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5903939-838C-43E3-92F4-41B90C5A1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25</a:t>
            </a:fld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BDC232D-D210-4A7B-B2C2-BC45D6F201E7}"/>
              </a:ext>
            </a:extLst>
          </p:cNvPr>
          <p:cNvSpPr txBox="1"/>
          <p:nvPr/>
        </p:nvSpPr>
        <p:spPr>
          <a:xfrm>
            <a:off x="467544" y="2348880"/>
            <a:ext cx="82192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/>
              <a:t>TEXTO DE SUA AUTORIA QUE DEVE TER EM TORNO DE MEIA PÁGINA OU 500 PALAVRAS QUE DEVE “CONVIDAR” O LEITOR A VER O RESTANTE DO SEU TRABALHO.</a:t>
            </a:r>
          </a:p>
        </p:txBody>
      </p:sp>
    </p:spTree>
    <p:extLst>
      <p:ext uri="{BB962C8B-B14F-4D97-AF65-F5344CB8AC3E}">
        <p14:creationId xmlns:p14="http://schemas.microsoft.com/office/powerpoint/2010/main" val="36667903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9936C3-A044-4B80-8620-1CB198DE1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DE INTRODUÇÃO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6343BBE-BFB3-485C-AF23-70E7971EB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5903939-838C-43E3-92F4-41B90C5A1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26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30E1E96-6754-4A4C-A984-EF702073C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1" y="1196753"/>
            <a:ext cx="4582142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277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ECE6045-C47F-4937-B175-4901D36A6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BD4DB28-8910-4332-8223-B98D47FB2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27</a:t>
            </a:fld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E30FA0B4-2E50-4535-9AC4-EB45FED64680}"/>
              </a:ext>
            </a:extLst>
          </p:cNvPr>
          <p:cNvSpPr txBox="1">
            <a:spLocks/>
          </p:cNvSpPr>
          <p:nvPr/>
        </p:nvSpPr>
        <p:spPr bwMode="auto">
          <a:xfrm>
            <a:off x="609600" y="4270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/>
              <a:t>DESENVOLVIMENTO DO TRABALHO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F0E154A-2813-42FC-9FE5-2A6D3CD41269}"/>
              </a:ext>
            </a:extLst>
          </p:cNvPr>
          <p:cNvSpPr txBox="1"/>
          <p:nvPr/>
        </p:nvSpPr>
        <p:spPr>
          <a:xfrm>
            <a:off x="609600" y="1844824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FF0000"/>
                </a:solidFill>
              </a:rPr>
              <a:t>MOSTRAR TODOS OS TÓPICOS QUE VOCÊ ACHAR CONVENIENTE.</a:t>
            </a:r>
          </a:p>
        </p:txBody>
      </p:sp>
    </p:spTree>
    <p:extLst>
      <p:ext uri="{BB962C8B-B14F-4D97-AF65-F5344CB8AC3E}">
        <p14:creationId xmlns:p14="http://schemas.microsoft.com/office/powerpoint/2010/main" val="12963372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ED131C-08A1-44AD-93B1-09F0A4C4F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DESENVOLVIMENTO DO TRABALHO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2E32F18-F50A-40E2-B21F-CB0921865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1E2D5D3-6C67-4F7A-A887-BE3AEFCB2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28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F1F1EFB-6B46-4E20-90F2-6AFDDFA12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1327629"/>
            <a:ext cx="8229599" cy="553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821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429B-1112-4543-83DA-D170D84E2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CONCLUSÃO 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C9105A6-41E1-431E-AAC1-B991A9E88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FB55B41-877D-43F2-B877-859819C3B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29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6736A11-2922-46AB-A5C9-DE5E0CC3C20E}"/>
              </a:ext>
            </a:extLst>
          </p:cNvPr>
          <p:cNvSpPr txBox="1"/>
          <p:nvPr/>
        </p:nvSpPr>
        <p:spPr>
          <a:xfrm>
            <a:off x="457200" y="1417638"/>
            <a:ext cx="80752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/>
              <a:t>TEXTO DE SUA AUTORIA MOSTRANDO SEUS PONTOS DE VISTA BASEADO NOS TEXTOS ANTERIORES.</a:t>
            </a:r>
          </a:p>
          <a:p>
            <a:pPr algn="just"/>
            <a:endParaRPr lang="pt-BR" sz="3200" dirty="0"/>
          </a:p>
          <a:p>
            <a:pPr algn="just"/>
            <a:r>
              <a:rPr lang="pt-BR" sz="3200" dirty="0"/>
              <a:t>TAMANHO: DE MEIA A UMA PÁGINA.</a:t>
            </a:r>
          </a:p>
        </p:txBody>
      </p:sp>
    </p:spTree>
    <p:extLst>
      <p:ext uri="{BB962C8B-B14F-4D97-AF65-F5344CB8AC3E}">
        <p14:creationId xmlns:p14="http://schemas.microsoft.com/office/powerpoint/2010/main" val="4478194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4A3B75-C05F-4841-88ED-AB7BFA4A1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DE CONCLUSÃO 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6756F28-D056-4018-8A48-FA6AE9BCD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CE00652-2A03-48DF-B8CD-26D65A9E5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30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B871B24-3B34-43C5-AFA4-A44B75970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7" y="1361334"/>
            <a:ext cx="4065690" cy="560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210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ED583AA6-D605-467A-B1D0-F14FB896D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770822"/>
            <a:ext cx="7924800" cy="420052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E857D4E-92BB-436C-AA4D-E8C683131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TEXTO JUSTIFICADO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8E7FC2F-582D-4042-A659-C3AECED74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ABCAFB3-1DED-4A71-8DAA-7E286A69D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31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9FF9D09-CB42-4198-A1C5-08DD4BB3E7A6}"/>
              </a:ext>
            </a:extLst>
          </p:cNvPr>
          <p:cNvSpPr txBox="1"/>
          <p:nvPr/>
        </p:nvSpPr>
        <p:spPr>
          <a:xfrm>
            <a:off x="323528" y="141763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Selecione o texto e depois na guia página inicial clique em alinhamento justificado.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652A988D-7248-43D2-ACF6-3B8631C270D3}"/>
              </a:ext>
            </a:extLst>
          </p:cNvPr>
          <p:cNvCxnSpPr>
            <a:cxnSpLocks/>
          </p:cNvCxnSpPr>
          <p:nvPr/>
        </p:nvCxnSpPr>
        <p:spPr>
          <a:xfrm>
            <a:off x="457200" y="846138"/>
            <a:ext cx="4978896" cy="258286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BE1F87AA-CBFB-427B-A389-AD358D39C532}"/>
              </a:ext>
            </a:extLst>
          </p:cNvPr>
          <p:cNvCxnSpPr>
            <a:cxnSpLocks/>
          </p:cNvCxnSpPr>
          <p:nvPr/>
        </p:nvCxnSpPr>
        <p:spPr>
          <a:xfrm>
            <a:off x="457200" y="846138"/>
            <a:ext cx="1378496" cy="215081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5192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8DE6A-CB84-4800-9A28-1A5E8FF13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REFERÊNCIAS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0C2390F-0041-435C-A193-8385C3AC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0EDF21F-F9A6-46FD-B213-4F06B09D6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32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95EDCBE-9539-4EBB-977E-B0DA0685B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592" y="1417638"/>
            <a:ext cx="8166470" cy="544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308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EE6AFB-C621-40D2-B598-312D225A9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MODELOS DE REFERÊNCIAS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1E437BA-B497-4F72-9010-D716E0A57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70BB110-7424-494E-80AC-C146F3BBE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33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DF63B2D-2E64-48AA-B9F4-695E0D532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17" y="1556792"/>
            <a:ext cx="8451166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75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BE8661-D6EF-4BA4-BA69-323898151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OUTROS EXEMPLOS DE REFERÊCIAS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1DDD412-2564-4A25-8D45-5372175DE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9370A33-05C2-4DDE-817F-909B21C6C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34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B94AF8A-D884-44F3-A9BD-C746AB50F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175" y="1495425"/>
            <a:ext cx="6600825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0753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892</TotalTime>
  <Words>375</Words>
  <Application>Microsoft Office PowerPoint</Application>
  <PresentationFormat>Apresentação na tela (4:3)</PresentationFormat>
  <Paragraphs>93</Paragraphs>
  <Slides>34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37" baseType="lpstr">
      <vt:lpstr>Arial</vt:lpstr>
      <vt:lpstr>Calibri</vt:lpstr>
      <vt:lpstr>Tema do Office</vt:lpstr>
      <vt:lpstr>NORMAS PARA ELABORAÇÃO DE TRABALHOS E COMO FORMATÁ-LO NO WORD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ALTERANDO A FONTE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MARCAÇÃO DOS TÍTULOS </vt:lpstr>
      <vt:lpstr>E TODOS OS OUTROS TÍTULOS DEVER SER MARCADAOS</vt:lpstr>
      <vt:lpstr>INSERÇÃO DO SUMÁRIO</vt:lpstr>
      <vt:lpstr>E O SUMÁRIO FICARÁ ASSIM</vt:lpstr>
      <vt:lpstr>SE PRECEISAR VOCE PODE ATUALIZAR O SUMÁRIO</vt:lpstr>
      <vt:lpstr>INTRODUÇÃO</vt:lpstr>
      <vt:lpstr>EXEMPLO DE INTRODUÇÃO</vt:lpstr>
      <vt:lpstr>Apresentação do PowerPoint</vt:lpstr>
      <vt:lpstr>DESENVOLVIMENTO DO TRABALHO</vt:lpstr>
      <vt:lpstr>CONCLUSÃO </vt:lpstr>
      <vt:lpstr>EXEMPLO DE CONCLUSÃO </vt:lpstr>
      <vt:lpstr>TEXTO JUSTIFICADO</vt:lpstr>
      <vt:lpstr>REFERÊNCIAS</vt:lpstr>
      <vt:lpstr>MODELOS DE REFERÊNCIAS</vt:lpstr>
      <vt:lpstr>OUTROS EXEMPLOS DE REFERÊCIAS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Andre Silva</cp:lastModifiedBy>
  <cp:revision>57</cp:revision>
  <dcterms:created xsi:type="dcterms:W3CDTF">2015-09-21T11:15:04Z</dcterms:created>
  <dcterms:modified xsi:type="dcterms:W3CDTF">2018-09-10T20:38:10Z</dcterms:modified>
</cp:coreProperties>
</file>