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6"/>
  </p:notesMasterIdLst>
  <p:sldIdLst>
    <p:sldId id="337" r:id="rId2"/>
    <p:sldId id="340" r:id="rId3"/>
    <p:sldId id="344" r:id="rId4"/>
    <p:sldId id="343" r:id="rId5"/>
    <p:sldId id="346" r:id="rId6"/>
    <p:sldId id="345" r:id="rId7"/>
    <p:sldId id="347" r:id="rId8"/>
    <p:sldId id="349" r:id="rId9"/>
    <p:sldId id="350" r:id="rId10"/>
    <p:sldId id="348" r:id="rId11"/>
    <p:sldId id="351" r:id="rId12"/>
    <p:sldId id="352" r:id="rId13"/>
    <p:sldId id="353" r:id="rId14"/>
    <p:sldId id="354" r:id="rId15"/>
    <p:sldId id="355" r:id="rId16"/>
    <p:sldId id="356" r:id="rId17"/>
    <p:sldId id="358" r:id="rId18"/>
    <p:sldId id="357" r:id="rId19"/>
    <p:sldId id="359" r:id="rId20"/>
    <p:sldId id="360" r:id="rId21"/>
    <p:sldId id="362" r:id="rId22"/>
    <p:sldId id="361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2" r:id="rId31"/>
    <p:sldId id="373" r:id="rId32"/>
    <p:sldId id="371" r:id="rId33"/>
    <p:sldId id="370" r:id="rId34"/>
    <p:sldId id="374" r:id="rId35"/>
    <p:sldId id="378" r:id="rId36"/>
    <p:sldId id="375" r:id="rId37"/>
    <p:sldId id="376" r:id="rId38"/>
    <p:sldId id="377" r:id="rId39"/>
    <p:sldId id="379" r:id="rId40"/>
    <p:sldId id="380" r:id="rId41"/>
    <p:sldId id="381" r:id="rId42"/>
    <p:sldId id="383" r:id="rId43"/>
    <p:sldId id="382" r:id="rId44"/>
    <p:sldId id="384" r:id="rId45"/>
  </p:sldIdLst>
  <p:sldSz cx="9144000" cy="6858000" type="screen4x3"/>
  <p:notesSz cx="6858000" cy="90281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9B6E"/>
    <a:srgbClr val="C95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6" autoAdjust="0"/>
    <p:restoredTop sz="90869" autoAdjust="0"/>
  </p:normalViewPr>
  <p:slideViewPr>
    <p:cSldViewPr>
      <p:cViewPr varScale="1">
        <p:scale>
          <a:sx n="106" d="100"/>
          <a:sy n="106" d="100"/>
        </p:scale>
        <p:origin x="5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77863"/>
            <a:ext cx="4513262" cy="338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87838"/>
            <a:ext cx="5029200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 smtClean="0"/>
              <a:t>Clique para editar os estilos do texto mestre</a:t>
            </a:r>
          </a:p>
          <a:p>
            <a:pPr lvl="1"/>
            <a:r>
              <a:rPr lang="pt-BR" altLang="pt-BR" noProof="0" smtClean="0"/>
              <a:t>Segundo nível</a:t>
            </a:r>
          </a:p>
          <a:p>
            <a:pPr lvl="2"/>
            <a:r>
              <a:rPr lang="pt-BR" altLang="pt-BR" noProof="0" smtClean="0"/>
              <a:t>Terceiro nível</a:t>
            </a:r>
          </a:p>
          <a:p>
            <a:pPr lvl="3"/>
            <a:r>
              <a:rPr lang="pt-BR" altLang="pt-BR" noProof="0" smtClean="0"/>
              <a:t>Quarto nível</a:t>
            </a:r>
          </a:p>
          <a:p>
            <a:pPr lvl="4"/>
            <a:r>
              <a:rPr lang="pt-BR" altLang="pt-BR" noProof="0" smtClean="0"/>
              <a:t>Quinto nível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29151DA-12DB-468F-B4BE-8DA44C1E980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6191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9151DA-12DB-468F-B4BE-8DA44C1E980B}" type="slidenum">
              <a:rPr lang="pt-BR" altLang="pt-BR" smtClean="0"/>
              <a:pPr>
                <a:defRPr/>
              </a:pPr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4836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/>
            </a:p>
          </p:txBody>
        </p:sp>
      </p:grpSp>
      <p:sp>
        <p:nvSpPr>
          <p:cNvPr id="234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234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DCF711D-8A12-4A08-AB62-49C5AB3E9A7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3074" name="Picture 2" descr="Resultado de imagem para pink and br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88640"/>
            <a:ext cx="984749" cy="76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094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 bwMode="auto">
          <a:xfrm>
            <a:off x="7324303" y="442134"/>
            <a:ext cx="1619672" cy="1224136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66BB6-ACA8-4359-BC47-F77D661D013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" name="Picture 2" descr="Resultado de imagem para pink and brai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764" y="610980"/>
            <a:ext cx="984749" cy="76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E26F-EDFA-4E7E-878B-69F44BA8DC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316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AE7BB-1876-40F0-AC8E-905EC2E414B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304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E576-E6ED-4647-94A9-B602EF6FFDE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9493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CE71E-61C2-4B8C-82AA-3DBDF29B193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666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5EE61-30E8-402E-9976-F801B966634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9733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594C3-2491-4888-BF51-8AD5CC7BCA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602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73263-CB40-45C6-805D-82A22D6FC25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957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15107-1592-4581-8F1B-C10C8C4A9A8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00699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FE3D6-CDC3-4DA8-ABB4-DFA2E469AA7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6777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233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F640E11-BC90-4566-BDF4-C1411FAE127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3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6/1ati/ipwaulas39a4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2C617B6-47A9-4C79-BC1B-20D37426D0A6}" type="slidenum">
              <a:rPr lang="pt-BR" altLang="pt-BR" sz="1400" smtClean="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pt-BR" altLang="pt-BR" sz="1400" dirty="0" smtClean="0">
              <a:solidFill>
                <a:schemeClr val="bg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pt-BR" altLang="pt-BR" sz="3200" dirty="0" smtClean="0"/>
              <a:t>TABELAS EM HTML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660476"/>
            <a:ext cx="6400800" cy="1752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err="1" smtClean="0"/>
              <a:t>Prof</a:t>
            </a:r>
            <a:r>
              <a:rPr lang="pt-BR" altLang="pt-BR" sz="1600" dirty="0" smtClean="0"/>
              <a:t>:  André Aparecido da Silva</a:t>
            </a:r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smtClean="0"/>
              <a:t>Disponível em: </a:t>
            </a:r>
            <a:r>
              <a:rPr lang="pt-BR" altLang="pt-BR" sz="1600" dirty="0" smtClean="0">
                <a:hlinkClick r:id="rId3"/>
              </a:rPr>
              <a:t>www.oxnar.com.br/2016/1ati/ipwaulas39a42</a:t>
            </a:r>
            <a:r>
              <a:rPr lang="pt-BR" altLang="pt-BR" sz="1600" dirty="0" smtClean="0"/>
              <a:t>   </a:t>
            </a:r>
          </a:p>
          <a:p>
            <a:pPr algn="r" eaLnBrk="1" hangingPunct="1">
              <a:lnSpc>
                <a:spcPct val="90000"/>
              </a:lnSpc>
            </a:pPr>
            <a:endParaRPr lang="pt-BR" altLang="pt-BR" dirty="0" smtClean="0"/>
          </a:p>
          <a:p>
            <a:pPr algn="r" eaLnBrk="1" hangingPunct="1">
              <a:lnSpc>
                <a:spcPct val="90000"/>
              </a:lnSpc>
            </a:pPr>
            <a:endParaRPr lang="pt-BR" altLang="pt-BR" sz="2400" dirty="0" smtClean="0"/>
          </a:p>
        </p:txBody>
      </p:sp>
      <p:cxnSp>
        <p:nvCxnSpPr>
          <p:cNvPr id="3" name="Conector reto 2"/>
          <p:cNvCxnSpPr/>
          <p:nvPr/>
        </p:nvCxnSpPr>
        <p:spPr bwMode="auto">
          <a:xfrm>
            <a:off x="0" y="5383122"/>
            <a:ext cx="9144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50" name="Picture 2" descr="Resultado de imagem para table htm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852" y="5413076"/>
            <a:ext cx="3466148" cy="1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434289"/>
            <a:ext cx="2525986" cy="1414552"/>
          </a:xfrm>
          <a:prstGeom prst="rect">
            <a:avLst/>
          </a:prstGeom>
        </p:spPr>
      </p:pic>
      <p:pic>
        <p:nvPicPr>
          <p:cNvPr id="2052" name="Picture 4" descr="Resultado de imagem para table htm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175" y="5468095"/>
            <a:ext cx="2491036" cy="138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E7D124-9993-4552-A8F2-131466F46B57}" type="slidenum">
              <a:rPr lang="pt-BR" altLang="pt-BR" sz="1400" smtClean="0"/>
              <a:pPr eaLnBrk="1" hangingPunct="1"/>
              <a:t>2</a:t>
            </a:fld>
            <a:endParaRPr lang="pt-BR" altLang="pt-BR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1844824"/>
            <a:ext cx="8352928" cy="4293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/>
            <a:r>
              <a:rPr lang="pt-BR" dirty="0"/>
              <a:t>As </a:t>
            </a:r>
            <a:r>
              <a:rPr lang="pt-BR" b="1" dirty="0"/>
              <a:t>tabelas</a:t>
            </a:r>
            <a:r>
              <a:rPr lang="pt-BR" dirty="0"/>
              <a:t> são definidas com a </a:t>
            </a:r>
            <a:r>
              <a:rPr lang="pt-BR" dirty="0" err="1"/>
              <a:t>tag</a:t>
            </a:r>
            <a:r>
              <a:rPr lang="pt-BR" dirty="0"/>
              <a:t> &lt;</a:t>
            </a:r>
            <a:r>
              <a:rPr lang="pt-BR" dirty="0" err="1"/>
              <a:t>table</a:t>
            </a:r>
            <a:r>
              <a:rPr lang="pt-BR" dirty="0"/>
              <a:t>&gt;. Uma </a:t>
            </a:r>
            <a:r>
              <a:rPr lang="pt-BR" b="1" dirty="0"/>
              <a:t>tabela</a:t>
            </a:r>
            <a:r>
              <a:rPr lang="pt-BR" dirty="0"/>
              <a:t> é dividida em linhas (com a </a:t>
            </a:r>
            <a:r>
              <a:rPr lang="pt-BR" dirty="0" err="1"/>
              <a:t>tag</a:t>
            </a:r>
            <a:r>
              <a:rPr lang="pt-BR" dirty="0"/>
              <a:t> &lt;</a:t>
            </a:r>
            <a:r>
              <a:rPr lang="pt-BR" dirty="0" err="1"/>
              <a:t>tr</a:t>
            </a:r>
            <a:r>
              <a:rPr lang="pt-BR" dirty="0"/>
              <a:t>&gt;), e cada linha é dividida em células de dados (com a </a:t>
            </a:r>
            <a:endParaRPr lang="pt-BR" dirty="0" smtClean="0"/>
          </a:p>
          <a:p>
            <a:pPr algn="just"/>
            <a:r>
              <a:rPr lang="pt-BR" dirty="0" err="1" smtClean="0"/>
              <a:t>tag</a:t>
            </a:r>
            <a:r>
              <a:rPr lang="pt-BR" dirty="0" smtClean="0"/>
              <a:t> </a:t>
            </a:r>
            <a:r>
              <a:rPr lang="pt-BR" dirty="0"/>
              <a:t>&lt;</a:t>
            </a:r>
            <a:r>
              <a:rPr lang="pt-BR" dirty="0" err="1"/>
              <a:t>td</a:t>
            </a:r>
            <a:r>
              <a:rPr lang="pt-BR" dirty="0" smtClean="0"/>
              <a:t>&gt;).						 </a:t>
            </a:r>
            <a:endParaRPr lang="pt-BR" altLang="pt-BR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table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3933056"/>
            <a:ext cx="7920880" cy="1800200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table</a:t>
            </a:r>
            <a:r>
              <a:rPr lang="pt-BR" dirty="0" smtClean="0"/>
              <a:t> &gt; Inicia a tabela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table</a:t>
            </a:r>
            <a:r>
              <a:rPr lang="pt-BR" dirty="0" smtClean="0"/>
              <a:t>&gt; Finaliza a tabela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</a:t>
            </a:fld>
            <a:endParaRPr lang="pt-BR" altLang="pt-BR"/>
          </a:p>
        </p:txBody>
      </p:sp>
      <p:cxnSp>
        <p:nvCxnSpPr>
          <p:cNvPr id="6" name="Conector de seta reta 5"/>
          <p:cNvCxnSpPr/>
          <p:nvPr/>
        </p:nvCxnSpPr>
        <p:spPr bwMode="auto">
          <a:xfrm flipV="1">
            <a:off x="1907704" y="2780928"/>
            <a:ext cx="3960440" cy="144016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aixaDeTexto 6"/>
          <p:cNvSpPr txBox="1"/>
          <p:nvPr/>
        </p:nvSpPr>
        <p:spPr>
          <a:xfrm>
            <a:off x="5868144" y="2126717"/>
            <a:ext cx="3075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Aqui também podem ser definidos estilos para a tabela.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763688" y="4541635"/>
            <a:ext cx="4968552" cy="120032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(aqui ficam definidas as linhas e    colunas da tabela bem como seus respectivos conteúdos)</a:t>
            </a:r>
          </a:p>
        </p:txBody>
      </p:sp>
    </p:spTree>
    <p:extLst>
      <p:ext uri="{BB962C8B-B14F-4D97-AF65-F5344CB8AC3E}">
        <p14:creationId xmlns:p14="http://schemas.microsoft.com/office/powerpoint/2010/main" val="130166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4</a:t>
            </a:fld>
            <a:endParaRPr lang="pt-BR" altLang="pt-BR"/>
          </a:p>
        </p:txBody>
      </p:sp>
      <p:sp>
        <p:nvSpPr>
          <p:cNvPr id="7" name="AutoShape 2" descr="Resultado de imagem para table htm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451922" y="2996952"/>
            <a:ext cx="78560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&lt;</a:t>
            </a:r>
            <a:r>
              <a:rPr lang="pt-BR" sz="3200" dirty="0" err="1" smtClean="0"/>
              <a:t>tr</a:t>
            </a:r>
            <a:r>
              <a:rPr lang="pt-BR" sz="3200" dirty="0" smtClean="0"/>
              <a:t>&gt; vem de </a:t>
            </a:r>
            <a:r>
              <a:rPr lang="pt-BR" sz="3200" dirty="0" err="1" smtClean="0"/>
              <a:t>table</a:t>
            </a:r>
            <a:r>
              <a:rPr lang="pt-BR" sz="3200" dirty="0" smtClean="0"/>
              <a:t> </a:t>
            </a:r>
            <a:r>
              <a:rPr lang="pt-BR" sz="3200" dirty="0" err="1" smtClean="0"/>
              <a:t>rows</a:t>
            </a:r>
            <a:r>
              <a:rPr lang="pt-BR" sz="3200" dirty="0" smtClean="0"/>
              <a:t>, ou seja, delimita o inicio e o fim de cada linhas da tabela. A tabela poderá ter uma ou diversas linhas.</a:t>
            </a:r>
            <a:endParaRPr lang="pt-BR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008984"/>
            <a:ext cx="1125739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tr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648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td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5</a:t>
            </a:fld>
            <a:endParaRPr lang="pt-BR" altLang="pt-BR"/>
          </a:p>
        </p:txBody>
      </p:sp>
      <p:sp>
        <p:nvSpPr>
          <p:cNvPr id="7" name="AutoShape 2" descr="Resultado de imagem para table htm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460375" y="2780928"/>
            <a:ext cx="78560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&lt;</a:t>
            </a:r>
            <a:r>
              <a:rPr lang="pt-BR" sz="3200" dirty="0" err="1" smtClean="0"/>
              <a:t>td</a:t>
            </a:r>
            <a:r>
              <a:rPr lang="pt-BR" sz="3200" dirty="0" smtClean="0"/>
              <a:t>&gt; vem de </a:t>
            </a:r>
            <a:r>
              <a:rPr lang="pt-BR" sz="3200" dirty="0" err="1" smtClean="0"/>
              <a:t>table</a:t>
            </a:r>
            <a:r>
              <a:rPr lang="pt-BR" sz="3200" dirty="0" smtClean="0"/>
              <a:t> data, ou seja, delimita o inicio e o fim de cada célula da sua tabela. Uma linha poderá ter uma ou várias células de dados.  </a:t>
            </a:r>
            <a:endParaRPr lang="pt-BR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008984"/>
            <a:ext cx="1125739" cy="177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3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617538"/>
            <a:ext cx="8044383" cy="1143000"/>
          </a:xfrm>
        </p:spPr>
        <p:txBody>
          <a:bodyPr/>
          <a:lstStyle/>
          <a:p>
            <a:r>
              <a:rPr lang="pt-BR" dirty="0" smtClean="0"/>
              <a:t>Exemplo de código para tabelas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6</a:t>
            </a:fld>
            <a:endParaRPr lang="pt-BR" altLang="pt-BR"/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31005" y="2060848"/>
            <a:ext cx="7625369" cy="4355038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1, célula 1&lt;/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1, célula 2&lt;/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2, célula 1&lt;/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2, célula 2&lt;/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tabela ficará assim...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7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1988840"/>
            <a:ext cx="7200850" cy="47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1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617538"/>
            <a:ext cx="8044383" cy="1143000"/>
          </a:xfrm>
        </p:spPr>
        <p:txBody>
          <a:bodyPr/>
          <a:lstStyle/>
          <a:p>
            <a:r>
              <a:rPr lang="pt-BR" dirty="0" smtClean="0"/>
              <a:t>Exemplo de código para tabelas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31005" y="2060848"/>
            <a:ext cx="7625369" cy="4355038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1, célula 1&lt;/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1, célula 2&lt;/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2, célula 1&lt;/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2, célula 2&lt;/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" name="Conector de seta reta 6"/>
          <p:cNvCxnSpPr/>
          <p:nvPr/>
        </p:nvCxnSpPr>
        <p:spPr bwMode="auto">
          <a:xfrm flipV="1">
            <a:off x="2555776" y="2291680"/>
            <a:ext cx="1296144" cy="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CaixaDeTexto 8"/>
          <p:cNvSpPr txBox="1"/>
          <p:nvPr/>
        </p:nvSpPr>
        <p:spPr>
          <a:xfrm>
            <a:off x="3843691" y="2060848"/>
            <a:ext cx="2298306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Inicio da tabela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 bwMode="auto">
          <a:xfrm>
            <a:off x="3333732" y="5014101"/>
            <a:ext cx="2599997" cy="11230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CaixaDeTexto 12"/>
          <p:cNvSpPr txBox="1"/>
          <p:nvPr/>
        </p:nvSpPr>
        <p:spPr>
          <a:xfrm>
            <a:off x="5933729" y="5876537"/>
            <a:ext cx="3210271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Abertura célula 02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709565" y="4111420"/>
            <a:ext cx="323441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Abertura linha 02</a:t>
            </a:r>
            <a:endParaRPr lang="pt-BR" dirty="0"/>
          </a:p>
        </p:txBody>
      </p:sp>
      <p:cxnSp>
        <p:nvCxnSpPr>
          <p:cNvPr id="21" name="Conector de seta reta 20"/>
          <p:cNvCxnSpPr/>
          <p:nvPr/>
        </p:nvCxnSpPr>
        <p:spPr bwMode="auto">
          <a:xfrm flipV="1">
            <a:off x="2767337" y="4342253"/>
            <a:ext cx="2884783" cy="1335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143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617538"/>
            <a:ext cx="8044383" cy="1143000"/>
          </a:xfrm>
        </p:spPr>
        <p:txBody>
          <a:bodyPr/>
          <a:lstStyle/>
          <a:p>
            <a:r>
              <a:rPr lang="pt-BR" dirty="0" smtClean="0"/>
              <a:t>Exemplo de código para tabelas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31005" y="2060848"/>
            <a:ext cx="7625369" cy="4355038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1, célula 1&lt;/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1, célula 2&lt;/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2, célula 1&lt;/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28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altLang="pt-BR" sz="2800" dirty="0" smtClean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		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&gt;linha 2, célula 2&lt;/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tr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pt-BR" altLang="pt-B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pt-BR" altLang="pt-B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Conector de seta reta 11"/>
          <p:cNvCxnSpPr/>
          <p:nvPr/>
        </p:nvCxnSpPr>
        <p:spPr bwMode="auto">
          <a:xfrm>
            <a:off x="2759782" y="6241191"/>
            <a:ext cx="3108362" cy="2279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ector de seta reta 20"/>
          <p:cNvCxnSpPr/>
          <p:nvPr/>
        </p:nvCxnSpPr>
        <p:spPr bwMode="auto">
          <a:xfrm flipV="1">
            <a:off x="2987824" y="4037279"/>
            <a:ext cx="1656184" cy="17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CaixaDeTexto 16"/>
          <p:cNvSpPr txBox="1"/>
          <p:nvPr/>
        </p:nvSpPr>
        <p:spPr>
          <a:xfrm>
            <a:off x="5868144" y="6235331"/>
            <a:ext cx="2298306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Fim da tabela</a:t>
            </a:r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644008" y="3776702"/>
            <a:ext cx="2298306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Fim da linha 01</a:t>
            </a:r>
            <a:endParaRPr lang="pt-BR" dirty="0"/>
          </a:p>
        </p:txBody>
      </p:sp>
      <p:cxnSp>
        <p:nvCxnSpPr>
          <p:cNvPr id="16" name="Conector de seta reta 15"/>
          <p:cNvCxnSpPr/>
          <p:nvPr/>
        </p:nvCxnSpPr>
        <p:spPr bwMode="auto">
          <a:xfrm flipH="1" flipV="1">
            <a:off x="5793161" y="2780928"/>
            <a:ext cx="2163215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CaixaDeTexto 21"/>
          <p:cNvSpPr txBox="1"/>
          <p:nvPr/>
        </p:nvSpPr>
        <p:spPr>
          <a:xfrm>
            <a:off x="3275856" y="2452684"/>
            <a:ext cx="2517305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Fim da célula 01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55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Colocando bordas na tabela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10</a:t>
            </a:fld>
            <a:endParaRPr lang="pt-BR" altLang="pt-BR"/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35769" y="3170097"/>
            <a:ext cx="67297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&lt;</a:t>
            </a:r>
            <a:r>
              <a:rPr kumimoji="0" lang="pt-BR" altLang="pt-B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table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pt-BR" altLang="pt-B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align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= "center" </a:t>
            </a:r>
            <a:r>
              <a:rPr kumimoji="0" lang="pt-BR" altLang="pt-BR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border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 = "2"&gt;</a:t>
            </a:r>
            <a:r>
              <a:rPr kumimoji="0" lang="pt-BR" alt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" name="Conector de seta reta 6"/>
          <p:cNvCxnSpPr/>
          <p:nvPr/>
        </p:nvCxnSpPr>
        <p:spPr bwMode="auto">
          <a:xfrm>
            <a:off x="4500632" y="2465317"/>
            <a:ext cx="1155190" cy="90855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 bwMode="auto">
          <a:xfrm flipV="1">
            <a:off x="4716016" y="3573016"/>
            <a:ext cx="2304256" cy="1944216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2995228" y="5517232"/>
            <a:ext cx="2944924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Espessura da borda.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979712" y="2003652"/>
            <a:ext cx="5321188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Atributos para por bordas nas tabelas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551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Nossa tabela esta assim...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11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44824"/>
            <a:ext cx="7488832" cy="497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2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É </a:t>
            </a:r>
            <a:r>
              <a:rPr lang="pt-BR" dirty="0" smtClean="0"/>
              <a:t>possível </a:t>
            </a:r>
            <a:r>
              <a:rPr lang="pt-BR" dirty="0" smtClean="0"/>
              <a:t>mesclar linhas ou colunas.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0859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1339279"/>
          </a:xfrm>
        </p:spPr>
        <p:txBody>
          <a:bodyPr/>
          <a:lstStyle/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td</a:t>
            </a:r>
            <a:r>
              <a:rPr lang="pt-BR" dirty="0" smtClean="0"/>
              <a:t> </a:t>
            </a:r>
            <a:r>
              <a:rPr lang="pt-BR" dirty="0" err="1" smtClean="0"/>
              <a:t>colspan</a:t>
            </a:r>
            <a:r>
              <a:rPr lang="pt-BR" dirty="0" smtClean="0"/>
              <a:t> = “2”&gt; CONTEÚDO&lt;/</a:t>
            </a:r>
            <a:r>
              <a:rPr lang="pt-BR" dirty="0" err="1" smtClean="0"/>
              <a:t>td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13</a:t>
            </a:fld>
            <a:endParaRPr lang="pt-BR" altLang="pt-BR"/>
          </a:p>
        </p:txBody>
      </p:sp>
      <p:cxnSp>
        <p:nvCxnSpPr>
          <p:cNvPr id="6" name="Conector de seta reta 5"/>
          <p:cNvCxnSpPr/>
          <p:nvPr/>
        </p:nvCxnSpPr>
        <p:spPr bwMode="auto">
          <a:xfrm>
            <a:off x="2267744" y="3068960"/>
            <a:ext cx="2232248" cy="30963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aixaDeTexto 6"/>
          <p:cNvSpPr txBox="1"/>
          <p:nvPr/>
        </p:nvSpPr>
        <p:spPr>
          <a:xfrm>
            <a:off x="2267744" y="6165198"/>
            <a:ext cx="504056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Marcação para mesclar colunas</a:t>
            </a:r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 bwMode="auto">
          <a:xfrm>
            <a:off x="4283968" y="3068854"/>
            <a:ext cx="1224136" cy="9362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aixaDeTexto 9"/>
          <p:cNvSpPr txBox="1"/>
          <p:nvPr/>
        </p:nvSpPr>
        <p:spPr>
          <a:xfrm>
            <a:off x="3491880" y="4020584"/>
            <a:ext cx="5452095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Número de colunas a serem mescladas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60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Veja o exemplo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14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2228850"/>
            <a:ext cx="848677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3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para mesclar colunas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15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938" y="1760538"/>
            <a:ext cx="6910911" cy="5021262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 bwMode="auto">
          <a:xfrm flipH="1">
            <a:off x="3419872" y="1628800"/>
            <a:ext cx="2088232" cy="24482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2555776" y="3933056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>
            <a:off x="3421062" y="3933056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ector reto 12"/>
          <p:cNvCxnSpPr/>
          <p:nvPr/>
        </p:nvCxnSpPr>
        <p:spPr bwMode="auto">
          <a:xfrm>
            <a:off x="2555776" y="3933056"/>
            <a:ext cx="8640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reto 15"/>
          <p:cNvCxnSpPr/>
          <p:nvPr/>
        </p:nvCxnSpPr>
        <p:spPr bwMode="auto">
          <a:xfrm>
            <a:off x="2555776" y="4149080"/>
            <a:ext cx="8640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7670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617538"/>
            <a:ext cx="7900367" cy="1143000"/>
          </a:xfrm>
        </p:spPr>
        <p:txBody>
          <a:bodyPr/>
          <a:lstStyle/>
          <a:p>
            <a:r>
              <a:rPr lang="pt-BR" sz="4000" dirty="0" smtClean="0"/>
              <a:t>Também é possível mesclar linhas 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sz="4800" dirty="0" smtClean="0"/>
              <a:t>&lt;</a:t>
            </a:r>
            <a:r>
              <a:rPr lang="pt-BR" sz="4800" dirty="0" err="1" smtClean="0"/>
              <a:t>td</a:t>
            </a:r>
            <a:r>
              <a:rPr lang="pt-BR" sz="4800" dirty="0" smtClean="0"/>
              <a:t> </a:t>
            </a:r>
            <a:r>
              <a:rPr lang="pt-BR" sz="4800" dirty="0" err="1" smtClean="0"/>
              <a:t>rowspan</a:t>
            </a:r>
            <a:r>
              <a:rPr lang="pt-BR" sz="4800" dirty="0" smtClean="0"/>
              <a:t> =“3”&gt;</a:t>
            </a:r>
          </a:p>
          <a:p>
            <a:pPr marL="0" indent="0">
              <a:buNone/>
            </a:pPr>
            <a:r>
              <a:rPr lang="pt-BR" sz="4800" dirty="0" smtClean="0"/>
              <a:t>      CONTEÚDO</a:t>
            </a:r>
            <a:endParaRPr lang="pt-BR" sz="4800" dirty="0"/>
          </a:p>
          <a:p>
            <a:pPr marL="0" indent="0">
              <a:buNone/>
            </a:pPr>
            <a:r>
              <a:rPr lang="pt-BR" sz="4800" dirty="0" smtClean="0"/>
              <a:t>&lt;/</a:t>
            </a:r>
            <a:r>
              <a:rPr lang="pt-BR" sz="4800" dirty="0" err="1" smtClean="0"/>
              <a:t>td</a:t>
            </a:r>
            <a:r>
              <a:rPr lang="pt-BR" sz="4800" dirty="0" smtClean="0"/>
              <a:t>&gt;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871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para mesclar células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17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95337"/>
            <a:ext cx="9096204" cy="4886463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 bwMode="auto">
          <a:xfrm flipH="1">
            <a:off x="3443068" y="5229200"/>
            <a:ext cx="6120680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de seta reta 9"/>
          <p:cNvCxnSpPr/>
          <p:nvPr/>
        </p:nvCxnSpPr>
        <p:spPr bwMode="auto">
          <a:xfrm flipH="1">
            <a:off x="3347864" y="4108648"/>
            <a:ext cx="6120680" cy="8640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225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de células mescladas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18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925" y="1786274"/>
            <a:ext cx="5976664" cy="5022058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 bwMode="auto">
          <a:xfrm>
            <a:off x="1763688" y="3356992"/>
            <a:ext cx="3456384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de seta reta 8"/>
          <p:cNvCxnSpPr/>
          <p:nvPr/>
        </p:nvCxnSpPr>
        <p:spPr bwMode="auto">
          <a:xfrm flipV="1">
            <a:off x="2051720" y="4869160"/>
            <a:ext cx="3168352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CaixaDeTexto 10"/>
          <p:cNvSpPr txBox="1"/>
          <p:nvPr/>
        </p:nvSpPr>
        <p:spPr>
          <a:xfrm>
            <a:off x="179512" y="5075311"/>
            <a:ext cx="1872208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Células mescladas</a:t>
            </a:r>
            <a:endParaRPr lang="pt-BR" sz="1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7610" y="3131095"/>
            <a:ext cx="1716078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Células mescladas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13687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617538"/>
            <a:ext cx="7900367" cy="1143000"/>
          </a:xfrm>
        </p:spPr>
        <p:txBody>
          <a:bodyPr/>
          <a:lstStyle/>
          <a:p>
            <a:r>
              <a:rPr lang="pt-BR" dirty="0" smtClean="0"/>
              <a:t>&lt;</a:t>
            </a:r>
            <a:r>
              <a:rPr lang="pt-BR" dirty="0" err="1" smtClean="0"/>
              <a:t>td</a:t>
            </a:r>
            <a:r>
              <a:rPr lang="pt-BR" dirty="0" smtClean="0"/>
              <a:t>&gt; e &lt;</a:t>
            </a:r>
            <a:r>
              <a:rPr lang="pt-BR" dirty="0" err="1" smtClean="0"/>
              <a:t>th</a:t>
            </a:r>
            <a:r>
              <a:rPr lang="pt-BR" dirty="0" smtClean="0"/>
              <a:t>&gt; qual a diferença?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th</a:t>
            </a:r>
            <a:r>
              <a:rPr lang="pt-BR" dirty="0" smtClean="0"/>
              <a:t>&gt; vem de </a:t>
            </a:r>
            <a:r>
              <a:rPr lang="pt-BR" dirty="0" err="1" smtClean="0"/>
              <a:t>table</a:t>
            </a:r>
            <a:r>
              <a:rPr lang="pt-BR" dirty="0" smtClean="0"/>
              <a:t> header ou cabeçalho da tabela. Os dados constantes nestas células ficam automaticamente em negrito. Mas isto também pode ser configurado nos estilos para esta </a:t>
            </a:r>
            <a:r>
              <a:rPr lang="pt-BR" dirty="0" err="1" smtClean="0"/>
              <a:t>tag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175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uso da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th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20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102066"/>
            <a:ext cx="6423049" cy="4755934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 bwMode="auto">
          <a:xfrm flipH="1">
            <a:off x="5252021" y="3284984"/>
            <a:ext cx="1912267" cy="9291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 flipH="1">
            <a:off x="611560" y="4221088"/>
            <a:ext cx="540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reto 11"/>
          <p:cNvCxnSpPr/>
          <p:nvPr/>
        </p:nvCxnSpPr>
        <p:spPr bwMode="auto">
          <a:xfrm flipH="1">
            <a:off x="611560" y="4725144"/>
            <a:ext cx="5400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ector reto 14"/>
          <p:cNvCxnSpPr/>
          <p:nvPr/>
        </p:nvCxnSpPr>
        <p:spPr bwMode="auto">
          <a:xfrm>
            <a:off x="6012160" y="4221088"/>
            <a:ext cx="0" cy="504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ector reto 15"/>
          <p:cNvCxnSpPr/>
          <p:nvPr/>
        </p:nvCxnSpPr>
        <p:spPr bwMode="auto">
          <a:xfrm>
            <a:off x="611560" y="4228005"/>
            <a:ext cx="0" cy="504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CaixaDeTexto 16"/>
          <p:cNvSpPr txBox="1"/>
          <p:nvPr/>
        </p:nvSpPr>
        <p:spPr>
          <a:xfrm>
            <a:off x="7164288" y="2708920"/>
            <a:ext cx="1872208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Exemplo de uso da </a:t>
            </a:r>
            <a:r>
              <a:rPr lang="pt-BR" sz="2000" dirty="0" err="1" smtClean="0"/>
              <a:t>tag</a:t>
            </a:r>
            <a:r>
              <a:rPr lang="pt-BR" sz="2000" dirty="0" smtClean="0"/>
              <a:t> </a:t>
            </a:r>
            <a:r>
              <a:rPr lang="pt-BR" sz="2000" dirty="0" err="1" smtClean="0"/>
              <a:t>th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3890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th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21</a:t>
            </a:fld>
            <a:endParaRPr lang="pt-BR" alt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24" y="2437442"/>
            <a:ext cx="8826971" cy="4335636"/>
          </a:xfrm>
          <a:prstGeom prst="rect">
            <a:avLst/>
          </a:prstGeom>
        </p:spPr>
      </p:pic>
      <p:cxnSp>
        <p:nvCxnSpPr>
          <p:cNvPr id="13" name="Conector reto 12"/>
          <p:cNvCxnSpPr/>
          <p:nvPr/>
        </p:nvCxnSpPr>
        <p:spPr bwMode="auto">
          <a:xfrm>
            <a:off x="2771800" y="4509120"/>
            <a:ext cx="637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ector reto 14"/>
          <p:cNvCxnSpPr/>
          <p:nvPr/>
        </p:nvCxnSpPr>
        <p:spPr bwMode="auto">
          <a:xfrm>
            <a:off x="2771800" y="4221088"/>
            <a:ext cx="6372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onector reto 16"/>
          <p:cNvCxnSpPr/>
          <p:nvPr/>
        </p:nvCxnSpPr>
        <p:spPr bwMode="auto">
          <a:xfrm>
            <a:off x="2771800" y="4221088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Conector reto 17"/>
          <p:cNvCxnSpPr/>
          <p:nvPr/>
        </p:nvCxnSpPr>
        <p:spPr bwMode="auto">
          <a:xfrm>
            <a:off x="9144000" y="4221088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Conector de seta reta 19"/>
          <p:cNvCxnSpPr/>
          <p:nvPr/>
        </p:nvCxnSpPr>
        <p:spPr bwMode="auto">
          <a:xfrm>
            <a:off x="5220072" y="1628800"/>
            <a:ext cx="1440160" cy="25922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4809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uso da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td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22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102066"/>
            <a:ext cx="6423049" cy="4755934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7088674" y="2276872"/>
            <a:ext cx="1872208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Exemplo de uso da </a:t>
            </a:r>
            <a:r>
              <a:rPr lang="pt-BR" sz="2000" dirty="0" err="1" smtClean="0"/>
              <a:t>tag</a:t>
            </a:r>
            <a:r>
              <a:rPr lang="pt-BR" sz="2000" dirty="0" smtClean="0"/>
              <a:t> </a:t>
            </a:r>
            <a:r>
              <a:rPr lang="pt-BR" sz="2000" dirty="0" err="1" smtClean="0"/>
              <a:t>td</a:t>
            </a:r>
            <a:endParaRPr lang="pt-BR" sz="2000" dirty="0"/>
          </a:p>
        </p:txBody>
      </p:sp>
      <p:cxnSp>
        <p:nvCxnSpPr>
          <p:cNvPr id="21" name="Conector reto 20"/>
          <p:cNvCxnSpPr/>
          <p:nvPr/>
        </p:nvCxnSpPr>
        <p:spPr bwMode="auto">
          <a:xfrm flipH="1">
            <a:off x="395536" y="4725144"/>
            <a:ext cx="56886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Conector reto 21"/>
          <p:cNvCxnSpPr/>
          <p:nvPr/>
        </p:nvCxnSpPr>
        <p:spPr bwMode="auto">
          <a:xfrm flipH="1">
            <a:off x="395536" y="5766037"/>
            <a:ext cx="56886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ector reto 22"/>
          <p:cNvCxnSpPr/>
          <p:nvPr/>
        </p:nvCxnSpPr>
        <p:spPr bwMode="auto">
          <a:xfrm>
            <a:off x="6084168" y="4725144"/>
            <a:ext cx="0" cy="10408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onector reto 23"/>
          <p:cNvCxnSpPr/>
          <p:nvPr/>
        </p:nvCxnSpPr>
        <p:spPr bwMode="auto">
          <a:xfrm>
            <a:off x="395536" y="4725144"/>
            <a:ext cx="0" cy="10408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Conector de seta reta 28"/>
          <p:cNvCxnSpPr/>
          <p:nvPr/>
        </p:nvCxnSpPr>
        <p:spPr bwMode="auto">
          <a:xfrm flipV="1">
            <a:off x="6084168" y="3068960"/>
            <a:ext cx="1512168" cy="21766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0537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24" y="2437442"/>
            <a:ext cx="8826971" cy="433563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td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23</a:t>
            </a:fld>
            <a:endParaRPr lang="pt-BR" altLang="pt-BR"/>
          </a:p>
        </p:txBody>
      </p:sp>
      <p:cxnSp>
        <p:nvCxnSpPr>
          <p:cNvPr id="5" name="Conector reto 4"/>
          <p:cNvCxnSpPr/>
          <p:nvPr/>
        </p:nvCxnSpPr>
        <p:spPr bwMode="auto">
          <a:xfrm>
            <a:off x="2664295" y="5157192"/>
            <a:ext cx="608416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Conector reto 5"/>
          <p:cNvCxnSpPr/>
          <p:nvPr/>
        </p:nvCxnSpPr>
        <p:spPr bwMode="auto">
          <a:xfrm>
            <a:off x="2664295" y="4509120"/>
            <a:ext cx="6072299" cy="176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onector reto 6"/>
          <p:cNvCxnSpPr/>
          <p:nvPr/>
        </p:nvCxnSpPr>
        <p:spPr bwMode="auto">
          <a:xfrm>
            <a:off x="2664295" y="4509120"/>
            <a:ext cx="0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ector reto 7"/>
          <p:cNvCxnSpPr/>
          <p:nvPr/>
        </p:nvCxnSpPr>
        <p:spPr bwMode="auto">
          <a:xfrm>
            <a:off x="8748464" y="4509120"/>
            <a:ext cx="0" cy="6480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ector de seta reta 8"/>
          <p:cNvCxnSpPr/>
          <p:nvPr/>
        </p:nvCxnSpPr>
        <p:spPr bwMode="auto">
          <a:xfrm>
            <a:off x="5220072" y="1628800"/>
            <a:ext cx="1368152" cy="28715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7128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 estilizada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24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89801"/>
            <a:ext cx="7067128" cy="489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para estilizar a tabela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25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91" y="1988840"/>
            <a:ext cx="8433484" cy="4725144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 bwMode="auto">
          <a:xfrm>
            <a:off x="2483768" y="3356992"/>
            <a:ext cx="28803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ector reto 7"/>
          <p:cNvCxnSpPr/>
          <p:nvPr/>
        </p:nvCxnSpPr>
        <p:spPr bwMode="auto">
          <a:xfrm>
            <a:off x="2483768" y="2780928"/>
            <a:ext cx="288032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5364088" y="2780928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>
            <a:off x="2483768" y="2773896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ector reto 12"/>
          <p:cNvCxnSpPr/>
          <p:nvPr/>
        </p:nvCxnSpPr>
        <p:spPr bwMode="auto">
          <a:xfrm>
            <a:off x="3347864" y="4941168"/>
            <a:ext cx="1152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ector reto 13"/>
          <p:cNvCxnSpPr/>
          <p:nvPr/>
        </p:nvCxnSpPr>
        <p:spPr bwMode="auto">
          <a:xfrm>
            <a:off x="3347864" y="5085184"/>
            <a:ext cx="1152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Conector reto 17"/>
          <p:cNvCxnSpPr/>
          <p:nvPr/>
        </p:nvCxnSpPr>
        <p:spPr bwMode="auto">
          <a:xfrm>
            <a:off x="3347864" y="4941168"/>
            <a:ext cx="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Conector reto 19"/>
          <p:cNvCxnSpPr/>
          <p:nvPr/>
        </p:nvCxnSpPr>
        <p:spPr bwMode="auto">
          <a:xfrm>
            <a:off x="4499992" y="4941168"/>
            <a:ext cx="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ector reto 20"/>
          <p:cNvCxnSpPr/>
          <p:nvPr/>
        </p:nvCxnSpPr>
        <p:spPr bwMode="auto">
          <a:xfrm>
            <a:off x="3575105" y="4437112"/>
            <a:ext cx="1152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Conector reto 21"/>
          <p:cNvCxnSpPr/>
          <p:nvPr/>
        </p:nvCxnSpPr>
        <p:spPr bwMode="auto">
          <a:xfrm>
            <a:off x="3575105" y="4581128"/>
            <a:ext cx="1152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ector reto 22"/>
          <p:cNvCxnSpPr/>
          <p:nvPr/>
        </p:nvCxnSpPr>
        <p:spPr bwMode="auto">
          <a:xfrm>
            <a:off x="3575105" y="4437112"/>
            <a:ext cx="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onector reto 23"/>
          <p:cNvCxnSpPr/>
          <p:nvPr/>
        </p:nvCxnSpPr>
        <p:spPr bwMode="auto">
          <a:xfrm>
            <a:off x="4727233" y="4437112"/>
            <a:ext cx="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Conector reto 28"/>
          <p:cNvCxnSpPr/>
          <p:nvPr/>
        </p:nvCxnSpPr>
        <p:spPr bwMode="auto">
          <a:xfrm flipH="1">
            <a:off x="1547664" y="5013176"/>
            <a:ext cx="1800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Conector reto 30"/>
          <p:cNvCxnSpPr/>
          <p:nvPr/>
        </p:nvCxnSpPr>
        <p:spPr bwMode="auto">
          <a:xfrm flipV="1">
            <a:off x="1547664" y="3068960"/>
            <a:ext cx="0" cy="19442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Conector de seta reta 33"/>
          <p:cNvCxnSpPr/>
          <p:nvPr/>
        </p:nvCxnSpPr>
        <p:spPr bwMode="auto">
          <a:xfrm>
            <a:off x="1547664" y="3068960"/>
            <a:ext cx="151216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Conector de seta reta 38"/>
          <p:cNvCxnSpPr/>
          <p:nvPr/>
        </p:nvCxnSpPr>
        <p:spPr bwMode="auto">
          <a:xfrm flipH="1" flipV="1">
            <a:off x="3491880" y="3212976"/>
            <a:ext cx="864096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2857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TÍTULOS DE TABELAS 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11560" y="2017713"/>
            <a:ext cx="8343528" cy="4114800"/>
          </a:xfrm>
        </p:spPr>
        <p:txBody>
          <a:bodyPr/>
          <a:lstStyle/>
          <a:p>
            <a:r>
              <a:rPr lang="pt-BR" dirty="0" smtClean="0"/>
              <a:t>Use 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caption</a:t>
            </a:r>
            <a:r>
              <a:rPr lang="pt-BR" dirty="0" smtClean="0"/>
              <a:t>&gt;para colocar um título para a tabela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caption</a:t>
            </a:r>
            <a:r>
              <a:rPr lang="pt-BR" dirty="0" smtClean="0"/>
              <a:t>&gt; TÍTULO DA TABELA &lt;/</a:t>
            </a:r>
            <a:r>
              <a:rPr lang="pt-BR" dirty="0" err="1" smtClean="0"/>
              <a:t>caption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36774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 tabela ficará assim...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27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20" y="1895154"/>
            <a:ext cx="6463680" cy="4456022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 bwMode="auto">
          <a:xfrm>
            <a:off x="1516447" y="4149080"/>
            <a:ext cx="384764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ector reto 7"/>
          <p:cNvCxnSpPr/>
          <p:nvPr/>
        </p:nvCxnSpPr>
        <p:spPr bwMode="auto">
          <a:xfrm>
            <a:off x="1516447" y="3933056"/>
            <a:ext cx="38164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5332871" y="3946012"/>
            <a:ext cx="0" cy="1901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 flipH="1">
            <a:off x="1516447" y="3933055"/>
            <a:ext cx="2928" cy="2160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ector de seta reta 14"/>
          <p:cNvCxnSpPr/>
          <p:nvPr/>
        </p:nvCxnSpPr>
        <p:spPr bwMode="auto">
          <a:xfrm flipV="1">
            <a:off x="4283968" y="3140968"/>
            <a:ext cx="2592288" cy="7920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CaixaDeTexto 15"/>
          <p:cNvSpPr txBox="1"/>
          <p:nvPr/>
        </p:nvSpPr>
        <p:spPr>
          <a:xfrm>
            <a:off x="6876256" y="2708920"/>
            <a:ext cx="2067719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Título da tabela delimitado pela </a:t>
            </a:r>
            <a:r>
              <a:rPr lang="pt-BR" sz="2000" dirty="0" err="1" smtClean="0"/>
              <a:t>tag</a:t>
            </a:r>
            <a:r>
              <a:rPr lang="pt-BR" sz="2000" dirty="0" smtClean="0"/>
              <a:t> &lt;</a:t>
            </a:r>
            <a:r>
              <a:rPr lang="pt-BR" sz="2000" dirty="0" err="1" smtClean="0"/>
              <a:t>caption</a:t>
            </a:r>
            <a:r>
              <a:rPr lang="pt-BR" sz="2000" dirty="0" smtClean="0"/>
              <a:t>&gt; e &lt;/</a:t>
            </a:r>
            <a:r>
              <a:rPr lang="pt-BR" sz="2000" dirty="0" err="1" smtClean="0"/>
              <a:t>caption</a:t>
            </a:r>
            <a:r>
              <a:rPr lang="pt-BR" sz="2000" dirty="0" smtClean="0"/>
              <a:t>&gt; 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523978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caption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28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645433"/>
            <a:ext cx="7646441" cy="4049424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 bwMode="auto">
          <a:xfrm>
            <a:off x="2483768" y="4869160"/>
            <a:ext cx="40324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ector reto 7"/>
          <p:cNvCxnSpPr/>
          <p:nvPr/>
        </p:nvCxnSpPr>
        <p:spPr bwMode="auto">
          <a:xfrm>
            <a:off x="2483768" y="4725144"/>
            <a:ext cx="403244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6516216" y="4725144"/>
            <a:ext cx="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reto 10"/>
          <p:cNvCxnSpPr/>
          <p:nvPr/>
        </p:nvCxnSpPr>
        <p:spPr bwMode="auto">
          <a:xfrm>
            <a:off x="2483768" y="4725144"/>
            <a:ext cx="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ector de seta reta 12"/>
          <p:cNvCxnSpPr/>
          <p:nvPr/>
        </p:nvCxnSpPr>
        <p:spPr bwMode="auto">
          <a:xfrm flipH="1">
            <a:off x="3995936" y="1628800"/>
            <a:ext cx="1656184" cy="30963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81007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 &lt;</a:t>
            </a:r>
            <a:r>
              <a:rPr lang="pt-BR" dirty="0" err="1" smtClean="0"/>
              <a:t>colgroup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O marcador &lt;COLGROUP&gt;&lt;/COLGROUP&gt; "</a:t>
            </a:r>
            <a:r>
              <a:rPr lang="pt-BR" dirty="0" err="1"/>
              <a:t>Table</a:t>
            </a:r>
            <a:r>
              <a:rPr lang="pt-BR" dirty="0"/>
              <a:t> </a:t>
            </a:r>
            <a:r>
              <a:rPr lang="pt-BR" dirty="0" err="1"/>
              <a:t>Column</a:t>
            </a:r>
            <a:r>
              <a:rPr lang="pt-BR" dirty="0"/>
              <a:t> </a:t>
            </a:r>
            <a:r>
              <a:rPr lang="pt-BR" dirty="0" err="1"/>
              <a:t>Group</a:t>
            </a:r>
            <a:r>
              <a:rPr lang="pt-BR" dirty="0"/>
              <a:t> </a:t>
            </a:r>
            <a:r>
              <a:rPr lang="pt-BR" dirty="0" err="1"/>
              <a:t>Element</a:t>
            </a:r>
            <a:r>
              <a:rPr lang="pt-BR" dirty="0"/>
              <a:t>" ou grupo de colunas de uma tabela HTML, é o marcador onde se coloca propriedades ou formatações que serão "herdadas" pelas colunas que fazem parte daquele grupo de colunas</a:t>
            </a:r>
            <a:r>
              <a:rPr lang="pt-BR" dirty="0" smtClean="0"/>
              <a:t>.								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5616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&lt;</a:t>
            </a:r>
            <a:r>
              <a:rPr lang="pt-BR" dirty="0" err="1" smtClean="0"/>
              <a:t>colgroup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30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14" y="1816640"/>
            <a:ext cx="6083958" cy="4708704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 bwMode="auto">
          <a:xfrm flipH="1">
            <a:off x="3275856" y="1700808"/>
            <a:ext cx="5410944" cy="1800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de seta reta 9"/>
          <p:cNvCxnSpPr/>
          <p:nvPr/>
        </p:nvCxnSpPr>
        <p:spPr bwMode="auto">
          <a:xfrm flipH="1" flipV="1">
            <a:off x="3203848" y="4113076"/>
            <a:ext cx="4530452" cy="12833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496538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 da </a:t>
            </a:r>
            <a:r>
              <a:rPr lang="pt-BR" dirty="0" err="1" smtClean="0"/>
              <a:t>colgroup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31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511270"/>
            <a:ext cx="8572500" cy="35433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657" y="1931594"/>
            <a:ext cx="7685946" cy="40862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55576" y="1905071"/>
            <a:ext cx="7931224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 bwMode="auto">
          <a:xfrm>
            <a:off x="2699792" y="2366736"/>
            <a:ext cx="864096" cy="17103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ector de seta reta 10"/>
          <p:cNvCxnSpPr/>
          <p:nvPr/>
        </p:nvCxnSpPr>
        <p:spPr bwMode="auto">
          <a:xfrm>
            <a:off x="3673674" y="2340214"/>
            <a:ext cx="864096" cy="17103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de seta reta 11"/>
          <p:cNvCxnSpPr/>
          <p:nvPr/>
        </p:nvCxnSpPr>
        <p:spPr bwMode="auto">
          <a:xfrm flipV="1">
            <a:off x="4537770" y="4509120"/>
            <a:ext cx="898326" cy="7227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8639" y="5336210"/>
            <a:ext cx="3807499" cy="25303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95736" y="5231892"/>
            <a:ext cx="4320480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2333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 &lt;</a:t>
            </a:r>
            <a:r>
              <a:rPr lang="pt-BR" dirty="0" err="1" smtClean="0"/>
              <a:t>colgroup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A </a:t>
            </a:r>
            <a:r>
              <a:rPr lang="pt-BR" dirty="0" err="1"/>
              <a:t>tag</a:t>
            </a:r>
            <a:r>
              <a:rPr lang="pt-BR" dirty="0"/>
              <a:t> &lt;COLGROUP&gt;&lt;/COLGROUP&gt; somente é permitida como marcador de uma tabela.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7387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Resumo sobre tabelas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33</a:t>
            </a:fld>
            <a:endParaRPr lang="pt-BR" altLang="pt-BR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260387"/>
              </p:ext>
            </p:extLst>
          </p:nvPr>
        </p:nvGraphicFramePr>
        <p:xfrm>
          <a:off x="899592" y="1954217"/>
          <a:ext cx="7704856" cy="4824539"/>
        </p:xfrm>
        <a:graphic>
          <a:graphicData uri="http://schemas.openxmlformats.org/drawingml/2006/table">
            <a:tbl>
              <a:tblPr/>
              <a:tblGrid>
                <a:gridCol w="3852428"/>
                <a:gridCol w="3852428"/>
              </a:tblGrid>
              <a:tr h="344610">
                <a:tc>
                  <a:txBody>
                    <a:bodyPr/>
                    <a:lstStyle/>
                    <a:p>
                      <a:pPr algn="l"/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Tag</a:t>
                      </a:r>
                      <a:endParaRPr lang="pt-BR" sz="1400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Descrição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table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Define uma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th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Define um cabeçalho de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tr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Define uma linha de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td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Define uma célula de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&lt;caption&gt;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Define um título de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603067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colgroup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Define um grupo de colunas de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86152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&lt;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col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Define os valores de atributo para uma ou mais colunas em uma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&lt;thead&gt;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Define um cabeçalho de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344610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&lt;tbody&gt;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Define o corpo de uma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603067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verdana" panose="020B0604030504040204" pitchFamily="34" charset="0"/>
                        </a:rPr>
                        <a:t>&lt;tfoot&gt;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Defines o rodapé (</a:t>
                      </a:r>
                      <a:r>
                        <a:rPr lang="pt-BR" sz="1400" dirty="0" err="1">
                          <a:effectLst/>
                          <a:latin typeface="verdana" panose="020B0604030504040204" pitchFamily="34" charset="0"/>
                        </a:rPr>
                        <a:t>footer</a:t>
                      </a:r>
                      <a:r>
                        <a:rPr lang="pt-BR" sz="1400" dirty="0">
                          <a:effectLst/>
                          <a:latin typeface="verdana" panose="020B0604030504040204" pitchFamily="34" charset="0"/>
                        </a:rPr>
                        <a:t>) de uma tabela</a:t>
                      </a:r>
                    </a:p>
                  </a:txBody>
                  <a:tcPr marL="73479" marR="73479" marT="36739" marB="3673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333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Grupos de </a:t>
            </a:r>
            <a:r>
              <a:rPr lang="pt-BR" b="1" dirty="0" smtClean="0"/>
              <a:t>linhas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Existem </a:t>
            </a:r>
            <a:r>
              <a:rPr lang="pt-BR" dirty="0"/>
              <a:t>formas avançadas de tratar uma tabela além da convencional: tabela, linha, célula. Uma delas é criar o que chamamos de grupos de linhas.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33494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39772" y="620688"/>
            <a:ext cx="7900367" cy="1143000"/>
          </a:xfrm>
        </p:spPr>
        <p:txBody>
          <a:bodyPr/>
          <a:lstStyle/>
          <a:p>
            <a:r>
              <a:rPr lang="pt-BR" sz="3600" dirty="0" smtClean="0"/>
              <a:t>Tabelas criadas com as </a:t>
            </a:r>
            <a:r>
              <a:rPr lang="pt-BR" sz="3600" dirty="0" err="1" smtClean="0"/>
              <a:t>tags</a:t>
            </a:r>
            <a:r>
              <a:rPr lang="pt-BR" sz="3600" dirty="0" smtClean="0"/>
              <a:t> do </a:t>
            </a:r>
            <a:r>
              <a:rPr lang="pt-BR" sz="3600" dirty="0" err="1" smtClean="0"/>
              <a:t>xhtml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35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1" y="2492896"/>
            <a:ext cx="85534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78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Grupos de </a:t>
            </a:r>
            <a:r>
              <a:rPr lang="pt-BR" b="1" dirty="0" smtClean="0"/>
              <a:t>linhas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Os </a:t>
            </a:r>
            <a:r>
              <a:rPr lang="pt-BR" dirty="0"/>
              <a:t>grupos de linhas servem para agrupar porções da tabela que tenham a mesma finalidade, como por exemplo células que pertencem a um cabeçalho da tabela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71588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Grupos de </a:t>
            </a:r>
            <a:r>
              <a:rPr lang="pt-BR" b="1" dirty="0" smtClean="0"/>
              <a:t>linhas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Essas </a:t>
            </a:r>
            <a:r>
              <a:rPr lang="pt-BR" dirty="0" err="1"/>
              <a:t>tags</a:t>
            </a:r>
            <a:r>
              <a:rPr lang="pt-BR" dirty="0"/>
              <a:t> são opcionais, mas tornam seu documento HTML/XHTML mais atrativo e inteligente.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512205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38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43783"/>
            <a:ext cx="7539940" cy="50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3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</a:t>
            </a:r>
            <a:r>
              <a:rPr lang="pt-BR" dirty="0" err="1" smtClean="0"/>
              <a:t>tags</a:t>
            </a:r>
            <a:r>
              <a:rPr lang="pt-BR" dirty="0" smtClean="0"/>
              <a:t> - &lt;</a:t>
            </a:r>
            <a:r>
              <a:rPr lang="pt-BR" dirty="0" err="1" smtClean="0"/>
              <a:t>thead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39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564904"/>
            <a:ext cx="6124575" cy="3695700"/>
          </a:xfrm>
          <a:prstGeom prst="rect">
            <a:avLst/>
          </a:prstGeom>
        </p:spPr>
      </p:pic>
      <p:cxnSp>
        <p:nvCxnSpPr>
          <p:cNvPr id="9" name="Conector reto 8"/>
          <p:cNvCxnSpPr>
            <a:stCxn id="6" idx="1"/>
            <a:endCxn id="6" idx="3"/>
          </p:cNvCxnSpPr>
          <p:nvPr/>
        </p:nvCxnSpPr>
        <p:spPr bwMode="auto">
          <a:xfrm>
            <a:off x="395536" y="4412754"/>
            <a:ext cx="612457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395536" y="3789040"/>
            <a:ext cx="605256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reto 11"/>
          <p:cNvCxnSpPr>
            <a:endCxn id="6" idx="1"/>
          </p:cNvCxnSpPr>
          <p:nvPr/>
        </p:nvCxnSpPr>
        <p:spPr bwMode="auto">
          <a:xfrm>
            <a:off x="395536" y="3789040"/>
            <a:ext cx="0" cy="6237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ector reto 14"/>
          <p:cNvCxnSpPr/>
          <p:nvPr/>
        </p:nvCxnSpPr>
        <p:spPr bwMode="auto">
          <a:xfrm>
            <a:off x="6448103" y="3789040"/>
            <a:ext cx="0" cy="6237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ector de seta reta 18"/>
          <p:cNvCxnSpPr/>
          <p:nvPr/>
        </p:nvCxnSpPr>
        <p:spPr bwMode="auto">
          <a:xfrm flipV="1">
            <a:off x="2339752" y="2636912"/>
            <a:ext cx="2448272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CaixaDeTexto 19"/>
          <p:cNvSpPr txBox="1"/>
          <p:nvPr/>
        </p:nvSpPr>
        <p:spPr>
          <a:xfrm>
            <a:off x="4788024" y="2334071"/>
            <a:ext cx="2448272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Células do </a:t>
            </a:r>
            <a:r>
              <a:rPr lang="pt-BR" dirty="0" err="1" smtClean="0"/>
              <a:t>thead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623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r>
              <a:rPr lang="pt-BR" dirty="0" smtClean="0"/>
              <a:t>Código do &lt;</a:t>
            </a:r>
            <a:r>
              <a:rPr lang="pt-BR" dirty="0" err="1" smtClean="0"/>
              <a:t>theade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40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4984"/>
            <a:ext cx="9141777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6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</a:t>
            </a:r>
            <a:r>
              <a:rPr lang="pt-BR" dirty="0" err="1" smtClean="0"/>
              <a:t>tags</a:t>
            </a:r>
            <a:r>
              <a:rPr lang="pt-BR" dirty="0" smtClean="0"/>
              <a:t> - &lt;</a:t>
            </a:r>
            <a:r>
              <a:rPr lang="pt-BR" dirty="0" err="1" smtClean="0"/>
              <a:t>tbody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41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564904"/>
            <a:ext cx="6124575" cy="3695700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 bwMode="auto">
          <a:xfrm>
            <a:off x="395536" y="5301208"/>
            <a:ext cx="605256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395536" y="4365104"/>
            <a:ext cx="605256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reto 11"/>
          <p:cNvCxnSpPr>
            <a:stCxn id="6" idx="1"/>
          </p:cNvCxnSpPr>
          <p:nvPr/>
        </p:nvCxnSpPr>
        <p:spPr bwMode="auto">
          <a:xfrm>
            <a:off x="395536" y="4412754"/>
            <a:ext cx="0" cy="8884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ector reto 14"/>
          <p:cNvCxnSpPr/>
          <p:nvPr/>
        </p:nvCxnSpPr>
        <p:spPr bwMode="auto">
          <a:xfrm>
            <a:off x="6448103" y="4365104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ector de seta reta 18"/>
          <p:cNvCxnSpPr/>
          <p:nvPr/>
        </p:nvCxnSpPr>
        <p:spPr bwMode="auto">
          <a:xfrm flipV="1">
            <a:off x="2877864" y="3545929"/>
            <a:ext cx="2668191" cy="8185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CaixaDeTexto 19"/>
          <p:cNvSpPr txBox="1"/>
          <p:nvPr/>
        </p:nvSpPr>
        <p:spPr>
          <a:xfrm>
            <a:off x="5557664" y="3315682"/>
            <a:ext cx="2448272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Células do </a:t>
            </a:r>
            <a:r>
              <a:rPr lang="pt-BR" dirty="0" err="1" smtClean="0"/>
              <a:t>tbody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150938" y="1990608"/>
            <a:ext cx="759752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Define características para os itens do corpo da tabela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017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do &lt;</a:t>
            </a:r>
            <a:r>
              <a:rPr lang="pt-BR" dirty="0" err="1" smtClean="0"/>
              <a:t>tbody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42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88" y="2121523"/>
            <a:ext cx="7937012" cy="4407768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 bwMode="auto">
          <a:xfrm>
            <a:off x="1150938" y="2276872"/>
            <a:ext cx="0" cy="41764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98037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Detalhando </a:t>
            </a:r>
            <a:r>
              <a:rPr lang="pt-BR" dirty="0" err="1" smtClean="0"/>
              <a:t>tags</a:t>
            </a:r>
            <a:r>
              <a:rPr lang="pt-BR" dirty="0" smtClean="0"/>
              <a:t> &lt;</a:t>
            </a:r>
            <a:r>
              <a:rPr lang="pt-BR" dirty="0" err="1" smtClean="0"/>
              <a:t>tfoot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43</a:t>
            </a:fld>
            <a:endParaRPr lang="pt-BR" alt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564904"/>
            <a:ext cx="6124575" cy="3695700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 bwMode="auto">
          <a:xfrm>
            <a:off x="395536" y="5589240"/>
            <a:ext cx="605256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ector reto 9"/>
          <p:cNvCxnSpPr/>
          <p:nvPr/>
        </p:nvCxnSpPr>
        <p:spPr bwMode="auto">
          <a:xfrm>
            <a:off x="395536" y="5229200"/>
            <a:ext cx="605256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reto 11"/>
          <p:cNvCxnSpPr/>
          <p:nvPr/>
        </p:nvCxnSpPr>
        <p:spPr bwMode="auto">
          <a:xfrm>
            <a:off x="395536" y="5229200"/>
            <a:ext cx="0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ector reto 14"/>
          <p:cNvCxnSpPr/>
          <p:nvPr/>
        </p:nvCxnSpPr>
        <p:spPr bwMode="auto">
          <a:xfrm>
            <a:off x="6448103" y="5229200"/>
            <a:ext cx="0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ector de seta reta 18"/>
          <p:cNvCxnSpPr/>
          <p:nvPr/>
        </p:nvCxnSpPr>
        <p:spPr bwMode="auto">
          <a:xfrm flipV="1">
            <a:off x="3347864" y="3501008"/>
            <a:ext cx="2160239" cy="17281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CaixaDeTexto 19"/>
          <p:cNvSpPr txBox="1"/>
          <p:nvPr/>
        </p:nvSpPr>
        <p:spPr>
          <a:xfrm>
            <a:off x="5508104" y="3204555"/>
            <a:ext cx="2448272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Células do </a:t>
            </a:r>
            <a:r>
              <a:rPr lang="pt-BR" dirty="0" err="1" smtClean="0"/>
              <a:t>tfoot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150938" y="1990608"/>
            <a:ext cx="7344816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Define características para o rodapé da sua tabela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55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do &lt;</a:t>
            </a:r>
            <a:r>
              <a:rPr lang="pt-BR" dirty="0" err="1" smtClean="0"/>
              <a:t>tfoot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66BB6-ACA8-4359-BC47-F77D661D013A}" type="slidenum">
              <a:rPr lang="pt-BR" altLang="pt-BR" smtClean="0"/>
              <a:pPr>
                <a:defRPr/>
              </a:pPr>
              <a:t>44</a:t>
            </a:fld>
            <a:endParaRPr lang="pt-BR" alt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4984"/>
            <a:ext cx="9065685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22288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o">
  <a:themeElements>
    <a:clrScheme name="Geometrico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e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ome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apresentação\Geometrico.pot</Template>
  <TotalTime>7018</TotalTime>
  <Words>768</Words>
  <Application>Microsoft Office PowerPoint</Application>
  <PresentationFormat>Apresentação na tela (4:3)</PresentationFormat>
  <Paragraphs>199</Paragraphs>
  <Slides>44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2" baseType="lpstr">
      <vt:lpstr>Arial Unicode MS</vt:lpstr>
      <vt:lpstr>Arial</vt:lpstr>
      <vt:lpstr>Courier New</vt:lpstr>
      <vt:lpstr>Tahoma</vt:lpstr>
      <vt:lpstr>Times New Roman</vt:lpstr>
      <vt:lpstr>verdana</vt:lpstr>
      <vt:lpstr>Wingdings</vt:lpstr>
      <vt:lpstr>Geometrico</vt:lpstr>
      <vt:lpstr>TABELAS EM HTML</vt:lpstr>
      <vt:lpstr>Apresentação do PowerPoint</vt:lpstr>
      <vt:lpstr>A tag &lt;table&gt;</vt:lpstr>
      <vt:lpstr>A tag &lt;tr&gt;</vt:lpstr>
      <vt:lpstr>A tag &lt;td&gt;</vt:lpstr>
      <vt:lpstr>Exemplo de código para tabelas</vt:lpstr>
      <vt:lpstr>A tabela ficará assim...</vt:lpstr>
      <vt:lpstr>Exemplo de código para tabelas</vt:lpstr>
      <vt:lpstr>Exemplo de código para tabelas</vt:lpstr>
      <vt:lpstr>Colocando bordas na tabela</vt:lpstr>
      <vt:lpstr>Nossa tabela esta assim...</vt:lpstr>
      <vt:lpstr> </vt:lpstr>
      <vt:lpstr>Apresentação do PowerPoint</vt:lpstr>
      <vt:lpstr>Veja o exemplo</vt:lpstr>
      <vt:lpstr>Código para mesclar colunas</vt:lpstr>
      <vt:lpstr>Também é possível mesclar linhas </vt:lpstr>
      <vt:lpstr>Código para mesclar células</vt:lpstr>
      <vt:lpstr>Exemplo de células mescladas</vt:lpstr>
      <vt:lpstr>&lt;td&gt; e &lt;th&gt; qual a diferença?</vt:lpstr>
      <vt:lpstr>Exemplo uso da tag &lt;th&gt;</vt:lpstr>
      <vt:lpstr>Código da tag &lt;th&gt;</vt:lpstr>
      <vt:lpstr>Exemplo uso da tag &lt;td&gt;</vt:lpstr>
      <vt:lpstr>Código da tag &lt;td&gt;</vt:lpstr>
      <vt:lpstr>Tabela estilizada</vt:lpstr>
      <vt:lpstr>Código para estilizar a tabela</vt:lpstr>
      <vt:lpstr>TÍTULOS DE TABELAS </vt:lpstr>
      <vt:lpstr>E a tabela ficará assim...</vt:lpstr>
      <vt:lpstr>Código da tag &lt;caption&gt;</vt:lpstr>
      <vt:lpstr>A tag  &lt;colgroup&gt;</vt:lpstr>
      <vt:lpstr>Exemplo &lt;colgroup&gt;</vt:lpstr>
      <vt:lpstr>Resultado da colgroup</vt:lpstr>
      <vt:lpstr>A tag  &lt;colgroup&gt;</vt:lpstr>
      <vt:lpstr>Resumo sobre tabelas</vt:lpstr>
      <vt:lpstr>Grupos de linhas</vt:lpstr>
      <vt:lpstr>Tabelas criadas com as tags do xhtml</vt:lpstr>
      <vt:lpstr>Grupos de linhas</vt:lpstr>
      <vt:lpstr>Grupos de linhas</vt:lpstr>
      <vt:lpstr>Apresentação do PowerPoint</vt:lpstr>
      <vt:lpstr>Detalhando tags - &lt;thead&gt;</vt:lpstr>
      <vt:lpstr>Código do &lt;theade&gt;</vt:lpstr>
      <vt:lpstr>Detalhando tags - &lt;tbody&gt;</vt:lpstr>
      <vt:lpstr>Código do &lt;tbody&gt;</vt:lpstr>
      <vt:lpstr>Detalhando tags &lt;tfoot&gt;</vt:lpstr>
      <vt:lpstr>Código do &lt;tfoot&gt;</vt:lpstr>
    </vt:vector>
  </TitlesOfParts>
  <Company>Chocolates Garoto S.A.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TGA - Teoria Geral da administração</dc:title>
  <dc:creator>Chocolates Garoto S.A.</dc:creator>
  <cp:lastModifiedBy>Andre</cp:lastModifiedBy>
  <cp:revision>174</cp:revision>
  <cp:lastPrinted>2001-04-02T21:41:30Z</cp:lastPrinted>
  <dcterms:created xsi:type="dcterms:W3CDTF">2001-02-12T18:59:00Z</dcterms:created>
  <dcterms:modified xsi:type="dcterms:W3CDTF">2016-10-20T23:06:27Z</dcterms:modified>
</cp:coreProperties>
</file>