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8"/>
  </p:notesMasterIdLst>
  <p:handoutMasterIdLst>
    <p:handoutMasterId r:id="rId29"/>
  </p:handoutMasterIdLst>
  <p:sldIdLst>
    <p:sldId id="290" r:id="rId2"/>
    <p:sldId id="366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76" r:id="rId12"/>
    <p:sldId id="375" r:id="rId13"/>
    <p:sldId id="377" r:id="rId14"/>
    <p:sldId id="378" r:id="rId15"/>
    <p:sldId id="379" r:id="rId16"/>
    <p:sldId id="382" r:id="rId17"/>
    <p:sldId id="380" r:id="rId18"/>
    <p:sldId id="384" r:id="rId19"/>
    <p:sldId id="383" r:id="rId20"/>
    <p:sldId id="386" r:id="rId21"/>
    <p:sldId id="388" r:id="rId22"/>
    <p:sldId id="387" r:id="rId23"/>
    <p:sldId id="389" r:id="rId24"/>
    <p:sldId id="391" r:id="rId25"/>
    <p:sldId id="390" r:id="rId26"/>
    <p:sldId id="392" r:id="rId27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CC6600"/>
    <a:srgbClr val="996633"/>
    <a:srgbClr val="993300"/>
    <a:srgbClr val="00FF00"/>
    <a:srgbClr val="FF0000"/>
    <a:srgbClr val="CCFF33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4" autoAdjust="0"/>
    <p:restoredTop sz="90929"/>
  </p:normalViewPr>
  <p:slideViewPr>
    <p:cSldViewPr>
      <p:cViewPr varScale="1">
        <p:scale>
          <a:sx n="106" d="100"/>
          <a:sy n="106" d="100"/>
        </p:scale>
        <p:origin x="109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1" sz="1200">
                <a:latin typeface="Arial" charset="0"/>
              </a:defRPr>
            </a:lvl1pPr>
          </a:lstStyle>
          <a:p>
            <a:endParaRPr lang="pt-BR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1" sz="1200">
                <a:latin typeface="Arial" charset="0"/>
              </a:defRPr>
            </a:lvl1pPr>
          </a:lstStyle>
          <a:p>
            <a:endParaRPr lang="pt-BR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1" sz="1200">
                <a:latin typeface="Arial" charset="0"/>
              </a:defRPr>
            </a:lvl1pPr>
          </a:lstStyle>
          <a:p>
            <a:endParaRPr lang="pt-BR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1" sz="1200">
                <a:latin typeface="Arial" charset="0"/>
              </a:defRPr>
            </a:lvl1pPr>
          </a:lstStyle>
          <a:p>
            <a:fld id="{5062883C-537F-4447-91E4-68131607913C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0209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</a:defRPr>
            </a:lvl1pPr>
          </a:lstStyle>
          <a:p>
            <a:endParaRPr lang="pt-BR"/>
          </a:p>
        </p:txBody>
      </p:sp>
      <p:sp>
        <p:nvSpPr>
          <p:cNvPr id="2057" name="Rectangle 9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</a:defRPr>
            </a:lvl1pPr>
          </a:lstStyle>
          <a:p>
            <a:endParaRPr lang="pt-BR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charset="0"/>
              </a:defRPr>
            </a:lvl1pPr>
          </a:lstStyle>
          <a:p>
            <a:endParaRPr lang="pt-BR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</a:defRPr>
            </a:lvl1pPr>
          </a:lstStyle>
          <a:p>
            <a:fld id="{E394E0F5-AF13-4A54-9B06-6B8CEBFCFF28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39156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FC459E-1A68-463E-B448-4AC6DF1CCB00}" type="slidenum">
              <a:rPr lang="pt-BR"/>
              <a:pPr/>
              <a:t>1</a:t>
            </a:fld>
            <a:endParaRPr lang="pt-BR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917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122" name="Group 3074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261123" name="Group 3075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61124" name="Rectangle 3076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1125" name="Rectangle 3077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261126" name="Group 3078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261127" name="Rectangle 3079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61128" name="Rectangle 3080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261129" name="Rectangle 3081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1130" name="Rectangle 3082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1131" name="Rectangle 3083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61132" name="Rectangle 3084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261133" name="Rectangle 308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261134" name="Rectangle 3086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pt-BR"/>
          </a:p>
        </p:txBody>
      </p:sp>
      <p:sp>
        <p:nvSpPr>
          <p:cNvPr id="261135" name="Rectangle 3087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pt-BR"/>
          </a:p>
        </p:txBody>
      </p:sp>
      <p:sp>
        <p:nvSpPr>
          <p:cNvPr id="261136" name="Rectangle 3088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40D4A7B-9C14-48A1-B6E0-1B8005EA21C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28184-9DD8-4D0A-BB1A-5FB208A521FB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AD6870-63BA-4F2A-BE50-B9C72879760F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7424B9-A6EE-45FA-A93B-D0669E0F29CA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34A45-3D72-4499-840F-516A7664CB5A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61100D-329D-4526-8EE3-03DF01D3D62B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30D9CE-2A02-4F7F-A6D7-DA876155D780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9549E6-DAF5-4698-A0A2-4767FAFE58F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E761A-E7BC-41FF-B41E-15CA7AF8788B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51A0FB-F103-40B2-B5B4-E69187F3D6C4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769C90-112B-460F-8C8B-85BAC6D95D74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pt-BR"/>
          </a:p>
        </p:txBody>
      </p:sp>
      <p:sp>
        <p:nvSpPr>
          <p:cNvPr id="26009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pt-BR"/>
          </a:p>
        </p:txBody>
      </p:sp>
      <p:sp>
        <p:nvSpPr>
          <p:cNvPr id="26010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pt-BR"/>
          </a:p>
        </p:txBody>
      </p:sp>
      <p:sp>
        <p:nvSpPr>
          <p:cNvPr id="26010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pt-BR"/>
          </a:p>
        </p:txBody>
      </p:sp>
      <p:sp>
        <p:nvSpPr>
          <p:cNvPr id="26010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pt-BR"/>
          </a:p>
        </p:txBody>
      </p:sp>
      <p:sp>
        <p:nvSpPr>
          <p:cNvPr id="26010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pt-BR"/>
          </a:p>
        </p:txBody>
      </p:sp>
      <p:sp>
        <p:nvSpPr>
          <p:cNvPr id="26010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pt-BR"/>
          </a:p>
        </p:txBody>
      </p:sp>
      <p:sp>
        <p:nvSpPr>
          <p:cNvPr id="260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260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260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t-BR"/>
          </a:p>
        </p:txBody>
      </p:sp>
      <p:sp>
        <p:nvSpPr>
          <p:cNvPr id="260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t-BR"/>
          </a:p>
        </p:txBody>
      </p:sp>
      <p:sp>
        <p:nvSpPr>
          <p:cNvPr id="260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CB9C222-D74A-409D-B627-F7E35C2ADD74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3" name="Rectangle 7"/>
          <p:cNvSpPr>
            <a:spLocks noChangeArrowheads="1"/>
          </p:cNvSpPr>
          <p:nvPr/>
        </p:nvSpPr>
        <p:spPr bwMode="auto">
          <a:xfrm>
            <a:off x="683568" y="5661248"/>
            <a:ext cx="8077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pt-BR" b="1" dirty="0" smtClean="0">
                <a:solidFill>
                  <a:schemeClr val="folHlink"/>
                </a:solidFill>
              </a:rPr>
              <a:t>IPW – Aulas 27 a 30</a:t>
            </a:r>
          </a:p>
          <a:p>
            <a:pPr algn="ctr"/>
            <a:r>
              <a:rPr lang="pt-BR" sz="1600" b="1" dirty="0" smtClean="0">
                <a:solidFill>
                  <a:schemeClr val="folHlink"/>
                </a:solidFill>
              </a:rPr>
              <a:t>Disponível em: http://www.oxnar.com.br/2016/1ati/</a:t>
            </a:r>
            <a:endParaRPr lang="pt-BR" sz="1600" b="1" dirty="0">
              <a:solidFill>
                <a:schemeClr val="folHlink"/>
              </a:solidFill>
            </a:endParaRPr>
          </a:p>
        </p:txBody>
      </p:sp>
      <p:sp>
        <p:nvSpPr>
          <p:cNvPr id="116744" name="Rectangle 8"/>
          <p:cNvSpPr>
            <a:spLocks noChangeArrowheads="1"/>
          </p:cNvSpPr>
          <p:nvPr/>
        </p:nvSpPr>
        <p:spPr bwMode="auto">
          <a:xfrm>
            <a:off x="533400" y="3068960"/>
            <a:ext cx="8077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571500" indent="-571500"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pt-BR" sz="4000" dirty="0" smtClean="0"/>
              <a:t>CORES, IMAGENS E FONTES...</a:t>
            </a:r>
            <a:endParaRPr lang="pt-BR" sz="40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se fazia antes...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017713"/>
            <a:ext cx="8487544" cy="4114800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&lt;</a:t>
            </a:r>
            <a:r>
              <a:rPr lang="pt-BR" dirty="0" err="1" smtClean="0"/>
              <a:t>body</a:t>
            </a:r>
            <a:r>
              <a:rPr lang="pt-BR" dirty="0" smtClean="0"/>
              <a:t> </a:t>
            </a:r>
            <a:r>
              <a:rPr lang="pt-BR" dirty="0" err="1" smtClean="0"/>
              <a:t>bgcolor</a:t>
            </a:r>
            <a:r>
              <a:rPr lang="pt-BR" dirty="0" smtClean="0"/>
              <a:t> </a:t>
            </a:r>
            <a:r>
              <a:rPr lang="pt-BR" dirty="0" smtClean="0">
                <a:solidFill>
                  <a:srgbClr val="FF0000"/>
                </a:solidFill>
              </a:rPr>
              <a:t>= “#f0da5e”&gt;</a:t>
            </a:r>
          </a:p>
          <a:p>
            <a:pPr marL="0" indent="0">
              <a:buNone/>
            </a:pPr>
            <a:r>
              <a:rPr lang="pt-BR" dirty="0" smtClean="0"/>
              <a:t>	&lt;center&gt;&lt;</a:t>
            </a:r>
            <a:r>
              <a:rPr lang="pt-BR" dirty="0" err="1" smtClean="0"/>
              <a:t>br</a:t>
            </a:r>
            <a:r>
              <a:rPr lang="pt-BR" dirty="0" smtClean="0"/>
              <a:t>&gt;&lt;</a:t>
            </a:r>
            <a:r>
              <a:rPr lang="pt-BR" dirty="0" err="1" smtClean="0"/>
              <a:t>br</a:t>
            </a:r>
            <a:r>
              <a:rPr lang="pt-BR" dirty="0" smtClean="0"/>
              <a:t>&gt;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Exemplo de página na cor #f0da52</a:t>
            </a:r>
            <a:endParaRPr lang="pt-BR" dirty="0"/>
          </a:p>
          <a:p>
            <a:pPr marL="0" indent="0">
              <a:buNone/>
            </a:pPr>
            <a:r>
              <a:rPr lang="pt-BR" dirty="0" smtClean="0"/>
              <a:t>&lt;/</a:t>
            </a:r>
            <a:r>
              <a:rPr lang="pt-BR" dirty="0" err="1" smtClean="0"/>
              <a:t>body</a:t>
            </a:r>
            <a:r>
              <a:rPr lang="pt-BR" dirty="0" smtClean="0"/>
              <a:t>&gt;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2" y="3835767"/>
            <a:ext cx="4644008" cy="2866782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 bwMode="auto">
          <a:xfrm flipH="1">
            <a:off x="5220072" y="879439"/>
            <a:ext cx="3723903" cy="13192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3906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 agora....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2017713"/>
            <a:ext cx="8703568" cy="4114800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pPr marL="0" indent="0">
              <a:buNone/>
            </a:pPr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pPr marL="0" indent="0">
              <a:buNone/>
            </a:pPr>
            <a:r>
              <a:rPr lang="pt-BR" dirty="0" smtClean="0"/>
              <a:t>&lt;</a:t>
            </a:r>
            <a:r>
              <a:rPr lang="pt-BR" dirty="0" err="1"/>
              <a:t>body</a:t>
            </a:r>
            <a:r>
              <a:rPr lang="pt-BR" dirty="0"/>
              <a:t>  </a:t>
            </a:r>
            <a:r>
              <a:rPr lang="pt-BR" dirty="0" err="1">
                <a:solidFill>
                  <a:srgbClr val="FF0000"/>
                </a:solidFill>
              </a:rPr>
              <a:t>style</a:t>
            </a:r>
            <a:r>
              <a:rPr lang="pt-BR" dirty="0">
                <a:solidFill>
                  <a:srgbClr val="FF0000"/>
                </a:solidFill>
              </a:rPr>
              <a:t>="background-color: #CDCDB4;"</a:t>
            </a:r>
            <a:r>
              <a:rPr lang="pt-BR" dirty="0"/>
              <a:t>&gt;</a:t>
            </a:r>
          </a:p>
          <a:p>
            <a:pPr marL="0" indent="0">
              <a:buNone/>
            </a:pPr>
            <a:r>
              <a:rPr lang="pt-BR" dirty="0"/>
              <a:t>	&lt;center</a:t>
            </a:r>
            <a:r>
              <a:rPr lang="pt-BR" dirty="0" smtClean="0"/>
              <a:t>&gt;&lt;</a:t>
            </a:r>
            <a:r>
              <a:rPr lang="pt-BR" dirty="0" err="1"/>
              <a:t>br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pPr marL="0" indent="0">
              <a:buNone/>
            </a:pPr>
            <a:r>
              <a:rPr lang="pt-BR" dirty="0"/>
              <a:t>                EXEMPLO COR DE FUNDO &lt;</a:t>
            </a:r>
            <a:r>
              <a:rPr lang="pt-BR" dirty="0" err="1"/>
              <a:t>br</a:t>
            </a:r>
            <a:r>
              <a:rPr lang="pt-BR" dirty="0"/>
              <a:t>&gt; com a cor #CDCDB4  </a:t>
            </a:r>
          </a:p>
          <a:p>
            <a:pPr marL="0" indent="0">
              <a:buNone/>
            </a:pPr>
            <a:r>
              <a:rPr lang="pt-BR" dirty="0"/>
              <a:t>	&lt;/center</a:t>
            </a:r>
            <a:r>
              <a:rPr lang="pt-BR" dirty="0" smtClean="0"/>
              <a:t>&gt;....</a:t>
            </a:r>
            <a:endParaRPr lang="pt-BR" dirty="0"/>
          </a:p>
        </p:txBody>
      </p:sp>
      <p:cxnSp>
        <p:nvCxnSpPr>
          <p:cNvPr id="4" name="Conector de seta reta 3"/>
          <p:cNvCxnSpPr/>
          <p:nvPr/>
        </p:nvCxnSpPr>
        <p:spPr bwMode="auto">
          <a:xfrm flipH="1">
            <a:off x="3635896" y="879439"/>
            <a:ext cx="5308080" cy="24055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67155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 a página fica assim...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916832"/>
            <a:ext cx="7008391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9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código da página anterior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132856"/>
            <a:ext cx="7795113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32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Imagens como fundo de tela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496" y="2017713"/>
            <a:ext cx="8919592" cy="4114800"/>
          </a:xfrm>
        </p:spPr>
        <p:txBody>
          <a:bodyPr/>
          <a:lstStyle/>
          <a:p>
            <a:pPr marL="0" indent="0">
              <a:buNone/>
            </a:pPr>
            <a:r>
              <a:rPr lang="pt-BR" sz="3600" dirty="0" smtClean="0"/>
              <a:t>Antigamente...</a:t>
            </a:r>
          </a:p>
          <a:p>
            <a:pPr marL="0" indent="0">
              <a:buNone/>
            </a:pPr>
            <a:endParaRPr lang="pt-BR" sz="3600" dirty="0"/>
          </a:p>
          <a:p>
            <a:pPr marL="0" indent="0">
              <a:buNone/>
            </a:pPr>
            <a:r>
              <a:rPr lang="pt-BR" sz="3600" dirty="0"/>
              <a:t>&lt;</a:t>
            </a:r>
            <a:r>
              <a:rPr lang="pt-BR" sz="3600" dirty="0" err="1"/>
              <a:t>body</a:t>
            </a:r>
            <a:r>
              <a:rPr lang="pt-BR" sz="3600" dirty="0"/>
              <a:t>  background = "fundo01.jpg"&gt;</a:t>
            </a:r>
          </a:p>
        </p:txBody>
      </p:sp>
    </p:spTree>
    <p:extLst>
      <p:ext uri="{BB962C8B-B14F-4D97-AF65-F5344CB8AC3E}">
        <p14:creationId xmlns:p14="http://schemas.microsoft.com/office/powerpoint/2010/main" val="256480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Fica assim...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916832"/>
            <a:ext cx="5982866" cy="472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8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Código da página anterior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15" y="2204864"/>
            <a:ext cx="8239977" cy="433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3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2780928"/>
            <a:ext cx="7793037" cy="1143000"/>
          </a:xfrm>
        </p:spPr>
        <p:txBody>
          <a:bodyPr/>
          <a:lstStyle/>
          <a:p>
            <a:r>
              <a:rPr lang="pt-BR" dirty="0"/>
              <a:t>E no html5 ficará assim</a:t>
            </a:r>
            <a:r>
              <a:rPr lang="pt-BR" dirty="0" smtClean="0"/>
              <a:t>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187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4000" dirty="0" smtClean="0"/>
              <a:t>Editando o seletor </a:t>
            </a:r>
            <a:r>
              <a:rPr lang="pt-BR" sz="4000" dirty="0" err="1" smtClean="0"/>
              <a:t>body</a:t>
            </a:r>
            <a:r>
              <a:rPr lang="pt-BR" sz="4000" dirty="0" smtClean="0"/>
              <a:t> no estilo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2017713"/>
            <a:ext cx="9036496" cy="4114800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&lt;</a:t>
            </a:r>
            <a:r>
              <a:rPr lang="pt-BR" dirty="0" err="1" smtClean="0"/>
              <a:t>style</a:t>
            </a:r>
            <a:r>
              <a:rPr lang="pt-BR" dirty="0" smtClean="0"/>
              <a:t>&gt;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</a:t>
            </a:r>
            <a:r>
              <a:rPr lang="pt-BR" dirty="0" err="1" smtClean="0"/>
              <a:t>body</a:t>
            </a:r>
            <a:endParaRPr lang="pt-BR" dirty="0" smtClean="0"/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{</a:t>
            </a:r>
          </a:p>
          <a:p>
            <a:pPr marL="0" indent="0">
              <a:buNone/>
            </a:pPr>
            <a:r>
              <a:rPr lang="pt-BR" dirty="0" smtClean="0"/>
              <a:t>		background-</a:t>
            </a:r>
            <a:r>
              <a:rPr lang="pt-BR" dirty="0" err="1" smtClean="0"/>
              <a:t>image</a:t>
            </a:r>
            <a:r>
              <a:rPr lang="pt-BR" dirty="0" smtClean="0"/>
              <a:t>: </a:t>
            </a:r>
            <a:r>
              <a:rPr lang="pt-BR" dirty="0" err="1" smtClean="0"/>
              <a:t>url</a:t>
            </a:r>
            <a:r>
              <a:rPr lang="pt-BR" dirty="0" smtClean="0"/>
              <a:t>(“fundo01.jpg”);        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}</a:t>
            </a:r>
          </a:p>
          <a:p>
            <a:pPr marL="0" indent="0">
              <a:buNone/>
            </a:pPr>
            <a:r>
              <a:rPr lang="pt-BR" dirty="0" smtClean="0"/>
              <a:t>&lt;/</a:t>
            </a:r>
            <a:r>
              <a:rPr lang="pt-BR" dirty="0" err="1" smtClean="0"/>
              <a:t>style</a:t>
            </a:r>
            <a:r>
              <a:rPr lang="pt-BR" dirty="0" smtClean="0"/>
              <a:t>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180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Fica assim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753109"/>
            <a:ext cx="6840760" cy="510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352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Código da página </a:t>
            </a:r>
            <a:r>
              <a:rPr lang="pt-BR" dirty="0" err="1" smtClean="0"/>
              <a:t>anterir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44824"/>
            <a:ext cx="8568952" cy="4985804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 bwMode="auto">
          <a:xfrm flipH="1">
            <a:off x="5148064" y="2420888"/>
            <a:ext cx="3312368" cy="11521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73778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3356992"/>
            <a:ext cx="8153077" cy="1143000"/>
          </a:xfrm>
        </p:spPr>
        <p:txBody>
          <a:bodyPr/>
          <a:lstStyle/>
          <a:p>
            <a:pPr algn="ctr"/>
            <a:r>
              <a:rPr lang="pt-BR" dirty="0" smtClean="0"/>
              <a:t>IMAGENS EM ARQUIVOS HTML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536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Formatos aceitos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2852936"/>
            <a:ext cx="5256584" cy="2952328"/>
          </a:xfrm>
        </p:spPr>
        <p:txBody>
          <a:bodyPr/>
          <a:lstStyle/>
          <a:p>
            <a:r>
              <a:rPr lang="pt-BR" sz="5400" dirty="0" smtClean="0"/>
              <a:t>*.</a:t>
            </a:r>
            <a:r>
              <a:rPr lang="pt-BR" sz="5400" dirty="0" err="1" smtClean="0"/>
              <a:t>jpg</a:t>
            </a:r>
            <a:endParaRPr lang="pt-BR" sz="5400" dirty="0" smtClean="0"/>
          </a:p>
          <a:p>
            <a:r>
              <a:rPr lang="pt-BR" sz="5400" dirty="0" smtClean="0"/>
              <a:t>*.</a:t>
            </a:r>
            <a:r>
              <a:rPr lang="pt-BR" sz="5400" dirty="0" err="1" smtClean="0"/>
              <a:t>gif</a:t>
            </a:r>
            <a:endParaRPr lang="pt-BR" sz="5400" dirty="0" smtClean="0"/>
          </a:p>
          <a:p>
            <a:r>
              <a:rPr lang="pt-BR" sz="5400" dirty="0" smtClean="0"/>
              <a:t>*.</a:t>
            </a:r>
            <a:r>
              <a:rPr lang="pt-BR" sz="5400" dirty="0" err="1" smtClean="0"/>
              <a:t>png</a:t>
            </a:r>
            <a:endParaRPr lang="pt-BR" sz="5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5508104" y="2060848"/>
            <a:ext cx="553998" cy="4668242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</p:spPr>
        <p:txBody>
          <a:bodyPr vert="vert270" wrap="square" rtlCol="0">
            <a:spAutoFit/>
          </a:bodyPr>
          <a:lstStyle/>
          <a:p>
            <a:r>
              <a:rPr lang="pt-BR" dirty="0" smtClean="0"/>
              <a:t>POR QUE SÓ ESTES FORMATOS?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84965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Inserindo imagens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37159" y="2162452"/>
            <a:ext cx="8631560" cy="3034680"/>
          </a:xfrm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en-US" dirty="0" smtClean="0"/>
              <a:t>&lt;</a:t>
            </a:r>
            <a:r>
              <a:rPr lang="en-US" dirty="0" err="1" smtClean="0"/>
              <a:t>img</a:t>
            </a:r>
            <a:r>
              <a:rPr lang="en-US" dirty="0" smtClean="0"/>
              <a:t> </a:t>
            </a:r>
            <a:r>
              <a:rPr lang="en-US" dirty="0" err="1" smtClean="0"/>
              <a:t>src</a:t>
            </a:r>
            <a:r>
              <a:rPr lang="en-US" dirty="0" smtClean="0"/>
              <a:t> = "image01.jpg" </a:t>
            </a:r>
          </a:p>
          <a:p>
            <a:pPr marL="0" indent="0">
              <a:buNone/>
            </a:pPr>
            <a:r>
              <a:rPr lang="en-US" dirty="0" smtClean="0"/>
              <a:t> height="420" width="420"&gt;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pt-BR" dirty="0"/>
          </a:p>
        </p:txBody>
      </p:sp>
      <p:cxnSp>
        <p:nvCxnSpPr>
          <p:cNvPr id="5" name="Conector de seta reta 4"/>
          <p:cNvCxnSpPr/>
          <p:nvPr/>
        </p:nvCxnSpPr>
        <p:spPr bwMode="auto">
          <a:xfrm flipV="1">
            <a:off x="4067944" y="2923702"/>
            <a:ext cx="1713831" cy="5986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6" name="Conector de seta reta 5"/>
          <p:cNvCxnSpPr/>
          <p:nvPr/>
        </p:nvCxnSpPr>
        <p:spPr bwMode="auto">
          <a:xfrm flipH="1">
            <a:off x="885233" y="4394700"/>
            <a:ext cx="1224134" cy="7107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10" name="Conector de seta reta 9"/>
          <p:cNvCxnSpPr/>
          <p:nvPr/>
        </p:nvCxnSpPr>
        <p:spPr bwMode="auto">
          <a:xfrm>
            <a:off x="4932040" y="4440696"/>
            <a:ext cx="623440" cy="4310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14" name="CaixaDeTexto 13"/>
          <p:cNvSpPr txBox="1"/>
          <p:nvPr/>
        </p:nvSpPr>
        <p:spPr>
          <a:xfrm>
            <a:off x="5781775" y="2426900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Nome do arquivo com a imagem</a:t>
            </a:r>
            <a:endParaRPr lang="pt-BR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323086" y="5007734"/>
            <a:ext cx="2659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Altura da imagem</a:t>
            </a:r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4377619" y="4776902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Largura da imagem</a:t>
            </a:r>
            <a:endParaRPr lang="pt-BR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257121" y="5574773"/>
            <a:ext cx="8678536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LEMBRANDO QUE OS PARÂMETROS HEIGHT E WIDTH NÃO SÃO OBRIGATÓRIOS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4593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Exemplo de Inserção de Imagem sem parâmetros</a:t>
            </a:r>
            <a:endParaRPr lang="pt-BR" sz="36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844823"/>
            <a:ext cx="6480720" cy="504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09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3200" dirty="0" smtClean="0"/>
              <a:t>Código da página com imagens e parâmetros</a:t>
            </a:r>
            <a:endParaRPr lang="pt-BR" sz="32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789011"/>
            <a:ext cx="8310224" cy="4952357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 bwMode="auto">
          <a:xfrm flipH="1" flipV="1">
            <a:off x="7308304" y="5949280"/>
            <a:ext cx="1835696" cy="8646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6" name="Conector de seta reta 5"/>
          <p:cNvCxnSpPr/>
          <p:nvPr/>
        </p:nvCxnSpPr>
        <p:spPr bwMode="auto">
          <a:xfrm flipH="1" flipV="1">
            <a:off x="6012160" y="5905166"/>
            <a:ext cx="3125648" cy="9087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61593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3600" dirty="0" smtClean="0"/>
              <a:t>Resultado colocando os parâmetros</a:t>
            </a:r>
            <a:endParaRPr lang="pt-BR" sz="36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" y="1713202"/>
            <a:ext cx="9134527" cy="601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39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Imagem com definição de tamanho</a:t>
            </a:r>
            <a:endParaRPr lang="pt-BR" sz="36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844824"/>
            <a:ext cx="7355103" cy="4680520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 bwMode="auto">
          <a:xfrm flipV="1">
            <a:off x="2843808" y="4797152"/>
            <a:ext cx="2448272" cy="7920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cxnSp>
        <p:nvCxnSpPr>
          <p:cNvPr id="8" name="Conector de seta reta 7"/>
          <p:cNvCxnSpPr/>
          <p:nvPr/>
        </p:nvCxnSpPr>
        <p:spPr bwMode="auto">
          <a:xfrm flipV="1">
            <a:off x="2843808" y="4797152"/>
            <a:ext cx="1512168" cy="7920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</p:spPr>
      </p:cxnSp>
      <p:sp>
        <p:nvSpPr>
          <p:cNvPr id="10" name="CaixaDeTexto 9"/>
          <p:cNvSpPr txBox="1"/>
          <p:nvPr/>
        </p:nvSpPr>
        <p:spPr>
          <a:xfrm>
            <a:off x="1475656" y="5543284"/>
            <a:ext cx="4248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Definição do tamanho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862607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2017713"/>
            <a:ext cx="8775576" cy="4114800"/>
          </a:xfrm>
        </p:spPr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/>
              <a:t/>
            </a:r>
            <a:br>
              <a:rPr lang="pt-BR" dirty="0"/>
            </a:br>
            <a:r>
              <a:rPr lang="pt-BR" dirty="0"/>
              <a:t>Use um elemento &lt;figure&gt; para marcar uma foto em um documento. O elemento &lt;figure&gt; também contém uma legenda :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tag</a:t>
            </a:r>
            <a:r>
              <a:rPr lang="pt-BR" dirty="0" smtClean="0"/>
              <a:t> &lt;figure&gt; &lt;/figure&gt;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7989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Tag</a:t>
            </a:r>
            <a:r>
              <a:rPr lang="pt-BR" smtClean="0"/>
              <a:t> </a:t>
            </a:r>
            <a:r>
              <a:rPr lang="pt-BR" smtClean="0"/>
              <a:t> &lt;figure&gt;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2017713"/>
            <a:ext cx="827152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&lt;figure&gt;</a:t>
            </a:r>
            <a:br>
              <a:rPr lang="en-US" dirty="0"/>
            </a:br>
            <a:r>
              <a:rPr lang="en-US" dirty="0"/>
              <a:t>  &lt;</a:t>
            </a:r>
            <a:r>
              <a:rPr lang="en-US" dirty="0" err="1"/>
              <a:t>img</a:t>
            </a:r>
            <a:r>
              <a:rPr lang="en-US" dirty="0"/>
              <a:t> </a:t>
            </a:r>
            <a:r>
              <a:rPr lang="en-US" dirty="0" err="1"/>
              <a:t>src</a:t>
            </a:r>
            <a:r>
              <a:rPr lang="en-US" dirty="0" smtClean="0"/>
              <a:t>="./</a:t>
            </a:r>
            <a:r>
              <a:rPr lang="en-US" dirty="0" err="1" smtClean="0"/>
              <a:t>imgs</a:t>
            </a:r>
            <a:r>
              <a:rPr lang="en-US" dirty="0" smtClean="0"/>
              <a:t>/imghtml.jpg</a:t>
            </a:r>
            <a:r>
              <a:rPr lang="en-US" dirty="0" smtClean="0"/>
              <a:t>"</a:t>
            </a:r>
            <a:r>
              <a:rPr lang="en-US" dirty="0"/>
              <a:t>  </a:t>
            </a:r>
            <a:r>
              <a:rPr lang="en-US" dirty="0" smtClean="0"/>
              <a:t> </a:t>
            </a:r>
            <a:r>
              <a:rPr lang="en-US" dirty="0" smtClean="0"/>
              <a:t>width = "</a:t>
            </a:r>
            <a:r>
              <a:rPr lang="en-US" dirty="0"/>
              <a:t>304" height="228"&gt;</a:t>
            </a:r>
            <a:br>
              <a:rPr lang="en-US" dirty="0"/>
            </a:br>
            <a:r>
              <a:rPr lang="en-US" dirty="0"/>
              <a:t>&lt;/figure&gt;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2714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tag</a:t>
            </a:r>
            <a:r>
              <a:rPr lang="pt-BR" dirty="0" smtClean="0"/>
              <a:t> &lt;&gt;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680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marL="0" indent="0" algn="ctr">
              <a:buNone/>
            </a:pPr>
            <a:r>
              <a:rPr lang="pt-BR" sz="5400" dirty="0" err="1" smtClean="0"/>
              <a:t>Tags</a:t>
            </a:r>
            <a:r>
              <a:rPr lang="pt-BR" sz="5400" dirty="0" smtClean="0"/>
              <a:t> semânticas</a:t>
            </a: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3549336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Web Semântica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2017713"/>
            <a:ext cx="8127504" cy="4114800"/>
          </a:xfrm>
        </p:spPr>
        <p:txBody>
          <a:bodyPr/>
          <a:lstStyle/>
          <a:p>
            <a:pPr algn="just"/>
            <a:r>
              <a:rPr lang="pt-BR" dirty="0"/>
              <a:t>A web semântica é a relação de interatividade do homem e o computador, onde um depende do outro para a conclusão de tarefas, assim acepção de entendimento do comando estipulado do ser humano à interface operacional da maquina dando um significado de ordem a ser executada. </a:t>
            </a:r>
          </a:p>
        </p:txBody>
      </p:sp>
    </p:spTree>
    <p:extLst>
      <p:ext uri="{BB962C8B-B14F-4D97-AF65-F5344CB8AC3E}">
        <p14:creationId xmlns:p14="http://schemas.microsoft.com/office/powerpoint/2010/main" val="2120159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2017713"/>
            <a:ext cx="8127504" cy="4114800"/>
          </a:xfrm>
        </p:spPr>
        <p:txBody>
          <a:bodyPr/>
          <a:lstStyle/>
          <a:p>
            <a:pPr algn="just"/>
            <a:r>
              <a:rPr lang="pt-BR" dirty="0" smtClean="0"/>
              <a:t>Sendo </a:t>
            </a:r>
            <a:r>
              <a:rPr lang="pt-BR" dirty="0"/>
              <a:t>desta forma uma espécie de escrita de entendimento tanto para o computador e para usuário, por meio de organização das informações contida na máquina, através do seu perfil de suas últimas pesquisas realizadas, originando um repositório de dados </a:t>
            </a:r>
            <a:r>
              <a:rPr lang="pt-BR" dirty="0" err="1"/>
              <a:t>lincados</a:t>
            </a:r>
            <a:r>
              <a:rPr lang="pt-BR" dirty="0"/>
              <a:t>, como se fosse um verbete de enciclopédia. </a:t>
            </a: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Web Semântica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4706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2017713"/>
            <a:ext cx="8271520" cy="4114800"/>
          </a:xfrm>
        </p:spPr>
        <p:txBody>
          <a:bodyPr/>
          <a:lstStyle/>
          <a:p>
            <a:pPr algn="just"/>
            <a:r>
              <a:rPr lang="pt-BR" dirty="0" smtClean="0"/>
              <a:t>Podemos </a:t>
            </a:r>
            <a:r>
              <a:rPr lang="pt-BR" dirty="0"/>
              <a:t>fazer uma assimilação da web semântica com a Ciência da Informação, pelo fato de possuir a ideia estrutural de arranjo sistêmico, agrupando um conjunto de coleta de análise, classificação, armazenamento, disseminação e recuperação de informação como se fosse uma enciclopédia.</a:t>
            </a: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Web Semântica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38124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ANCHTO" val="262"/>
  <p:tag name="HOTSPOTTYPE" val="DefinedInNavigator"/>
  <p:tag name="DEFINEDINNAVIGATOR" val="True"/>
</p:tagLst>
</file>

<file path=ppt/theme/theme1.xml><?xml version="1.0" encoding="utf-8"?>
<a:theme xmlns:a="http://schemas.openxmlformats.org/drawingml/2006/main" name="Geometrico">
  <a:themeElements>
    <a:clrScheme name="Geometrico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Geometric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Geometric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metrico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metric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C:\Arquivos de programas\Microsoft Office\Templates\Estruturas de apresentação\Geometrico.pot</Template>
  <TotalTime>2473</TotalTime>
  <Words>351</Words>
  <Application>Microsoft Office PowerPoint</Application>
  <PresentationFormat>Apresentação na tela (4:3)</PresentationFormat>
  <Paragraphs>70</Paragraphs>
  <Slides>26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Arial</vt:lpstr>
      <vt:lpstr>Tahoma</vt:lpstr>
      <vt:lpstr>Times New Roman</vt:lpstr>
      <vt:lpstr>Wingdings</vt:lpstr>
      <vt:lpstr>Geometrico</vt:lpstr>
      <vt:lpstr>Apresentação do PowerPoint</vt:lpstr>
      <vt:lpstr>Como se fazia antes...</vt:lpstr>
      <vt:lpstr>E agora....</vt:lpstr>
      <vt:lpstr>E a página fica assim...</vt:lpstr>
      <vt:lpstr>O código da página anterior</vt:lpstr>
      <vt:lpstr>Imagens como fundo de tela</vt:lpstr>
      <vt:lpstr>Fica assim...</vt:lpstr>
      <vt:lpstr>Código da página anterior</vt:lpstr>
      <vt:lpstr>E no html5 ficará assim...</vt:lpstr>
      <vt:lpstr>Editando o seletor body no estilo</vt:lpstr>
      <vt:lpstr>Fica assim</vt:lpstr>
      <vt:lpstr>Código da página anterir</vt:lpstr>
      <vt:lpstr>IMAGENS EM ARQUIVOS HTML</vt:lpstr>
      <vt:lpstr>Formatos aceitos</vt:lpstr>
      <vt:lpstr>Inserindo imagens</vt:lpstr>
      <vt:lpstr>Exemplo de Inserção de Imagem sem parâmetros</vt:lpstr>
      <vt:lpstr>Código da página com imagens e parâmetros</vt:lpstr>
      <vt:lpstr>Resultado colocando os parâmetros</vt:lpstr>
      <vt:lpstr>Imagem com definição de tamanho</vt:lpstr>
      <vt:lpstr>A tag &lt;figure&gt; &lt;/figure&gt;</vt:lpstr>
      <vt:lpstr>Tag  &lt;figure&gt;</vt:lpstr>
      <vt:lpstr>A tag &lt;&gt;</vt:lpstr>
      <vt:lpstr>Apresentação do PowerPoint</vt:lpstr>
      <vt:lpstr>Web Semântica</vt:lpstr>
      <vt:lpstr>Web Semântica</vt:lpstr>
      <vt:lpstr>Web Semântica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SEGURANÇA DO TRABALHO</dc:title>
  <dc:creator>Carlos Favoretto</dc:creator>
  <cp:lastModifiedBy>Andre</cp:lastModifiedBy>
  <cp:revision>88</cp:revision>
  <cp:lastPrinted>1601-01-01T00:00:00Z</cp:lastPrinted>
  <dcterms:created xsi:type="dcterms:W3CDTF">2010-03-12T13:31:07Z</dcterms:created>
  <dcterms:modified xsi:type="dcterms:W3CDTF">2016-09-19T20:21:31Z</dcterms:modified>
</cp:coreProperties>
</file>