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8" r:id="rId2"/>
    <p:sldId id="261" r:id="rId3"/>
    <p:sldId id="263" r:id="rId4"/>
    <p:sldId id="264" r:id="rId5"/>
    <p:sldId id="262" r:id="rId6"/>
    <p:sldId id="259" r:id="rId7"/>
    <p:sldId id="260" r:id="rId8"/>
    <p:sldId id="257" r:id="rId9"/>
    <p:sldId id="273" r:id="rId10"/>
    <p:sldId id="274" r:id="rId11"/>
    <p:sldId id="275" r:id="rId12"/>
    <p:sldId id="276" r:id="rId13"/>
    <p:sldId id="266" r:id="rId14"/>
    <p:sldId id="267" r:id="rId15"/>
    <p:sldId id="296" r:id="rId16"/>
    <p:sldId id="268" r:id="rId17"/>
    <p:sldId id="269" r:id="rId18"/>
    <p:sldId id="271" r:id="rId19"/>
    <p:sldId id="270" r:id="rId20"/>
    <p:sldId id="272" r:id="rId21"/>
    <p:sldId id="256" r:id="rId22"/>
    <p:sldId id="279" r:id="rId23"/>
    <p:sldId id="278" r:id="rId24"/>
    <p:sldId id="280" r:id="rId25"/>
    <p:sldId id="281" r:id="rId26"/>
    <p:sldId id="282" r:id="rId27"/>
    <p:sldId id="297" r:id="rId28"/>
    <p:sldId id="283" r:id="rId29"/>
    <p:sldId id="284" r:id="rId30"/>
    <p:sldId id="285" r:id="rId31"/>
    <p:sldId id="287" r:id="rId32"/>
    <p:sldId id="288" r:id="rId33"/>
    <p:sldId id="289" r:id="rId34"/>
    <p:sldId id="290" r:id="rId35"/>
    <p:sldId id="291" r:id="rId36"/>
    <p:sldId id="293" r:id="rId37"/>
    <p:sldId id="294" r:id="rId38"/>
    <p:sldId id="295" r:id="rId39"/>
    <p:sldId id="298" r:id="rId40"/>
    <p:sldId id="292" r:id="rId41"/>
    <p:sldId id="299" r:id="rId4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0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89CA9E-8CC6-4E4E-9E81-A8DD4E4FEB05}" type="datetimeFigureOut">
              <a:rPr lang="pt-BR" smtClean="0"/>
              <a:t>21/09/2015</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98EEBC-24D2-4904-A460-FA7523AE98E3}" type="slidenum">
              <a:rPr lang="pt-BR" smtClean="0"/>
              <a:t>‹nº›</a:t>
            </a:fld>
            <a:endParaRPr lang="pt-BR"/>
          </a:p>
        </p:txBody>
      </p:sp>
    </p:spTree>
    <p:extLst>
      <p:ext uri="{BB962C8B-B14F-4D97-AF65-F5344CB8AC3E}">
        <p14:creationId xmlns:p14="http://schemas.microsoft.com/office/powerpoint/2010/main" val="3366417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698EEBC-24D2-4904-A460-FA7523AE98E3}" type="slidenum">
              <a:rPr lang="pt-BR" smtClean="0"/>
              <a:t>21</a:t>
            </a:fld>
            <a:endParaRPr lang="pt-BR"/>
          </a:p>
        </p:txBody>
      </p:sp>
    </p:spTree>
    <p:extLst>
      <p:ext uri="{BB962C8B-B14F-4D97-AF65-F5344CB8AC3E}">
        <p14:creationId xmlns:p14="http://schemas.microsoft.com/office/powerpoint/2010/main" val="3285133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563A2441-0F47-4CE9-A58C-597A3B9AAD32}" type="datetime1">
              <a:rPr lang="pt-BR" smtClean="0"/>
              <a:t>21/09/2015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639497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A355A6B-365D-402C-AC02-85641F62A521}" type="datetime1">
              <a:rPr lang="pt-BR" smtClean="0"/>
              <a:t>21/09/2015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273570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196342A7-4BA7-4D0E-B6BA-AF249AB0533A}" type="datetime1">
              <a:rPr lang="pt-BR" smtClean="0"/>
              <a:t>21/09/2015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690715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066DDA25-0960-44D3-85B8-0A71166FCAB2}" type="datetime1">
              <a:rPr lang="pt-BR" smtClean="0"/>
              <a:t>21/09/2015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307296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FE80E97B-D807-4705-AE98-50E122ECCB80}" type="datetime1">
              <a:rPr lang="pt-BR" smtClean="0"/>
              <a:t>21/09/2015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913714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3C58F83D-25E0-4F59-A05F-53E7D2F0D320}" type="datetime1">
              <a:rPr lang="pt-BR" smtClean="0"/>
              <a:t>21/09/2015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5776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8093"/>
            <a:ext cx="9144000" cy="684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Data 1"/>
          <p:cNvSpPr>
            <a:spLocks noGrp="1"/>
          </p:cNvSpPr>
          <p:nvPr>
            <p:ph type="dt" sz="half" idx="10"/>
          </p:nvPr>
        </p:nvSpPr>
        <p:spPr/>
        <p:txBody>
          <a:bodyPr/>
          <a:lstStyle/>
          <a:p>
            <a:fld id="{C5E985AB-C644-41BA-B17D-62FF05305D71}" type="datetime1">
              <a:rPr lang="pt-BR" smtClean="0"/>
              <a:t>21/09/2015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‹nº›</a:t>
            </a:fld>
            <a:endParaRPr lang="pt-BR"/>
          </a:p>
        </p:txBody>
      </p:sp>
      <p:sp>
        <p:nvSpPr>
          <p:cNvPr id="5" name="CaixaDeTexto 4"/>
          <p:cNvSpPr txBox="1"/>
          <p:nvPr userDrawn="1"/>
        </p:nvSpPr>
        <p:spPr>
          <a:xfrm flipH="1">
            <a:off x="0" y="336640"/>
            <a:ext cx="9145212" cy="369332"/>
          </a:xfrm>
          <a:prstGeom prst="rect">
            <a:avLst/>
          </a:prstGeom>
          <a:solidFill>
            <a:srgbClr val="C00000"/>
          </a:solidFill>
        </p:spPr>
        <p:txBody>
          <a:bodyPr wrap="square" rtlCol="0">
            <a:spAutoFit/>
          </a:bodyPr>
          <a:lstStyle/>
          <a:p>
            <a:r>
              <a:rPr lang="pt-BR" dirty="0" smtClean="0"/>
              <a:t>              ABNT NBR 14724 [2011] </a:t>
            </a:r>
            <a:endParaRPr lang="pt-BR" dirty="0"/>
          </a:p>
        </p:txBody>
      </p:sp>
      <p:cxnSp>
        <p:nvCxnSpPr>
          <p:cNvPr id="7" name="Conector reto 6"/>
          <p:cNvCxnSpPr/>
          <p:nvPr userDrawn="1"/>
        </p:nvCxnSpPr>
        <p:spPr>
          <a:xfrm>
            <a:off x="0" y="6381328"/>
            <a:ext cx="916833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269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22479252-209C-4D08-AC6E-6A0EB6DADFA6}" type="datetime1">
              <a:rPr lang="pt-BR" smtClean="0"/>
              <a:t>21/09/2015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45150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0E016EB7-7E99-4E4D-B08D-95A8B8DFF149}" type="datetime1">
              <a:rPr lang="pt-BR" smtClean="0"/>
              <a:t>21/09/2015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573555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32DE4F6-6B62-4A81-9B40-85056A4690A1}" type="datetime1">
              <a:rPr lang="pt-BR" smtClean="0"/>
              <a:t>21/09/2015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2175598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6303E2D6-60E5-46F6-B662-54344DD1CF03}" type="datetime1">
              <a:rPr lang="pt-BR" smtClean="0"/>
              <a:t>21/09/2015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‹nº›</a:t>
            </a:fld>
            <a:endParaRPr lang="pt-BR"/>
          </a:p>
        </p:txBody>
      </p:sp>
    </p:spTree>
    <p:extLst>
      <p:ext uri="{BB962C8B-B14F-4D97-AF65-F5344CB8AC3E}">
        <p14:creationId xmlns:p14="http://schemas.microsoft.com/office/powerpoint/2010/main" val="797695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2ADC7-2BF3-4F26-A222-9DAA9B242039}" type="datetime1">
              <a:rPr lang="pt-BR" smtClean="0"/>
              <a:t>21/09/2015</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D4E52-C0D4-492B-A170-0B98928D9E9A}" type="slidenum">
              <a:rPr lang="pt-BR" smtClean="0"/>
              <a:t>‹nº›</a:t>
            </a:fld>
            <a:endParaRPr lang="pt-BR"/>
          </a:p>
        </p:txBody>
      </p:sp>
    </p:spTree>
    <p:extLst>
      <p:ext uri="{BB962C8B-B14F-4D97-AF65-F5344CB8AC3E}">
        <p14:creationId xmlns:p14="http://schemas.microsoft.com/office/powerpoint/2010/main" val="3363166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xnar.com.br/2015/unitec"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projetos.unioeste.br/cursos/toledo/filosofia/attachments/article/119/NBR%2012225%20-%202004.pdf"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ifcs.ufrj.br/~aproximacao/anbtnbr10520.pdf"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ifcs.ufrj.br/~aproximacao/anbtnbr10520.pdf"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093"/>
            <a:ext cx="9144000" cy="684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ctrTitle"/>
          </p:nvPr>
        </p:nvSpPr>
        <p:spPr>
          <a:xfrm>
            <a:off x="1043608" y="2132856"/>
            <a:ext cx="7772400" cy="1470025"/>
          </a:xfrm>
        </p:spPr>
        <p:txBody>
          <a:bodyPr/>
          <a:lstStyle/>
          <a:p>
            <a:r>
              <a:rPr lang="pt-BR" dirty="0" smtClean="0"/>
              <a:t>NORMAS PARA ELABORAÇÃO DE TRABALHOS</a:t>
            </a:r>
            <a:endParaRPr lang="pt-BR" dirty="0"/>
          </a:p>
        </p:txBody>
      </p:sp>
      <p:sp>
        <p:nvSpPr>
          <p:cNvPr id="3" name="Subtítulo 2"/>
          <p:cNvSpPr>
            <a:spLocks noGrp="1"/>
          </p:cNvSpPr>
          <p:nvPr>
            <p:ph type="subTitle" idx="1"/>
          </p:nvPr>
        </p:nvSpPr>
        <p:spPr>
          <a:xfrm>
            <a:off x="1371600" y="5013176"/>
            <a:ext cx="6400800" cy="625624"/>
          </a:xfrm>
        </p:spPr>
        <p:txBody>
          <a:bodyPr>
            <a:normAutofit lnSpcReduction="10000"/>
          </a:bodyPr>
          <a:lstStyle/>
          <a:p>
            <a:r>
              <a:rPr lang="pt-BR" sz="1600" dirty="0" smtClean="0">
                <a:solidFill>
                  <a:schemeClr val="tx1"/>
                </a:solidFill>
              </a:rPr>
              <a:t>Prof. André Aparecido da Silva</a:t>
            </a:r>
          </a:p>
          <a:p>
            <a:r>
              <a:rPr lang="pt-BR" sz="1600" dirty="0" smtClean="0">
                <a:solidFill>
                  <a:schemeClr val="tx1"/>
                </a:solidFill>
              </a:rPr>
              <a:t>Disponível em: </a:t>
            </a:r>
            <a:r>
              <a:rPr lang="pt-BR" sz="1600" dirty="0" smtClean="0">
                <a:solidFill>
                  <a:schemeClr val="tx1"/>
                </a:solidFill>
                <a:hlinkClick r:id="rId3"/>
              </a:rPr>
              <a:t>http://www.oxnar.com.br/2015/unitec</a:t>
            </a:r>
            <a:r>
              <a:rPr lang="pt-BR" sz="1600" dirty="0" smtClean="0">
                <a:solidFill>
                  <a:schemeClr val="tx1"/>
                </a:solidFill>
              </a:rPr>
              <a:t>  </a:t>
            </a:r>
            <a:endParaRPr lang="pt-BR" sz="1600" dirty="0">
              <a:solidFill>
                <a:schemeClr val="tx1"/>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84" y="9711"/>
            <a:ext cx="670846" cy="6848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http://www.unitecpr.com.br/images/unitec.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2406" y="332656"/>
            <a:ext cx="1429873" cy="504056"/>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1</a:t>
            </a:fld>
            <a:endParaRPr lang="pt-BR"/>
          </a:p>
        </p:txBody>
      </p:sp>
    </p:spTree>
    <p:extLst>
      <p:ext uri="{BB962C8B-B14F-4D97-AF65-F5344CB8AC3E}">
        <p14:creationId xmlns:p14="http://schemas.microsoft.com/office/powerpoint/2010/main" val="2856163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827584" y="1196752"/>
            <a:ext cx="7704856" cy="584775"/>
          </a:xfrm>
          <a:prstGeom prst="rect">
            <a:avLst/>
          </a:prstGeom>
          <a:noFill/>
        </p:spPr>
        <p:txBody>
          <a:bodyPr wrap="square" rtlCol="0">
            <a:spAutoFit/>
          </a:bodyPr>
          <a:lstStyle/>
          <a:p>
            <a:r>
              <a:rPr lang="pt-BR" sz="3200" dirty="0" smtClean="0"/>
              <a:t>O que é a ABNT/NBR?</a:t>
            </a:r>
          </a:p>
        </p:txBody>
      </p:sp>
      <p:sp>
        <p:nvSpPr>
          <p:cNvPr id="4" name="Retângulo 3"/>
          <p:cNvSpPr/>
          <p:nvPr/>
        </p:nvSpPr>
        <p:spPr>
          <a:xfrm>
            <a:off x="611560" y="2413338"/>
            <a:ext cx="8064896" cy="3108543"/>
          </a:xfrm>
          <a:prstGeom prst="rect">
            <a:avLst/>
          </a:prstGeom>
        </p:spPr>
        <p:txBody>
          <a:bodyPr wrap="square">
            <a:spAutoFit/>
          </a:bodyPr>
          <a:lstStyle/>
          <a:p>
            <a:pPr algn="just"/>
            <a:r>
              <a:rPr lang="pt-BR" sz="2800" dirty="0"/>
              <a:t>A Associação Brasileira de Normas Técnicas (</a:t>
            </a:r>
            <a:r>
              <a:rPr lang="pt-BR" sz="2800" b="1" dirty="0"/>
              <a:t>ABNT</a:t>
            </a:r>
            <a:r>
              <a:rPr lang="pt-BR" sz="2800" dirty="0"/>
              <a:t>) é o órgão responsável pela normalização técnica no Brasil, fornecendo a base necessária ao desenvolvimento tecnológico brasileiro. </a:t>
            </a:r>
            <a:endParaRPr lang="pt-BR" sz="2800" dirty="0" smtClean="0"/>
          </a:p>
          <a:p>
            <a:pPr algn="just"/>
            <a:endParaRPr lang="pt-BR" sz="2800" dirty="0"/>
          </a:p>
          <a:p>
            <a:pPr algn="just"/>
            <a:r>
              <a:rPr lang="pt-BR" sz="2800" dirty="0" smtClean="0"/>
              <a:t>Trata-se </a:t>
            </a:r>
            <a:r>
              <a:rPr lang="pt-BR" sz="2800" dirty="0"/>
              <a:t>de uma entidade privada e sem fins lucrativos e de utilidade pública, fundada em </a:t>
            </a:r>
            <a:r>
              <a:rPr lang="pt-BR" sz="2800" dirty="0" smtClean="0"/>
              <a:t>1940</a:t>
            </a:r>
            <a:endParaRPr lang="pt-BR" sz="2800" dirty="0"/>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2</a:t>
            </a:fld>
            <a:endParaRPr lang="pt-BR"/>
          </a:p>
        </p:txBody>
      </p:sp>
    </p:spTree>
    <p:extLst>
      <p:ext uri="{BB962C8B-B14F-4D97-AF65-F5344CB8AC3E}">
        <p14:creationId xmlns:p14="http://schemas.microsoft.com/office/powerpoint/2010/main" val="932795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78469" y="2171992"/>
            <a:ext cx="7992888" cy="3539430"/>
          </a:xfrm>
          <a:prstGeom prst="rect">
            <a:avLst/>
          </a:prstGeom>
        </p:spPr>
        <p:txBody>
          <a:bodyPr wrap="square">
            <a:spAutoFit/>
          </a:bodyPr>
          <a:lstStyle/>
          <a:p>
            <a:pPr algn="just"/>
            <a:r>
              <a:rPr lang="pt-BR" sz="3200" dirty="0"/>
              <a:t>Atividade que estabelece, em relação a problemas existentes ou potenciais, prescrições destinadas à utilização comum e repetitiva com vistas à obtenção do grau ótimo de ordem em um dado contexto. Consiste, em particular, na elaboração, difusão e implementação das Normas.</a:t>
            </a:r>
          </a:p>
        </p:txBody>
      </p:sp>
      <p:pic>
        <p:nvPicPr>
          <p:cNvPr id="4098" name="Picture 2" descr="http://www.abnt.org.br/images/normalizacao/capa_normalizaca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36712"/>
            <a:ext cx="7704856" cy="1123640"/>
          </a:xfrm>
          <a:prstGeom prst="rect">
            <a:avLst/>
          </a:prstGeom>
          <a:noFill/>
          <a:extLst>
            <a:ext uri="{909E8E84-426E-40DD-AFC4-6F175D3DCCD1}">
              <a14:hiddenFill xmlns:a14="http://schemas.microsoft.com/office/drawing/2010/main">
                <a:solidFill>
                  <a:srgbClr val="FFFFFF"/>
                </a:solidFill>
              </a14:hiddenFill>
            </a:ext>
          </a:extLst>
        </p:spPr>
      </p:pic>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3</a:t>
            </a:fld>
            <a:endParaRPr lang="pt-BR"/>
          </a:p>
        </p:txBody>
      </p:sp>
    </p:spTree>
    <p:extLst>
      <p:ext uri="{BB962C8B-B14F-4D97-AF65-F5344CB8AC3E}">
        <p14:creationId xmlns:p14="http://schemas.microsoft.com/office/powerpoint/2010/main" val="20460842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3491880" y="3311534"/>
            <a:ext cx="1872208" cy="369332"/>
          </a:xfrm>
          <a:prstGeom prst="rect">
            <a:avLst/>
          </a:prstGeom>
          <a:solidFill>
            <a:srgbClr val="C00000"/>
          </a:solidFill>
        </p:spPr>
        <p:txBody>
          <a:bodyPr wrap="square" rtlCol="0">
            <a:spAutoFit/>
          </a:bodyPr>
          <a:lstStyle/>
          <a:p>
            <a:pPr algn="ctr"/>
            <a:r>
              <a:rPr lang="pt-BR" dirty="0" smtClean="0"/>
              <a:t>NORMAS</a:t>
            </a:r>
            <a:endParaRPr lang="pt-BR" dirty="0"/>
          </a:p>
        </p:txBody>
      </p:sp>
      <p:sp>
        <p:nvSpPr>
          <p:cNvPr id="4" name="Elipse 3"/>
          <p:cNvSpPr/>
          <p:nvPr/>
        </p:nvSpPr>
        <p:spPr>
          <a:xfrm>
            <a:off x="3563888" y="5229200"/>
            <a:ext cx="216024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Para trabalho </a:t>
            </a:r>
            <a:r>
              <a:rPr lang="pt-BR" dirty="0" err="1" smtClean="0"/>
              <a:t>academicos</a:t>
            </a:r>
            <a:endParaRPr lang="pt-BR" dirty="0"/>
          </a:p>
        </p:txBody>
      </p:sp>
      <p:sp>
        <p:nvSpPr>
          <p:cNvPr id="6" name="Elipse 5"/>
          <p:cNvSpPr/>
          <p:nvPr/>
        </p:nvSpPr>
        <p:spPr>
          <a:xfrm>
            <a:off x="827584" y="5085184"/>
            <a:ext cx="216024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Para concreto</a:t>
            </a:r>
            <a:endParaRPr lang="pt-BR" dirty="0"/>
          </a:p>
        </p:txBody>
      </p:sp>
      <p:sp>
        <p:nvSpPr>
          <p:cNvPr id="7" name="Elipse 6"/>
          <p:cNvSpPr/>
          <p:nvPr/>
        </p:nvSpPr>
        <p:spPr>
          <a:xfrm>
            <a:off x="467544" y="3573016"/>
            <a:ext cx="216024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Para edificações</a:t>
            </a:r>
            <a:endParaRPr lang="pt-BR" dirty="0"/>
          </a:p>
        </p:txBody>
      </p:sp>
      <p:sp>
        <p:nvSpPr>
          <p:cNvPr id="8" name="Elipse 7"/>
          <p:cNvSpPr/>
          <p:nvPr/>
        </p:nvSpPr>
        <p:spPr>
          <a:xfrm>
            <a:off x="1115616" y="1700808"/>
            <a:ext cx="216024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smtClean="0"/>
              <a:t>PARA EQUIPAMENTOS ELETRICOS </a:t>
            </a:r>
            <a:endParaRPr lang="pt-BR" sz="1200" dirty="0"/>
          </a:p>
        </p:txBody>
      </p:sp>
      <p:sp>
        <p:nvSpPr>
          <p:cNvPr id="9" name="Elipse 8"/>
          <p:cNvSpPr/>
          <p:nvPr/>
        </p:nvSpPr>
        <p:spPr>
          <a:xfrm>
            <a:off x="4067944" y="1160748"/>
            <a:ext cx="216024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Normas de transito</a:t>
            </a:r>
            <a:endParaRPr lang="pt-BR" dirty="0"/>
          </a:p>
        </p:txBody>
      </p:sp>
      <p:sp>
        <p:nvSpPr>
          <p:cNvPr id="10" name="Elipse 9"/>
          <p:cNvSpPr/>
          <p:nvPr/>
        </p:nvSpPr>
        <p:spPr>
          <a:xfrm>
            <a:off x="6655861" y="2509412"/>
            <a:ext cx="216024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de segurança</a:t>
            </a:r>
            <a:endParaRPr lang="pt-BR" dirty="0"/>
          </a:p>
        </p:txBody>
      </p:sp>
      <p:sp>
        <p:nvSpPr>
          <p:cNvPr id="11" name="Elipse 10"/>
          <p:cNvSpPr/>
          <p:nvPr/>
        </p:nvSpPr>
        <p:spPr>
          <a:xfrm>
            <a:off x="6516216" y="5085184"/>
            <a:ext cx="2160240"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t>de segurança</a:t>
            </a:r>
            <a:endParaRPr lang="pt-BR" dirty="0"/>
          </a:p>
        </p:txBody>
      </p:sp>
      <p:cxnSp>
        <p:nvCxnSpPr>
          <p:cNvPr id="12" name="Conector de seta reta 11"/>
          <p:cNvCxnSpPr>
            <a:stCxn id="3" idx="2"/>
            <a:endCxn id="4" idx="0"/>
          </p:cNvCxnSpPr>
          <p:nvPr/>
        </p:nvCxnSpPr>
        <p:spPr>
          <a:xfrm>
            <a:off x="4427984" y="3680866"/>
            <a:ext cx="216024" cy="15483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ector de seta reta 13"/>
          <p:cNvCxnSpPr>
            <a:endCxn id="6" idx="7"/>
          </p:cNvCxnSpPr>
          <p:nvPr/>
        </p:nvCxnSpPr>
        <p:spPr>
          <a:xfrm flipH="1">
            <a:off x="2671464" y="3680866"/>
            <a:ext cx="1324472" cy="15624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ector de seta reta 15"/>
          <p:cNvCxnSpPr>
            <a:stCxn id="3" idx="1"/>
          </p:cNvCxnSpPr>
          <p:nvPr/>
        </p:nvCxnSpPr>
        <p:spPr>
          <a:xfrm flipH="1">
            <a:off x="2483768" y="3496200"/>
            <a:ext cx="1008112" cy="4368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ector de seta reta 18"/>
          <p:cNvCxnSpPr/>
          <p:nvPr/>
        </p:nvCxnSpPr>
        <p:spPr>
          <a:xfrm>
            <a:off x="5266928" y="3680866"/>
            <a:ext cx="1681336" cy="15483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ector de seta reta 21"/>
          <p:cNvCxnSpPr>
            <a:endCxn id="8" idx="5"/>
          </p:cNvCxnSpPr>
          <p:nvPr/>
        </p:nvCxnSpPr>
        <p:spPr>
          <a:xfrm flipH="1" flipV="1">
            <a:off x="2959496" y="2622748"/>
            <a:ext cx="1108448" cy="6887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Conector de seta reta 23"/>
          <p:cNvCxnSpPr>
            <a:stCxn id="3" idx="0"/>
          </p:cNvCxnSpPr>
          <p:nvPr/>
        </p:nvCxnSpPr>
        <p:spPr>
          <a:xfrm flipV="1">
            <a:off x="4427984" y="2240868"/>
            <a:ext cx="432048" cy="1070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Conector de seta reta 27"/>
          <p:cNvCxnSpPr>
            <a:stCxn id="3" idx="3"/>
          </p:cNvCxnSpPr>
          <p:nvPr/>
        </p:nvCxnSpPr>
        <p:spPr>
          <a:xfrm flipV="1">
            <a:off x="5364088" y="3212976"/>
            <a:ext cx="1296144" cy="283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Espaço Reservado para Rodapé 28"/>
          <p:cNvSpPr>
            <a:spLocks noGrp="1"/>
          </p:cNvSpPr>
          <p:nvPr>
            <p:ph type="ftr" sz="quarter" idx="11"/>
          </p:nvPr>
        </p:nvSpPr>
        <p:spPr/>
        <p:txBody>
          <a:bodyPr/>
          <a:lstStyle/>
          <a:p>
            <a:endParaRPr lang="pt-BR"/>
          </a:p>
        </p:txBody>
      </p:sp>
      <p:sp>
        <p:nvSpPr>
          <p:cNvPr id="30" name="Espaço Reservado para Número de Slide 29"/>
          <p:cNvSpPr>
            <a:spLocks noGrp="1"/>
          </p:cNvSpPr>
          <p:nvPr>
            <p:ph type="sldNum" sz="quarter" idx="12"/>
          </p:nvPr>
        </p:nvSpPr>
        <p:spPr/>
        <p:txBody>
          <a:bodyPr/>
          <a:lstStyle/>
          <a:p>
            <a:fld id="{CC3D4E52-C0D4-492B-A170-0B98928D9E9A}" type="slidenum">
              <a:rPr lang="pt-BR" smtClean="0"/>
              <a:t>4</a:t>
            </a:fld>
            <a:endParaRPr lang="pt-BR"/>
          </a:p>
        </p:txBody>
      </p:sp>
    </p:spTree>
    <p:extLst>
      <p:ext uri="{BB962C8B-B14F-4D97-AF65-F5344CB8AC3E}">
        <p14:creationId xmlns:p14="http://schemas.microsoft.com/office/powerpoint/2010/main" val="1209302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043608" y="2852936"/>
            <a:ext cx="7704856" cy="584775"/>
          </a:xfrm>
          <a:prstGeom prst="rect">
            <a:avLst/>
          </a:prstGeom>
          <a:noFill/>
        </p:spPr>
        <p:txBody>
          <a:bodyPr wrap="square" rtlCol="0">
            <a:spAutoFit/>
          </a:bodyPr>
          <a:lstStyle/>
          <a:p>
            <a:r>
              <a:rPr lang="pt-BR" sz="3200" dirty="0" smtClean="0"/>
              <a:t>POR QUE É IMPORTANTE  PADRONIZAR?</a:t>
            </a:r>
            <a:endParaRPr lang="pt-BR" sz="3200" dirty="0"/>
          </a:p>
        </p:txBody>
      </p:sp>
      <p:sp>
        <p:nvSpPr>
          <p:cNvPr id="2" name="Espaço Reservado para Rodapé 1"/>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5</a:t>
            </a:fld>
            <a:endParaRPr lang="pt-BR"/>
          </a:p>
        </p:txBody>
      </p:sp>
    </p:spTree>
    <p:extLst>
      <p:ext uri="{BB962C8B-B14F-4D97-AF65-F5344CB8AC3E}">
        <p14:creationId xmlns:p14="http://schemas.microsoft.com/office/powerpoint/2010/main" val="3821946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7624" y="1052736"/>
            <a:ext cx="7272808" cy="646331"/>
          </a:xfrm>
          <a:prstGeom prst="rect">
            <a:avLst/>
          </a:prstGeom>
        </p:spPr>
        <p:txBody>
          <a:bodyPr wrap="square">
            <a:spAutoFit/>
          </a:bodyPr>
          <a:lstStyle/>
          <a:p>
            <a:r>
              <a:rPr lang="pt-BR" sz="3600" dirty="0" smtClean="0"/>
              <a:t>O que é a NBR 14.724?</a:t>
            </a:r>
            <a:endParaRPr lang="pt-BR" sz="3600" dirty="0"/>
          </a:p>
        </p:txBody>
      </p:sp>
      <p:sp>
        <p:nvSpPr>
          <p:cNvPr id="4" name="Retângulo 3"/>
          <p:cNvSpPr/>
          <p:nvPr/>
        </p:nvSpPr>
        <p:spPr>
          <a:xfrm>
            <a:off x="755576" y="2420888"/>
            <a:ext cx="7920880" cy="1754326"/>
          </a:xfrm>
          <a:prstGeom prst="rect">
            <a:avLst/>
          </a:prstGeom>
        </p:spPr>
        <p:txBody>
          <a:bodyPr wrap="square">
            <a:spAutoFit/>
          </a:bodyPr>
          <a:lstStyle/>
          <a:p>
            <a:pPr algn="just"/>
            <a:r>
              <a:rPr lang="pt-BR" sz="3600" dirty="0" smtClean="0"/>
              <a:t>Esta norma objetiva padronizar trabalhos acadêmicos e demais trabalhos quanto ao seu formato.</a:t>
            </a:r>
            <a:endParaRPr lang="pt-BR" sz="3600" dirty="0"/>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6</a:t>
            </a:fld>
            <a:endParaRPr lang="pt-BR"/>
          </a:p>
        </p:txBody>
      </p:sp>
    </p:spTree>
    <p:extLst>
      <p:ext uri="{BB962C8B-B14F-4D97-AF65-F5344CB8AC3E}">
        <p14:creationId xmlns:p14="http://schemas.microsoft.com/office/powerpoint/2010/main" val="1764052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395536" y="1876182"/>
            <a:ext cx="8640960" cy="1323439"/>
          </a:xfrm>
          <a:prstGeom prst="rect">
            <a:avLst/>
          </a:prstGeom>
          <a:noFill/>
        </p:spPr>
        <p:txBody>
          <a:bodyPr wrap="square" rtlCol="0">
            <a:spAutoFit/>
          </a:bodyPr>
          <a:lstStyle/>
          <a:p>
            <a:pPr algn="ctr"/>
            <a:r>
              <a:rPr lang="pt-BR" sz="4000" dirty="0" smtClean="0"/>
              <a:t>NBR 14724 [2011 ]CANCELA E SUBSTITUI A VERSÕES ANTERIORES</a:t>
            </a:r>
            <a:endParaRPr lang="pt-BR" sz="4000" dirty="0"/>
          </a:p>
        </p:txBody>
      </p:sp>
      <p:sp>
        <p:nvSpPr>
          <p:cNvPr id="4" name="CaixaDeTexto 3"/>
          <p:cNvSpPr txBox="1"/>
          <p:nvPr/>
        </p:nvSpPr>
        <p:spPr>
          <a:xfrm>
            <a:off x="1660555" y="3192097"/>
            <a:ext cx="2160240" cy="1569660"/>
          </a:xfrm>
          <a:prstGeom prst="rect">
            <a:avLst/>
          </a:prstGeom>
          <a:solidFill>
            <a:schemeClr val="tx2"/>
          </a:solidFill>
        </p:spPr>
        <p:txBody>
          <a:bodyPr wrap="square" rtlCol="0">
            <a:spAutoFit/>
          </a:bodyPr>
          <a:lstStyle/>
          <a:p>
            <a:pPr algn="ctr"/>
            <a:r>
              <a:rPr lang="pt-BR" sz="3200" dirty="0" smtClean="0"/>
              <a:t>ABNT NBR</a:t>
            </a:r>
          </a:p>
          <a:p>
            <a:pPr algn="ctr"/>
            <a:r>
              <a:rPr lang="pt-BR" sz="3200" dirty="0" smtClean="0"/>
              <a:t>14724: </a:t>
            </a:r>
          </a:p>
          <a:p>
            <a:pPr algn="ctr"/>
            <a:r>
              <a:rPr lang="pt-BR" sz="3200" dirty="0" smtClean="0"/>
              <a:t>2005</a:t>
            </a:r>
            <a:endParaRPr lang="pt-BR" sz="3200" dirty="0"/>
          </a:p>
        </p:txBody>
      </p:sp>
      <p:cxnSp>
        <p:nvCxnSpPr>
          <p:cNvPr id="6" name="Conector reto 5"/>
          <p:cNvCxnSpPr/>
          <p:nvPr/>
        </p:nvCxnSpPr>
        <p:spPr>
          <a:xfrm>
            <a:off x="796459" y="2616033"/>
            <a:ext cx="3816424" cy="2664296"/>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Conector reto 6"/>
          <p:cNvCxnSpPr/>
          <p:nvPr/>
        </p:nvCxnSpPr>
        <p:spPr>
          <a:xfrm flipH="1">
            <a:off x="868467" y="2464759"/>
            <a:ext cx="3024335" cy="3024336"/>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CaixaDeTexto 9"/>
          <p:cNvSpPr txBox="1"/>
          <p:nvPr/>
        </p:nvSpPr>
        <p:spPr>
          <a:xfrm>
            <a:off x="6196575" y="4647899"/>
            <a:ext cx="2160240" cy="1569660"/>
          </a:xfrm>
          <a:prstGeom prst="rect">
            <a:avLst/>
          </a:prstGeom>
          <a:solidFill>
            <a:schemeClr val="tx2"/>
          </a:solidFill>
        </p:spPr>
        <p:txBody>
          <a:bodyPr wrap="square" rtlCol="0">
            <a:spAutoFit/>
          </a:bodyPr>
          <a:lstStyle/>
          <a:p>
            <a:pPr algn="ctr"/>
            <a:r>
              <a:rPr lang="pt-BR" sz="3200" dirty="0" smtClean="0"/>
              <a:t>ABNT NBR</a:t>
            </a:r>
          </a:p>
          <a:p>
            <a:pPr algn="ctr"/>
            <a:r>
              <a:rPr lang="pt-BR" sz="3200" dirty="0" smtClean="0"/>
              <a:t>14724: </a:t>
            </a:r>
          </a:p>
          <a:p>
            <a:pPr algn="ctr"/>
            <a:r>
              <a:rPr lang="pt-BR" sz="3200" dirty="0" smtClean="0"/>
              <a:t>2002</a:t>
            </a:r>
            <a:endParaRPr lang="pt-BR" sz="3200" dirty="0"/>
          </a:p>
        </p:txBody>
      </p:sp>
      <p:cxnSp>
        <p:nvCxnSpPr>
          <p:cNvPr id="11" name="Conector reto 10"/>
          <p:cNvCxnSpPr/>
          <p:nvPr/>
        </p:nvCxnSpPr>
        <p:spPr>
          <a:xfrm>
            <a:off x="5332479" y="4071835"/>
            <a:ext cx="3816424" cy="2664296"/>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a:xfrm flipH="1">
            <a:off x="5404487" y="3920561"/>
            <a:ext cx="3024335" cy="3024336"/>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Espaço Reservado para Rodapé 12"/>
          <p:cNvSpPr>
            <a:spLocks noGrp="1"/>
          </p:cNvSpPr>
          <p:nvPr>
            <p:ph type="ftr" sz="quarter" idx="11"/>
          </p:nvPr>
        </p:nvSpPr>
        <p:spPr/>
        <p:txBody>
          <a:bodyPr/>
          <a:lstStyle/>
          <a:p>
            <a:endParaRPr lang="pt-BR"/>
          </a:p>
        </p:txBody>
      </p:sp>
      <p:sp>
        <p:nvSpPr>
          <p:cNvPr id="14" name="Espaço Reservado para Número de Slide 13"/>
          <p:cNvSpPr>
            <a:spLocks noGrp="1"/>
          </p:cNvSpPr>
          <p:nvPr>
            <p:ph type="sldNum" sz="quarter" idx="12"/>
          </p:nvPr>
        </p:nvSpPr>
        <p:spPr/>
        <p:txBody>
          <a:bodyPr/>
          <a:lstStyle/>
          <a:p>
            <a:fld id="{CC3D4E52-C0D4-492B-A170-0B98928D9E9A}" type="slidenum">
              <a:rPr lang="pt-BR" smtClean="0"/>
              <a:t>7</a:t>
            </a:fld>
            <a:endParaRPr lang="pt-BR"/>
          </a:p>
        </p:txBody>
      </p:sp>
    </p:spTree>
    <p:extLst>
      <p:ext uri="{BB962C8B-B14F-4D97-AF65-F5344CB8AC3E}">
        <p14:creationId xmlns:p14="http://schemas.microsoft.com/office/powerpoint/2010/main" val="2934676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67544" y="0"/>
            <a:ext cx="8352928"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pt-BR" sz="4000" dirty="0" smtClean="0">
              <a:hlinkClick r:id="rId2"/>
            </a:endParaRPr>
          </a:p>
          <a:p>
            <a:pPr>
              <a:defRPr/>
            </a:pPr>
            <a:r>
              <a:rPr lang="pt-BR" sz="4000" dirty="0" smtClean="0">
                <a:hlinkClick r:id="rId2"/>
              </a:rPr>
              <a:t>ABNT 14724/2011</a:t>
            </a:r>
            <a:endParaRPr lang="pt-BR" sz="4000" dirty="0"/>
          </a:p>
        </p:txBody>
      </p:sp>
      <p:pic>
        <p:nvPicPr>
          <p:cNvPr id="12" name="Espaço Reservado para Conteúdo 3" descr="praticadapesquisa_paginas_14724.png"/>
          <p:cNvPicPr>
            <a:picLocks noChangeAspect="1"/>
          </p:cNvPicPr>
          <p:nvPr/>
        </p:nvPicPr>
        <p:blipFill>
          <a:blip r:embed="rId3" cstate="print"/>
          <a:stretch>
            <a:fillRect/>
          </a:stretch>
        </p:blipFill>
        <p:spPr>
          <a:xfrm>
            <a:off x="1877454" y="1124744"/>
            <a:ext cx="4320480" cy="553453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Subtítulo 2"/>
          <p:cNvSpPr txBox="1">
            <a:spLocks/>
          </p:cNvSpPr>
          <p:nvPr/>
        </p:nvSpPr>
        <p:spPr>
          <a:xfrm>
            <a:off x="323528" y="1412776"/>
            <a:ext cx="8568952" cy="648072"/>
          </a:xfrm>
          <a:prstGeom prst="rect">
            <a:avLst/>
          </a:prstGeom>
        </p:spPr>
        <p:txBody>
          <a:bodyPr vert="horz" rtlCol="0">
            <a:normAutofit/>
          </a:bodyPr>
          <a:lstStyle/>
          <a:p>
            <a:pPr algn="just" eaLnBrk="1" hangingPunct="1">
              <a:defRPr/>
            </a:pPr>
            <a:r>
              <a:rPr lang="pt-BR" sz="2400" dirty="0">
                <a:latin typeface="Agency FB"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endParaRPr lang="pt-BR"/>
          </a:p>
        </p:txBody>
      </p:sp>
      <p:sp>
        <p:nvSpPr>
          <p:cNvPr id="15" name="Espaço Reservado para Número de Slide 14"/>
          <p:cNvSpPr>
            <a:spLocks noGrp="1"/>
          </p:cNvSpPr>
          <p:nvPr>
            <p:ph type="sldNum" sz="quarter" idx="12"/>
          </p:nvPr>
        </p:nvSpPr>
        <p:spPr/>
        <p:txBody>
          <a:bodyPr/>
          <a:lstStyle/>
          <a:p>
            <a:fld id="{CC3D4E52-C0D4-492B-A170-0B98928D9E9A}" type="slidenum">
              <a:rPr lang="pt-BR" smtClean="0"/>
              <a:t>8</a:t>
            </a:fld>
            <a:endParaRPr lang="pt-BR"/>
          </a:p>
        </p:txBody>
      </p:sp>
    </p:spTree>
    <p:extLst>
      <p:ext uri="{BB962C8B-B14F-4D97-AF65-F5344CB8AC3E}">
        <p14:creationId xmlns:p14="http://schemas.microsoft.com/office/powerpoint/2010/main" val="1670021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67544" y="0"/>
            <a:ext cx="8352928"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pt-BR" sz="4000" dirty="0" smtClean="0">
              <a:hlinkClick r:id="rId2"/>
            </a:endParaRPr>
          </a:p>
          <a:p>
            <a:pPr>
              <a:defRPr/>
            </a:pPr>
            <a:r>
              <a:rPr lang="pt-BR" sz="4000" dirty="0" smtClean="0">
                <a:hlinkClick r:id="rId2"/>
              </a:rPr>
              <a:t>ABNT 14724/2011</a:t>
            </a:r>
            <a:endParaRPr lang="pt-BR" sz="4000" dirty="0"/>
          </a:p>
        </p:txBody>
      </p:sp>
      <p:sp>
        <p:nvSpPr>
          <p:cNvPr id="3" name="Subtítulo 2"/>
          <p:cNvSpPr txBox="1">
            <a:spLocks/>
          </p:cNvSpPr>
          <p:nvPr/>
        </p:nvSpPr>
        <p:spPr>
          <a:xfrm>
            <a:off x="316194" y="2438125"/>
            <a:ext cx="2448272" cy="64807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a:buNone/>
              <a:defRPr/>
            </a:pPr>
            <a:r>
              <a:rPr lang="pt-BR" sz="2400" b="1" dirty="0" smtClean="0">
                <a:latin typeface="Agency FB" pitchFamily="34" charset="0"/>
              </a:rPr>
              <a:t>Parte externa</a:t>
            </a:r>
            <a:endParaRPr lang="pt-BR" sz="2400" b="1" dirty="0">
              <a:latin typeface="Agency FB" pitchFamily="34" charset="0"/>
            </a:endParaRPr>
          </a:p>
        </p:txBody>
      </p:sp>
      <p:sp>
        <p:nvSpPr>
          <p:cNvPr id="4" name="Subtítulo 2"/>
          <p:cNvSpPr txBox="1">
            <a:spLocks/>
          </p:cNvSpPr>
          <p:nvPr/>
        </p:nvSpPr>
        <p:spPr>
          <a:xfrm>
            <a:off x="2841866" y="2708921"/>
            <a:ext cx="2304256" cy="576063"/>
          </a:xfrm>
          <a:prstGeom prst="rect">
            <a:avLst/>
          </a:prstGeom>
        </p:spPr>
        <p:txBody>
          <a:bodyPr vert="horz" rtlCol="0">
            <a:normAutofit/>
          </a:bodyPr>
          <a:lstStyle/>
          <a:p>
            <a:pPr marL="0" marR="0" lvl="0" indent="0" algn="ctr" defTabSz="914400" rtl="0" eaLnBrk="1" fontAlgn="auto" latinLnBrk="0" hangingPunct="1">
              <a:lnSpc>
                <a:spcPct val="100000"/>
              </a:lnSpc>
              <a:spcBef>
                <a:spcPct val="20000"/>
              </a:spcBef>
              <a:spcAft>
                <a:spcPts val="0"/>
              </a:spcAft>
              <a:buClr>
                <a:schemeClr val="tx1"/>
              </a:buClr>
              <a:buSzTx/>
              <a:buFont typeface="Wingdings"/>
              <a:buNone/>
              <a:tabLst/>
              <a:defRPr/>
            </a:pPr>
            <a:r>
              <a:rPr kumimoji="1" lang="pt-BR" sz="2400" b="1" i="0" u="none" strike="noStrike" kern="0" cap="none" spc="0" normalizeH="0" baseline="0" noProof="0" dirty="0" smtClean="0">
                <a:ln>
                  <a:noFill/>
                </a:ln>
                <a:solidFill>
                  <a:schemeClr val="tx2"/>
                </a:solidFill>
                <a:effectLst/>
                <a:uLnTx/>
                <a:uFillTx/>
                <a:latin typeface="Agency FB" pitchFamily="34" charset="0"/>
              </a:rPr>
              <a:t>Parte Interna</a:t>
            </a:r>
            <a:endParaRPr kumimoji="1" lang="pt-BR" sz="2400" b="1" i="0" u="none" strike="noStrike" kern="0" cap="none" spc="0" normalizeH="0" baseline="0" noProof="0" dirty="0">
              <a:ln>
                <a:noFill/>
              </a:ln>
              <a:solidFill>
                <a:schemeClr val="tx2"/>
              </a:solidFill>
              <a:effectLst/>
              <a:uLnTx/>
              <a:uFillTx/>
              <a:latin typeface="Agency FB" pitchFamily="34" charset="0"/>
            </a:endParaRPr>
          </a:p>
        </p:txBody>
      </p:sp>
      <p:sp>
        <p:nvSpPr>
          <p:cNvPr id="7" name="Subtítulo 2"/>
          <p:cNvSpPr txBox="1">
            <a:spLocks/>
          </p:cNvSpPr>
          <p:nvPr/>
        </p:nvSpPr>
        <p:spPr>
          <a:xfrm>
            <a:off x="2987824" y="3170709"/>
            <a:ext cx="2520280" cy="576064"/>
          </a:xfrm>
          <a:prstGeom prst="rect">
            <a:avLst/>
          </a:prstGeom>
        </p:spPr>
        <p:txBody>
          <a:bodyPr vert="horz" rtlCol="0">
            <a:normAutofit/>
          </a:bodyPr>
          <a:lstStyle/>
          <a:p>
            <a:r>
              <a:rPr lang="pt-BR" sz="2200" b="1" dirty="0" smtClean="0">
                <a:latin typeface="Agency FB" pitchFamily="34" charset="0"/>
              </a:rPr>
              <a:t>Elementos Pré-Textuais</a:t>
            </a:r>
            <a:endParaRPr kumimoji="1" lang="pt-BR" sz="2200" b="1" i="0" u="none" strike="noStrike" kern="0" cap="none" spc="0" normalizeH="0" baseline="0" noProof="0" dirty="0">
              <a:ln>
                <a:noFill/>
              </a:ln>
              <a:solidFill>
                <a:schemeClr val="tx2"/>
              </a:solidFill>
              <a:effectLst/>
              <a:uLnTx/>
              <a:uFillTx/>
              <a:latin typeface="Agency FB" pitchFamily="34" charset="0"/>
            </a:endParaRPr>
          </a:p>
        </p:txBody>
      </p:sp>
      <p:sp>
        <p:nvSpPr>
          <p:cNvPr id="8" name="Subtítulo 2"/>
          <p:cNvSpPr txBox="1">
            <a:spLocks/>
          </p:cNvSpPr>
          <p:nvPr/>
        </p:nvSpPr>
        <p:spPr>
          <a:xfrm>
            <a:off x="6372200" y="2276872"/>
            <a:ext cx="2376264" cy="648072"/>
          </a:xfrm>
          <a:prstGeom prst="rect">
            <a:avLst/>
          </a:prstGeom>
        </p:spPr>
        <p:txBody>
          <a:bodyPr vert="horz" rtlCol="0">
            <a:normAutofit/>
          </a:bodyPr>
          <a:lstStyle/>
          <a:p>
            <a:r>
              <a:rPr lang="pt-BR" sz="2200" b="1" dirty="0" smtClean="0">
                <a:latin typeface="Agency FB" pitchFamily="34" charset="0"/>
              </a:rPr>
              <a:t>Elementos Textuais</a:t>
            </a:r>
            <a:endParaRPr kumimoji="1" lang="pt-BR" sz="2200" b="1" i="0" u="none" strike="noStrike" kern="0" cap="none" spc="0" normalizeH="0" baseline="0" noProof="0" dirty="0">
              <a:ln>
                <a:noFill/>
              </a:ln>
              <a:solidFill>
                <a:schemeClr val="tx2"/>
              </a:solidFill>
              <a:effectLst/>
              <a:uLnTx/>
              <a:uFillTx/>
              <a:latin typeface="Agency FB" pitchFamily="34" charset="0"/>
            </a:endParaRPr>
          </a:p>
        </p:txBody>
      </p:sp>
      <p:sp>
        <p:nvSpPr>
          <p:cNvPr id="10" name="Subtítulo 2"/>
          <p:cNvSpPr txBox="1">
            <a:spLocks/>
          </p:cNvSpPr>
          <p:nvPr/>
        </p:nvSpPr>
        <p:spPr>
          <a:xfrm>
            <a:off x="6372200" y="3789040"/>
            <a:ext cx="2592287" cy="576064"/>
          </a:xfrm>
          <a:prstGeom prst="rect">
            <a:avLst/>
          </a:prstGeom>
        </p:spPr>
        <p:txBody>
          <a:bodyPr vert="horz" rtlCol="0">
            <a:normAutofit/>
          </a:bodyPr>
          <a:lstStyle/>
          <a:p>
            <a:r>
              <a:rPr lang="pt-BR" sz="2200" b="1" dirty="0" smtClean="0">
                <a:latin typeface="Agency FB" pitchFamily="34" charset="0"/>
              </a:rPr>
              <a:t>Elementos Pós-Textuais</a:t>
            </a:r>
            <a:endParaRPr kumimoji="1" lang="pt-BR" sz="2200" b="1" i="0" u="none" strike="noStrike" kern="0" cap="none" spc="0" normalizeH="0" baseline="0" noProof="0" dirty="0">
              <a:ln>
                <a:noFill/>
              </a:ln>
              <a:solidFill>
                <a:schemeClr val="tx2"/>
              </a:solidFill>
              <a:effectLst/>
              <a:uLnTx/>
              <a:uFillTx/>
              <a:latin typeface="Agency FB" pitchFamily="34" charset="0"/>
            </a:endParaRPr>
          </a:p>
        </p:txBody>
      </p:sp>
      <p:pic>
        <p:nvPicPr>
          <p:cNvPr id="12" name="Espaço Reservado para Conteúdo 3" descr="praticadapesquisa_paginas_14724.png"/>
          <p:cNvPicPr>
            <a:picLocks noChangeAspect="1"/>
          </p:cNvPicPr>
          <p:nvPr/>
        </p:nvPicPr>
        <p:blipFill>
          <a:blip r:embed="rId3" cstate="print"/>
          <a:stretch>
            <a:fillRect/>
          </a:stretch>
        </p:blipFill>
        <p:spPr>
          <a:xfrm>
            <a:off x="323528" y="3284984"/>
            <a:ext cx="2520280" cy="3228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Subtítulo 2"/>
          <p:cNvSpPr txBox="1">
            <a:spLocks/>
          </p:cNvSpPr>
          <p:nvPr/>
        </p:nvSpPr>
        <p:spPr>
          <a:xfrm>
            <a:off x="323528" y="1412776"/>
            <a:ext cx="8568952" cy="648072"/>
          </a:xfrm>
          <a:prstGeom prst="rect">
            <a:avLst/>
          </a:prstGeom>
        </p:spPr>
        <p:txBody>
          <a:bodyPr vert="horz" rtlCol="0">
            <a:normAutofit/>
          </a:bodyPr>
          <a:lstStyle/>
          <a:p>
            <a:pPr algn="just" eaLnBrk="1" hangingPunct="1">
              <a:defRPr/>
            </a:pPr>
            <a:r>
              <a:rPr lang="pt-BR" sz="2400" dirty="0">
                <a:latin typeface="Agency FB" pitchFamily="34" charset="0"/>
              </a:rPr>
              <a:t>A estrutura de uma tese, dissertação ou trabalho acadêmico compreende:</a:t>
            </a: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9</a:t>
            </a:fld>
            <a:endParaRPr lang="pt-BR"/>
          </a:p>
        </p:txBody>
      </p:sp>
    </p:spTree>
    <p:extLst>
      <p:ext uri="{BB962C8B-B14F-4D97-AF65-F5344CB8AC3E}">
        <p14:creationId xmlns:p14="http://schemas.microsoft.com/office/powerpoint/2010/main" val="1003252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67544" y="0"/>
            <a:ext cx="8352928"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pt-BR" sz="4000" dirty="0" smtClean="0">
              <a:hlinkClick r:id="rId2"/>
            </a:endParaRPr>
          </a:p>
          <a:p>
            <a:pPr>
              <a:defRPr/>
            </a:pPr>
            <a:r>
              <a:rPr lang="pt-BR" sz="4000" dirty="0" smtClean="0">
                <a:hlinkClick r:id="rId2"/>
              </a:rPr>
              <a:t>ABNT 14724/2011</a:t>
            </a:r>
            <a:endParaRPr lang="pt-BR" sz="4000" dirty="0"/>
          </a:p>
        </p:txBody>
      </p:sp>
      <p:sp>
        <p:nvSpPr>
          <p:cNvPr id="3" name="Subtítulo 2"/>
          <p:cNvSpPr txBox="1">
            <a:spLocks/>
          </p:cNvSpPr>
          <p:nvPr/>
        </p:nvSpPr>
        <p:spPr>
          <a:xfrm>
            <a:off x="1331640" y="1924164"/>
            <a:ext cx="2448272" cy="64807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a:buNone/>
              <a:defRPr/>
            </a:pPr>
            <a:r>
              <a:rPr lang="pt-BR" sz="2400" b="1" dirty="0" smtClean="0">
                <a:latin typeface="Agency FB" pitchFamily="34" charset="0"/>
              </a:rPr>
              <a:t>Parte externa</a:t>
            </a:r>
            <a:endParaRPr lang="pt-BR" sz="2400" b="1" dirty="0">
              <a:latin typeface="Agency FB" pitchFamily="34" charset="0"/>
            </a:endParaRPr>
          </a:p>
        </p:txBody>
      </p:sp>
      <p:sp>
        <p:nvSpPr>
          <p:cNvPr id="5" name="Subtítulo 2"/>
          <p:cNvSpPr txBox="1">
            <a:spLocks/>
          </p:cNvSpPr>
          <p:nvPr/>
        </p:nvSpPr>
        <p:spPr>
          <a:xfrm>
            <a:off x="1403648" y="2572236"/>
            <a:ext cx="2304256" cy="792088"/>
          </a:xfrm>
          <a:prstGeom prst="rect">
            <a:avLst/>
          </a:prstGeom>
        </p:spPr>
        <p:txBody>
          <a:bodyPr vert="horz" rtlCol="0">
            <a:normAutofit/>
          </a:bodyPr>
          <a:lstStyle/>
          <a:p>
            <a:r>
              <a:rPr lang="pt-BR" dirty="0">
                <a:latin typeface="Agency FB" pitchFamily="34" charset="0"/>
              </a:rPr>
              <a:t>Capa (obrigatório)</a:t>
            </a:r>
          </a:p>
          <a:p>
            <a:r>
              <a:rPr lang="pt-BR" dirty="0">
                <a:latin typeface="Agency FB" pitchFamily="34" charset="0"/>
              </a:rPr>
              <a:t>Lombada </a:t>
            </a:r>
            <a:r>
              <a:rPr lang="pt-BR" dirty="0">
                <a:solidFill>
                  <a:srgbClr val="FF0000"/>
                </a:solidFill>
                <a:latin typeface="Agency FB" pitchFamily="34" charset="0"/>
              </a:rPr>
              <a:t>(opcional)</a:t>
            </a:r>
            <a:endParaRPr kumimoji="1" lang="pt-BR" b="0" i="0" u="none" strike="noStrike" kern="0" cap="none" spc="0" normalizeH="0" baseline="0" noProof="0" dirty="0">
              <a:ln>
                <a:noFill/>
              </a:ln>
              <a:solidFill>
                <a:srgbClr val="FF0000"/>
              </a:solidFill>
              <a:effectLst/>
              <a:uLnTx/>
              <a:uFillTx/>
              <a:latin typeface="Agency FB" pitchFamily="34" charset="0"/>
            </a:endParaRPr>
          </a:p>
        </p:txBody>
      </p:sp>
      <p:pic>
        <p:nvPicPr>
          <p:cNvPr id="12" name="Espaço Reservado para Conteúdo 3" descr="praticadapesquisa_paginas_14724.png"/>
          <p:cNvPicPr>
            <a:picLocks noChangeAspect="1"/>
          </p:cNvPicPr>
          <p:nvPr/>
        </p:nvPicPr>
        <p:blipFill>
          <a:blip r:embed="rId3" cstate="print"/>
          <a:stretch>
            <a:fillRect/>
          </a:stretch>
        </p:blipFill>
        <p:spPr>
          <a:xfrm>
            <a:off x="4067944" y="1998228"/>
            <a:ext cx="3384376" cy="43353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Subtítulo 2"/>
          <p:cNvSpPr txBox="1">
            <a:spLocks/>
          </p:cNvSpPr>
          <p:nvPr/>
        </p:nvSpPr>
        <p:spPr>
          <a:xfrm>
            <a:off x="323528" y="1412776"/>
            <a:ext cx="8568952" cy="648072"/>
          </a:xfrm>
          <a:prstGeom prst="rect">
            <a:avLst/>
          </a:prstGeom>
        </p:spPr>
        <p:txBody>
          <a:bodyPr vert="horz" rtlCol="0">
            <a:normAutofit/>
          </a:bodyPr>
          <a:lstStyle/>
          <a:p>
            <a:pPr algn="just" eaLnBrk="1" hangingPunct="1">
              <a:defRPr/>
            </a:pPr>
            <a:r>
              <a:rPr lang="pt-BR" sz="2400" dirty="0">
                <a:latin typeface="Agency FB"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endParaRPr lang="pt-BR"/>
          </a:p>
        </p:txBody>
      </p:sp>
      <p:sp>
        <p:nvSpPr>
          <p:cNvPr id="15" name="Espaço Reservado para Número de Slide 14"/>
          <p:cNvSpPr>
            <a:spLocks noGrp="1"/>
          </p:cNvSpPr>
          <p:nvPr>
            <p:ph type="sldNum" sz="quarter" idx="12"/>
          </p:nvPr>
        </p:nvSpPr>
        <p:spPr/>
        <p:txBody>
          <a:bodyPr/>
          <a:lstStyle/>
          <a:p>
            <a:fld id="{CC3D4E52-C0D4-492B-A170-0B98928D9E9A}" type="slidenum">
              <a:rPr lang="pt-BR" smtClean="0"/>
              <a:t>10</a:t>
            </a:fld>
            <a:endParaRPr lang="pt-BR"/>
          </a:p>
        </p:txBody>
      </p:sp>
    </p:spTree>
    <p:extLst>
      <p:ext uri="{BB962C8B-B14F-4D97-AF65-F5344CB8AC3E}">
        <p14:creationId xmlns:p14="http://schemas.microsoft.com/office/powerpoint/2010/main" val="4722469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67544" y="0"/>
            <a:ext cx="8352928"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pt-BR" sz="4000" dirty="0" smtClean="0">
              <a:hlinkClick r:id="rId2"/>
            </a:endParaRPr>
          </a:p>
          <a:p>
            <a:pPr>
              <a:defRPr/>
            </a:pPr>
            <a:r>
              <a:rPr lang="pt-BR" sz="4000" dirty="0" smtClean="0">
                <a:hlinkClick r:id="rId2"/>
              </a:rPr>
              <a:t>ABNT 14724/2011</a:t>
            </a:r>
            <a:endParaRPr lang="pt-BR" sz="4000" dirty="0"/>
          </a:p>
        </p:txBody>
      </p:sp>
      <p:sp>
        <p:nvSpPr>
          <p:cNvPr id="4" name="Subtítulo 2"/>
          <p:cNvSpPr txBox="1">
            <a:spLocks/>
          </p:cNvSpPr>
          <p:nvPr/>
        </p:nvSpPr>
        <p:spPr>
          <a:xfrm>
            <a:off x="1295636" y="1916832"/>
            <a:ext cx="2304256" cy="576063"/>
          </a:xfrm>
          <a:prstGeom prst="rect">
            <a:avLst/>
          </a:prstGeom>
        </p:spPr>
        <p:txBody>
          <a:bodyPr vert="horz" rtlCol="0">
            <a:normAutofit/>
          </a:bodyPr>
          <a:lstStyle/>
          <a:p>
            <a:pPr marL="0" marR="0" lvl="0" indent="0" algn="ctr" defTabSz="914400" rtl="0" eaLnBrk="1" fontAlgn="auto" latinLnBrk="0" hangingPunct="1">
              <a:lnSpc>
                <a:spcPct val="100000"/>
              </a:lnSpc>
              <a:spcBef>
                <a:spcPct val="20000"/>
              </a:spcBef>
              <a:spcAft>
                <a:spcPts val="0"/>
              </a:spcAft>
              <a:buClr>
                <a:schemeClr val="tx1"/>
              </a:buClr>
              <a:buSzTx/>
              <a:buFont typeface="Wingdings"/>
              <a:buNone/>
              <a:tabLst/>
              <a:defRPr/>
            </a:pPr>
            <a:r>
              <a:rPr kumimoji="1" lang="pt-BR" sz="2400" b="1" i="0" u="none" strike="noStrike" kern="0" cap="none" spc="0" normalizeH="0" baseline="0" noProof="0" dirty="0" smtClean="0">
                <a:ln>
                  <a:noFill/>
                </a:ln>
                <a:solidFill>
                  <a:schemeClr val="tx2"/>
                </a:solidFill>
                <a:effectLst/>
                <a:uLnTx/>
                <a:uFillTx/>
                <a:latin typeface="Agency FB" pitchFamily="34" charset="0"/>
              </a:rPr>
              <a:t>Parte Interna</a:t>
            </a:r>
            <a:endParaRPr kumimoji="1" lang="pt-BR" sz="2400" b="1" i="0" u="none" strike="noStrike" kern="0" cap="none" spc="0" normalizeH="0" baseline="0" noProof="0" dirty="0">
              <a:ln>
                <a:noFill/>
              </a:ln>
              <a:solidFill>
                <a:schemeClr val="tx2"/>
              </a:solidFill>
              <a:effectLst/>
              <a:uLnTx/>
              <a:uFillTx/>
              <a:latin typeface="Agency FB" pitchFamily="34" charset="0"/>
            </a:endParaRPr>
          </a:p>
        </p:txBody>
      </p:sp>
      <p:sp>
        <p:nvSpPr>
          <p:cNvPr id="6" name="Subtítulo 2"/>
          <p:cNvSpPr txBox="1">
            <a:spLocks/>
          </p:cNvSpPr>
          <p:nvPr/>
        </p:nvSpPr>
        <p:spPr>
          <a:xfrm>
            <a:off x="2303748" y="2780928"/>
            <a:ext cx="3384376" cy="3888432"/>
          </a:xfrm>
          <a:prstGeom prst="rect">
            <a:avLst/>
          </a:prstGeom>
        </p:spPr>
        <p:txBody>
          <a:bodyPr vert="horz" rtlCol="0">
            <a:noAutofit/>
          </a:bodyPr>
          <a:lstStyle/>
          <a:p>
            <a:r>
              <a:rPr lang="pt-BR" dirty="0">
                <a:latin typeface="Agency FB" pitchFamily="34" charset="0"/>
              </a:rPr>
              <a:t>Folha de rosto (obrigatório)</a:t>
            </a:r>
          </a:p>
          <a:p>
            <a:r>
              <a:rPr lang="pt-BR" dirty="0">
                <a:latin typeface="Agency FB" pitchFamily="34" charset="0"/>
              </a:rPr>
              <a:t>Errata </a:t>
            </a:r>
            <a:r>
              <a:rPr lang="pt-BR" dirty="0">
                <a:solidFill>
                  <a:srgbClr val="FF0000"/>
                </a:solidFill>
                <a:latin typeface="Agency FB" pitchFamily="34" charset="0"/>
              </a:rPr>
              <a:t>(opcional)</a:t>
            </a:r>
          </a:p>
          <a:p>
            <a:r>
              <a:rPr lang="pt-BR" dirty="0">
                <a:latin typeface="Agency FB" pitchFamily="34" charset="0"/>
              </a:rPr>
              <a:t>Folha de aprovação (obrigatório)</a:t>
            </a:r>
          </a:p>
          <a:p>
            <a:r>
              <a:rPr lang="pt-BR" dirty="0">
                <a:latin typeface="Agency FB" pitchFamily="34" charset="0"/>
              </a:rPr>
              <a:t>Dedicatória </a:t>
            </a:r>
            <a:r>
              <a:rPr lang="pt-BR" dirty="0">
                <a:solidFill>
                  <a:srgbClr val="FF0000"/>
                </a:solidFill>
                <a:latin typeface="Agency FB" pitchFamily="34" charset="0"/>
              </a:rPr>
              <a:t>(opcional)</a:t>
            </a:r>
          </a:p>
          <a:p>
            <a:r>
              <a:rPr lang="pt-BR" dirty="0">
                <a:latin typeface="Agency FB" pitchFamily="34" charset="0"/>
              </a:rPr>
              <a:t>Agradecimentos </a:t>
            </a:r>
            <a:r>
              <a:rPr lang="pt-BR" dirty="0">
                <a:solidFill>
                  <a:srgbClr val="FF0000"/>
                </a:solidFill>
                <a:latin typeface="Agency FB" pitchFamily="34" charset="0"/>
              </a:rPr>
              <a:t>(opcional)</a:t>
            </a:r>
          </a:p>
          <a:p>
            <a:r>
              <a:rPr lang="pt-BR" dirty="0">
                <a:latin typeface="Agency FB" pitchFamily="34" charset="0"/>
              </a:rPr>
              <a:t>Epígrafe </a:t>
            </a:r>
            <a:r>
              <a:rPr lang="pt-BR" dirty="0">
                <a:solidFill>
                  <a:srgbClr val="FF0000"/>
                </a:solidFill>
                <a:latin typeface="Agency FB" pitchFamily="34" charset="0"/>
              </a:rPr>
              <a:t>(opcional)</a:t>
            </a:r>
          </a:p>
          <a:p>
            <a:r>
              <a:rPr lang="pt-BR" dirty="0">
                <a:latin typeface="Agency FB" pitchFamily="34" charset="0"/>
              </a:rPr>
              <a:t>Resumo na língua vernácula (obrigatório)</a:t>
            </a:r>
          </a:p>
          <a:p>
            <a:r>
              <a:rPr lang="pt-BR" dirty="0">
                <a:latin typeface="Agency FB" pitchFamily="34" charset="0"/>
              </a:rPr>
              <a:t>Resumo em língua estrangeira (obrigatório)</a:t>
            </a:r>
          </a:p>
          <a:p>
            <a:r>
              <a:rPr lang="pt-BR" dirty="0">
                <a:latin typeface="Agency FB" pitchFamily="34" charset="0"/>
              </a:rPr>
              <a:t>Lista de ilustrações </a:t>
            </a:r>
            <a:r>
              <a:rPr lang="pt-BR" dirty="0">
                <a:solidFill>
                  <a:srgbClr val="FF0000"/>
                </a:solidFill>
                <a:latin typeface="Agency FB" pitchFamily="34" charset="0"/>
              </a:rPr>
              <a:t>(opcional)</a:t>
            </a:r>
          </a:p>
          <a:p>
            <a:r>
              <a:rPr lang="pt-BR" dirty="0">
                <a:latin typeface="Agency FB" pitchFamily="34" charset="0"/>
              </a:rPr>
              <a:t>Lista de tabelas </a:t>
            </a:r>
            <a:r>
              <a:rPr lang="pt-BR" dirty="0">
                <a:solidFill>
                  <a:srgbClr val="FF0000"/>
                </a:solidFill>
                <a:latin typeface="Agency FB" pitchFamily="34" charset="0"/>
              </a:rPr>
              <a:t>(opcional)</a:t>
            </a:r>
          </a:p>
          <a:p>
            <a:r>
              <a:rPr lang="pt-BR" dirty="0">
                <a:latin typeface="Agency FB" pitchFamily="34" charset="0"/>
              </a:rPr>
              <a:t>Lista de abreviaturas e siglas </a:t>
            </a:r>
            <a:r>
              <a:rPr lang="pt-BR" dirty="0">
                <a:solidFill>
                  <a:srgbClr val="FF0000"/>
                </a:solidFill>
                <a:latin typeface="Agency FB" pitchFamily="34" charset="0"/>
              </a:rPr>
              <a:t>(opcional)</a:t>
            </a:r>
          </a:p>
          <a:p>
            <a:r>
              <a:rPr lang="pt-BR" dirty="0">
                <a:latin typeface="Agency FB" pitchFamily="34" charset="0"/>
              </a:rPr>
              <a:t>Lista de símbolos </a:t>
            </a:r>
            <a:r>
              <a:rPr lang="pt-BR" dirty="0">
                <a:solidFill>
                  <a:srgbClr val="FF0000"/>
                </a:solidFill>
                <a:latin typeface="Agency FB" pitchFamily="34" charset="0"/>
              </a:rPr>
              <a:t>(opcional)</a:t>
            </a:r>
          </a:p>
          <a:p>
            <a:r>
              <a:rPr lang="pt-BR" dirty="0">
                <a:latin typeface="Agency FB" pitchFamily="34" charset="0"/>
              </a:rPr>
              <a:t>Sumário (obrigatório)</a:t>
            </a:r>
            <a:endParaRPr kumimoji="1" lang="pt-BR" b="0" i="0" u="none" strike="noStrike" kern="0" cap="none" spc="0" normalizeH="0" baseline="0" noProof="0" dirty="0">
              <a:ln>
                <a:noFill/>
              </a:ln>
              <a:solidFill>
                <a:schemeClr val="tx2"/>
              </a:solidFill>
              <a:effectLst/>
              <a:uLnTx/>
              <a:uFillTx/>
              <a:latin typeface="Agency FB" pitchFamily="34" charset="0"/>
            </a:endParaRPr>
          </a:p>
        </p:txBody>
      </p:sp>
      <p:sp>
        <p:nvSpPr>
          <p:cNvPr id="7" name="Subtítulo 2"/>
          <p:cNvSpPr txBox="1">
            <a:spLocks/>
          </p:cNvSpPr>
          <p:nvPr/>
        </p:nvSpPr>
        <p:spPr>
          <a:xfrm>
            <a:off x="2015716" y="2348880"/>
            <a:ext cx="2520280" cy="576064"/>
          </a:xfrm>
          <a:prstGeom prst="rect">
            <a:avLst/>
          </a:prstGeom>
        </p:spPr>
        <p:txBody>
          <a:bodyPr vert="horz" rtlCol="0">
            <a:normAutofit/>
          </a:bodyPr>
          <a:lstStyle/>
          <a:p>
            <a:r>
              <a:rPr lang="pt-BR" sz="2200" b="1" dirty="0" smtClean="0">
                <a:latin typeface="Agency FB" pitchFamily="34" charset="0"/>
              </a:rPr>
              <a:t>Elementos Pré-Textuais</a:t>
            </a:r>
            <a:endParaRPr kumimoji="1" lang="pt-BR" sz="2200" b="1" i="0" u="none" strike="noStrike" kern="0" cap="none" spc="0" normalizeH="0" baseline="0" noProof="0" dirty="0">
              <a:ln>
                <a:noFill/>
              </a:ln>
              <a:solidFill>
                <a:schemeClr val="tx2"/>
              </a:solidFill>
              <a:effectLst/>
              <a:uLnTx/>
              <a:uFillTx/>
              <a:latin typeface="Agency FB" pitchFamily="34" charset="0"/>
            </a:endParaRPr>
          </a:p>
        </p:txBody>
      </p:sp>
      <p:sp>
        <p:nvSpPr>
          <p:cNvPr id="13" name="Subtítulo 2"/>
          <p:cNvSpPr txBox="1">
            <a:spLocks/>
          </p:cNvSpPr>
          <p:nvPr/>
        </p:nvSpPr>
        <p:spPr>
          <a:xfrm>
            <a:off x="323528" y="1412776"/>
            <a:ext cx="8568952" cy="648072"/>
          </a:xfrm>
          <a:prstGeom prst="rect">
            <a:avLst/>
          </a:prstGeom>
        </p:spPr>
        <p:txBody>
          <a:bodyPr vert="horz" rtlCol="0">
            <a:normAutofit/>
          </a:bodyPr>
          <a:lstStyle/>
          <a:p>
            <a:pPr algn="just" eaLnBrk="1" hangingPunct="1">
              <a:defRPr/>
            </a:pPr>
            <a:r>
              <a:rPr lang="pt-BR" sz="2400" dirty="0">
                <a:latin typeface="Agency FB"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endParaRPr lang="pt-BR"/>
          </a:p>
        </p:txBody>
      </p:sp>
      <p:sp>
        <p:nvSpPr>
          <p:cNvPr id="15" name="Espaço Reservado para Número de Slide 14"/>
          <p:cNvSpPr>
            <a:spLocks noGrp="1"/>
          </p:cNvSpPr>
          <p:nvPr>
            <p:ph type="sldNum" sz="quarter" idx="12"/>
          </p:nvPr>
        </p:nvSpPr>
        <p:spPr/>
        <p:txBody>
          <a:bodyPr/>
          <a:lstStyle/>
          <a:p>
            <a:fld id="{CC3D4E52-C0D4-492B-A170-0B98928D9E9A}" type="slidenum">
              <a:rPr lang="pt-BR" smtClean="0"/>
              <a:t>11</a:t>
            </a:fld>
            <a:endParaRPr lang="pt-BR"/>
          </a:p>
        </p:txBody>
      </p:sp>
    </p:spTree>
    <p:extLst>
      <p:ext uri="{BB962C8B-B14F-4D97-AF65-F5344CB8AC3E}">
        <p14:creationId xmlns:p14="http://schemas.microsoft.com/office/powerpoint/2010/main" val="4722469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67544" y="0"/>
            <a:ext cx="8352928"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pt-BR" sz="4000" dirty="0" smtClean="0">
              <a:hlinkClick r:id="rId2"/>
            </a:endParaRPr>
          </a:p>
          <a:p>
            <a:pPr>
              <a:defRPr/>
            </a:pPr>
            <a:r>
              <a:rPr lang="pt-BR" sz="4000" dirty="0" smtClean="0">
                <a:hlinkClick r:id="rId2"/>
              </a:rPr>
              <a:t>ABNT 14724/2011</a:t>
            </a:r>
            <a:endParaRPr lang="pt-BR" sz="4000" dirty="0"/>
          </a:p>
        </p:txBody>
      </p:sp>
      <p:sp>
        <p:nvSpPr>
          <p:cNvPr id="8" name="Subtítulo 2"/>
          <p:cNvSpPr txBox="1">
            <a:spLocks/>
          </p:cNvSpPr>
          <p:nvPr/>
        </p:nvSpPr>
        <p:spPr>
          <a:xfrm>
            <a:off x="4315354" y="2276872"/>
            <a:ext cx="2376264" cy="648072"/>
          </a:xfrm>
          <a:prstGeom prst="rect">
            <a:avLst/>
          </a:prstGeom>
        </p:spPr>
        <p:txBody>
          <a:bodyPr vert="horz" rtlCol="0">
            <a:normAutofit/>
          </a:bodyPr>
          <a:lstStyle/>
          <a:p>
            <a:r>
              <a:rPr lang="pt-BR" sz="2200" b="1" dirty="0" smtClean="0">
                <a:latin typeface="Agency FB" pitchFamily="34" charset="0"/>
              </a:rPr>
              <a:t>Elementos Textuais</a:t>
            </a:r>
            <a:endParaRPr kumimoji="1" lang="pt-BR" sz="2200" b="1" i="0" u="none" strike="noStrike" kern="0" cap="none" spc="0" normalizeH="0" baseline="0" noProof="0" dirty="0">
              <a:ln>
                <a:noFill/>
              </a:ln>
              <a:solidFill>
                <a:schemeClr val="tx2"/>
              </a:solidFill>
              <a:effectLst/>
              <a:uLnTx/>
              <a:uFillTx/>
              <a:latin typeface="Agency FB" pitchFamily="34" charset="0"/>
            </a:endParaRPr>
          </a:p>
        </p:txBody>
      </p:sp>
      <p:sp>
        <p:nvSpPr>
          <p:cNvPr id="9" name="Subtítulo 2"/>
          <p:cNvSpPr txBox="1">
            <a:spLocks/>
          </p:cNvSpPr>
          <p:nvPr/>
        </p:nvSpPr>
        <p:spPr>
          <a:xfrm>
            <a:off x="4747402" y="2780928"/>
            <a:ext cx="1872208" cy="792088"/>
          </a:xfrm>
          <a:prstGeom prst="rect">
            <a:avLst/>
          </a:prstGeom>
        </p:spPr>
        <p:txBody>
          <a:bodyPr vert="horz" rtlCol="0">
            <a:noAutofit/>
          </a:bodyPr>
          <a:lstStyle/>
          <a:p>
            <a:r>
              <a:rPr lang="pt-BR" dirty="0">
                <a:latin typeface="Agency FB" pitchFamily="34" charset="0"/>
              </a:rPr>
              <a:t>Introdução</a:t>
            </a:r>
          </a:p>
          <a:p>
            <a:r>
              <a:rPr lang="pt-BR" dirty="0">
                <a:latin typeface="Agency FB" pitchFamily="34" charset="0"/>
              </a:rPr>
              <a:t>Desenvolvimento</a:t>
            </a:r>
          </a:p>
          <a:p>
            <a:r>
              <a:rPr lang="pt-BR" dirty="0">
                <a:latin typeface="Agency FB" pitchFamily="34" charset="0"/>
              </a:rPr>
              <a:t>Conclusão</a:t>
            </a:r>
            <a:endParaRPr kumimoji="1" lang="pt-BR" b="0" i="0" u="none" strike="noStrike" kern="0" cap="none" spc="0" normalizeH="0" baseline="0" noProof="0" dirty="0">
              <a:ln>
                <a:noFill/>
              </a:ln>
              <a:solidFill>
                <a:schemeClr val="tx2"/>
              </a:solidFill>
              <a:effectLst/>
              <a:uLnTx/>
              <a:uFillTx/>
              <a:latin typeface="Agency FB" pitchFamily="34" charset="0"/>
            </a:endParaRPr>
          </a:p>
        </p:txBody>
      </p:sp>
      <p:sp>
        <p:nvSpPr>
          <p:cNvPr id="10" name="Subtítulo 2"/>
          <p:cNvSpPr txBox="1">
            <a:spLocks/>
          </p:cNvSpPr>
          <p:nvPr/>
        </p:nvSpPr>
        <p:spPr>
          <a:xfrm>
            <a:off x="4315354" y="3789040"/>
            <a:ext cx="2592287" cy="576064"/>
          </a:xfrm>
          <a:prstGeom prst="rect">
            <a:avLst/>
          </a:prstGeom>
        </p:spPr>
        <p:txBody>
          <a:bodyPr vert="horz" rtlCol="0">
            <a:normAutofit/>
          </a:bodyPr>
          <a:lstStyle/>
          <a:p>
            <a:r>
              <a:rPr lang="pt-BR" sz="2200" b="1" dirty="0" smtClean="0">
                <a:latin typeface="Agency FB" pitchFamily="34" charset="0"/>
              </a:rPr>
              <a:t>Elementos Pós-Textuais</a:t>
            </a:r>
            <a:endParaRPr kumimoji="1" lang="pt-BR" sz="2200" b="1" i="0" u="none" strike="noStrike" kern="0" cap="none" spc="0" normalizeH="0" baseline="0" noProof="0" dirty="0">
              <a:ln>
                <a:noFill/>
              </a:ln>
              <a:solidFill>
                <a:schemeClr val="tx2"/>
              </a:solidFill>
              <a:effectLst/>
              <a:uLnTx/>
              <a:uFillTx/>
              <a:latin typeface="Agency FB" pitchFamily="34" charset="0"/>
            </a:endParaRPr>
          </a:p>
        </p:txBody>
      </p:sp>
      <p:sp>
        <p:nvSpPr>
          <p:cNvPr id="11" name="Subtítulo 2"/>
          <p:cNvSpPr txBox="1">
            <a:spLocks/>
          </p:cNvSpPr>
          <p:nvPr/>
        </p:nvSpPr>
        <p:spPr>
          <a:xfrm>
            <a:off x="4747402" y="4221088"/>
            <a:ext cx="2339752" cy="1872208"/>
          </a:xfrm>
          <a:prstGeom prst="rect">
            <a:avLst/>
          </a:prstGeom>
        </p:spPr>
        <p:txBody>
          <a:bodyPr vert="horz" rtlCol="0">
            <a:noAutofit/>
          </a:bodyPr>
          <a:lstStyle/>
          <a:p>
            <a:r>
              <a:rPr lang="pt-BR" dirty="0">
                <a:latin typeface="Agency FB" pitchFamily="34" charset="0"/>
              </a:rPr>
              <a:t>Referências (obrigatório)</a:t>
            </a:r>
          </a:p>
          <a:p>
            <a:r>
              <a:rPr lang="pt-BR" dirty="0">
                <a:latin typeface="Agency FB" pitchFamily="34" charset="0"/>
              </a:rPr>
              <a:t>Glossário (</a:t>
            </a:r>
            <a:r>
              <a:rPr lang="pt-BR" dirty="0">
                <a:solidFill>
                  <a:srgbClr val="FF0000"/>
                </a:solidFill>
                <a:latin typeface="Agency FB" pitchFamily="34" charset="0"/>
              </a:rPr>
              <a:t>opcional)</a:t>
            </a:r>
          </a:p>
          <a:p>
            <a:r>
              <a:rPr lang="pt-BR" dirty="0">
                <a:latin typeface="Agency FB" pitchFamily="34" charset="0"/>
              </a:rPr>
              <a:t>Apêndice (</a:t>
            </a:r>
            <a:r>
              <a:rPr lang="pt-BR" dirty="0">
                <a:solidFill>
                  <a:srgbClr val="FF0000"/>
                </a:solidFill>
                <a:latin typeface="Agency FB" pitchFamily="34" charset="0"/>
              </a:rPr>
              <a:t>opcional)</a:t>
            </a:r>
          </a:p>
          <a:p>
            <a:r>
              <a:rPr lang="pt-BR" dirty="0">
                <a:latin typeface="Agency FB" pitchFamily="34" charset="0"/>
              </a:rPr>
              <a:t>Anexo </a:t>
            </a:r>
            <a:r>
              <a:rPr lang="pt-BR" dirty="0">
                <a:solidFill>
                  <a:srgbClr val="FF0000"/>
                </a:solidFill>
                <a:latin typeface="Agency FB" pitchFamily="34" charset="0"/>
              </a:rPr>
              <a:t>(opcional)</a:t>
            </a:r>
          </a:p>
          <a:p>
            <a:r>
              <a:rPr lang="pt-BR" dirty="0">
                <a:latin typeface="Agency FB" pitchFamily="34" charset="0"/>
              </a:rPr>
              <a:t>Índice </a:t>
            </a:r>
            <a:r>
              <a:rPr lang="pt-BR" dirty="0">
                <a:solidFill>
                  <a:srgbClr val="FF0000"/>
                </a:solidFill>
                <a:latin typeface="Agency FB" pitchFamily="34" charset="0"/>
              </a:rPr>
              <a:t>(opcional)</a:t>
            </a:r>
            <a:endParaRPr kumimoji="1" lang="pt-BR" b="0" i="0" u="none" strike="noStrike" kern="0" cap="none" spc="0" normalizeH="0" baseline="0" noProof="0" dirty="0">
              <a:ln>
                <a:noFill/>
              </a:ln>
              <a:solidFill>
                <a:srgbClr val="FF0000"/>
              </a:solidFill>
              <a:effectLst/>
              <a:uLnTx/>
              <a:uFillTx/>
              <a:latin typeface="Agency FB" pitchFamily="34" charset="0"/>
            </a:endParaRPr>
          </a:p>
        </p:txBody>
      </p:sp>
      <p:pic>
        <p:nvPicPr>
          <p:cNvPr id="12" name="Espaço Reservado para Conteúdo 3" descr="praticadapesquisa_paginas_14724.png"/>
          <p:cNvPicPr>
            <a:picLocks noChangeAspect="1"/>
          </p:cNvPicPr>
          <p:nvPr/>
        </p:nvPicPr>
        <p:blipFill>
          <a:blip r:embed="rId3" cstate="print"/>
          <a:stretch>
            <a:fillRect/>
          </a:stretch>
        </p:blipFill>
        <p:spPr>
          <a:xfrm>
            <a:off x="1259632" y="2060848"/>
            <a:ext cx="2520280" cy="3228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3" name="Subtítulo 2"/>
          <p:cNvSpPr txBox="1">
            <a:spLocks/>
          </p:cNvSpPr>
          <p:nvPr/>
        </p:nvSpPr>
        <p:spPr>
          <a:xfrm>
            <a:off x="323528" y="1412776"/>
            <a:ext cx="8568952" cy="648072"/>
          </a:xfrm>
          <a:prstGeom prst="rect">
            <a:avLst/>
          </a:prstGeom>
        </p:spPr>
        <p:txBody>
          <a:bodyPr vert="horz" rtlCol="0">
            <a:normAutofit/>
          </a:bodyPr>
          <a:lstStyle/>
          <a:p>
            <a:pPr algn="just" eaLnBrk="1" hangingPunct="1">
              <a:defRPr/>
            </a:pPr>
            <a:r>
              <a:rPr lang="pt-BR" sz="2400" dirty="0">
                <a:latin typeface="Agency FB"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endParaRPr lang="pt-BR"/>
          </a:p>
        </p:txBody>
      </p:sp>
      <p:sp>
        <p:nvSpPr>
          <p:cNvPr id="15" name="Espaço Reservado para Número de Slide 14"/>
          <p:cNvSpPr>
            <a:spLocks noGrp="1"/>
          </p:cNvSpPr>
          <p:nvPr>
            <p:ph type="sldNum" sz="quarter" idx="12"/>
          </p:nvPr>
        </p:nvSpPr>
        <p:spPr/>
        <p:txBody>
          <a:bodyPr/>
          <a:lstStyle/>
          <a:p>
            <a:fld id="{CC3D4E52-C0D4-492B-A170-0B98928D9E9A}" type="slidenum">
              <a:rPr lang="pt-BR" smtClean="0"/>
              <a:t>12</a:t>
            </a:fld>
            <a:endParaRPr lang="pt-BR"/>
          </a:p>
        </p:txBody>
      </p:sp>
    </p:spTree>
    <p:extLst>
      <p:ext uri="{BB962C8B-B14F-4D97-AF65-F5344CB8AC3E}">
        <p14:creationId xmlns:p14="http://schemas.microsoft.com/office/powerpoint/2010/main" val="472246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67544" y="0"/>
            <a:ext cx="8352928"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pt-BR" sz="4000" dirty="0" smtClean="0">
              <a:hlinkClick r:id="rId2"/>
            </a:endParaRPr>
          </a:p>
          <a:p>
            <a:pPr>
              <a:defRPr/>
            </a:pPr>
            <a:r>
              <a:rPr lang="pt-BR" sz="4000" dirty="0" smtClean="0">
                <a:hlinkClick r:id="rId2"/>
              </a:rPr>
              <a:t>ABNT 14724/2011</a:t>
            </a:r>
            <a:endParaRPr lang="pt-BR" sz="4000" dirty="0"/>
          </a:p>
        </p:txBody>
      </p:sp>
      <p:sp>
        <p:nvSpPr>
          <p:cNvPr id="3" name="Subtítulo 2"/>
          <p:cNvSpPr txBox="1">
            <a:spLocks/>
          </p:cNvSpPr>
          <p:nvPr/>
        </p:nvSpPr>
        <p:spPr>
          <a:xfrm>
            <a:off x="0" y="1916832"/>
            <a:ext cx="2448272" cy="64807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a:buNone/>
              <a:defRPr/>
            </a:pPr>
            <a:r>
              <a:rPr lang="pt-BR" sz="2400" b="1" dirty="0" smtClean="0">
                <a:latin typeface="Agency FB" pitchFamily="34" charset="0"/>
              </a:rPr>
              <a:t>Parte externa</a:t>
            </a:r>
            <a:endParaRPr lang="pt-BR" sz="2400" b="1" dirty="0">
              <a:latin typeface="Agency FB" pitchFamily="34" charset="0"/>
            </a:endParaRPr>
          </a:p>
        </p:txBody>
      </p:sp>
      <p:sp>
        <p:nvSpPr>
          <p:cNvPr id="5" name="Subtítulo 2"/>
          <p:cNvSpPr txBox="1">
            <a:spLocks/>
          </p:cNvSpPr>
          <p:nvPr/>
        </p:nvSpPr>
        <p:spPr>
          <a:xfrm>
            <a:off x="755576" y="2492896"/>
            <a:ext cx="2304256" cy="792088"/>
          </a:xfrm>
          <a:prstGeom prst="rect">
            <a:avLst/>
          </a:prstGeom>
        </p:spPr>
        <p:txBody>
          <a:bodyPr vert="horz" rtlCol="0">
            <a:normAutofit/>
          </a:bodyPr>
          <a:lstStyle/>
          <a:p>
            <a:pPr marL="285750" indent="-285750">
              <a:buFont typeface="Arial" charset="0"/>
              <a:buChar char="•"/>
            </a:pPr>
            <a:r>
              <a:rPr lang="pt-BR" dirty="0" smtClean="0">
                <a:latin typeface="Agency FB" pitchFamily="34" charset="0"/>
              </a:rPr>
              <a:t>Capa </a:t>
            </a:r>
            <a:r>
              <a:rPr lang="pt-BR" dirty="0">
                <a:latin typeface="Agency FB" pitchFamily="34" charset="0"/>
              </a:rPr>
              <a:t>(obrigatório</a:t>
            </a:r>
            <a:r>
              <a:rPr lang="pt-BR" dirty="0" smtClean="0">
                <a:latin typeface="Agency FB" pitchFamily="34" charset="0"/>
              </a:rPr>
              <a:t>)</a:t>
            </a:r>
          </a:p>
          <a:p>
            <a:pPr marL="285750" indent="-285750">
              <a:buFont typeface="Arial" charset="0"/>
              <a:buChar char="•"/>
            </a:pPr>
            <a:r>
              <a:rPr lang="pt-BR" dirty="0" smtClean="0">
                <a:latin typeface="Agency FB" pitchFamily="34" charset="0"/>
              </a:rPr>
              <a:t>Lombada </a:t>
            </a:r>
            <a:r>
              <a:rPr lang="pt-BR" dirty="0">
                <a:solidFill>
                  <a:srgbClr val="FF0000"/>
                </a:solidFill>
                <a:latin typeface="Agency FB" pitchFamily="34" charset="0"/>
              </a:rPr>
              <a:t>(opcional)</a:t>
            </a:r>
            <a:endParaRPr kumimoji="1" lang="pt-BR" b="0" i="0" u="none" strike="noStrike" kern="0" cap="none" spc="0" normalizeH="0" baseline="0" noProof="0" dirty="0">
              <a:ln>
                <a:noFill/>
              </a:ln>
              <a:solidFill>
                <a:srgbClr val="FF0000"/>
              </a:solidFill>
              <a:effectLst/>
              <a:uLnTx/>
              <a:uFillTx/>
              <a:latin typeface="Agency FB" pitchFamily="34" charset="0"/>
            </a:endParaRPr>
          </a:p>
        </p:txBody>
      </p:sp>
      <p:sp>
        <p:nvSpPr>
          <p:cNvPr id="13" name="Subtítulo 2"/>
          <p:cNvSpPr txBox="1">
            <a:spLocks/>
          </p:cNvSpPr>
          <p:nvPr/>
        </p:nvSpPr>
        <p:spPr>
          <a:xfrm>
            <a:off x="323528" y="1412776"/>
            <a:ext cx="8568952" cy="648072"/>
          </a:xfrm>
          <a:prstGeom prst="rect">
            <a:avLst/>
          </a:prstGeom>
        </p:spPr>
        <p:txBody>
          <a:bodyPr vert="horz" rtlCol="0">
            <a:normAutofit/>
          </a:bodyPr>
          <a:lstStyle/>
          <a:p>
            <a:pPr algn="just" eaLnBrk="1" hangingPunct="1">
              <a:defRPr/>
            </a:pPr>
            <a:r>
              <a:rPr lang="pt-BR" sz="2400" dirty="0">
                <a:latin typeface="Agency FB"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endParaRPr lang="pt-BR"/>
          </a:p>
        </p:txBody>
      </p:sp>
      <p:sp>
        <p:nvSpPr>
          <p:cNvPr id="15" name="Espaço Reservado para Número de Slide 14"/>
          <p:cNvSpPr>
            <a:spLocks noGrp="1"/>
          </p:cNvSpPr>
          <p:nvPr>
            <p:ph type="sldNum" sz="quarter" idx="12"/>
          </p:nvPr>
        </p:nvSpPr>
        <p:spPr/>
        <p:txBody>
          <a:bodyPr/>
          <a:lstStyle/>
          <a:p>
            <a:fld id="{CC3D4E52-C0D4-492B-A170-0B98928D9E9A}" type="slidenum">
              <a:rPr lang="pt-BR" smtClean="0"/>
              <a:t>13</a:t>
            </a:fld>
            <a:endParaRPr lang="pt-BR"/>
          </a:p>
        </p:txBody>
      </p:sp>
    </p:spTree>
    <p:extLst>
      <p:ext uri="{BB962C8B-B14F-4D97-AF65-F5344CB8AC3E}">
        <p14:creationId xmlns:p14="http://schemas.microsoft.com/office/powerpoint/2010/main" val="11222795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207628"/>
            <a:ext cx="7364848" cy="5101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14</a:t>
            </a:fld>
            <a:endParaRPr lang="pt-BR"/>
          </a:p>
        </p:txBody>
      </p:sp>
    </p:spTree>
    <p:extLst>
      <p:ext uri="{BB962C8B-B14F-4D97-AF65-F5344CB8AC3E}">
        <p14:creationId xmlns:p14="http://schemas.microsoft.com/office/powerpoint/2010/main" val="648685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15</a:t>
            </a:fld>
            <a:endParaRPr lang="pt-BR"/>
          </a:p>
        </p:txBody>
      </p:sp>
      <p:sp>
        <p:nvSpPr>
          <p:cNvPr id="4" name="CaixaDeTexto 3"/>
          <p:cNvSpPr txBox="1"/>
          <p:nvPr/>
        </p:nvSpPr>
        <p:spPr>
          <a:xfrm>
            <a:off x="323528" y="1062028"/>
            <a:ext cx="7488832" cy="369332"/>
          </a:xfrm>
          <a:prstGeom prst="rect">
            <a:avLst/>
          </a:prstGeom>
          <a:noFill/>
        </p:spPr>
        <p:txBody>
          <a:bodyPr wrap="square" rtlCol="0">
            <a:spAutoFit/>
          </a:bodyPr>
          <a:lstStyle/>
          <a:p>
            <a:r>
              <a:rPr lang="pt-BR" dirty="0" smtClean="0"/>
              <a:t>CONTRA CAPA</a:t>
            </a:r>
            <a:endParaRPr lang="pt-BR"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403" y="1062028"/>
            <a:ext cx="3739628"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9792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539552" y="584684"/>
            <a:ext cx="8352928"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pt-BR" smtClean="0"/>
              <a:t>Estrutura do Trabalho Acadêmico   ABNT 14724/2011</a:t>
            </a:r>
            <a:endParaRPr lang="pt-BR" dirty="0"/>
          </a:p>
        </p:txBody>
      </p:sp>
      <p:sp>
        <p:nvSpPr>
          <p:cNvPr id="3" name="Subtítulo 2"/>
          <p:cNvSpPr txBox="1">
            <a:spLocks/>
          </p:cNvSpPr>
          <p:nvPr/>
        </p:nvSpPr>
        <p:spPr>
          <a:xfrm>
            <a:off x="395536" y="2528900"/>
            <a:ext cx="4032448" cy="2808312"/>
          </a:xfrm>
          <a:prstGeom prst="rect">
            <a:avLst/>
          </a:prstGeom>
        </p:spPr>
        <p:txBody>
          <a:bodyPr vert="horz" rtlCol="0">
            <a:noAutofit/>
          </a:bodyPr>
          <a:lstStyle/>
          <a:p>
            <a:r>
              <a:rPr lang="pt-BR" dirty="0">
                <a:latin typeface="Agency FB" pitchFamily="34" charset="0"/>
              </a:rPr>
              <a:t>Elemento opcional. Apresentada conforme a </a:t>
            </a:r>
            <a:r>
              <a:rPr lang="pt-BR" dirty="0">
                <a:latin typeface="Agency FB" pitchFamily="34" charset="0"/>
                <a:hlinkClick r:id="rId2"/>
              </a:rPr>
              <a:t>ABNT NBR </a:t>
            </a:r>
            <a:r>
              <a:rPr lang="pt-BR" dirty="0" smtClean="0">
                <a:latin typeface="Agency FB" pitchFamily="34" charset="0"/>
                <a:hlinkClick r:id="rId2"/>
              </a:rPr>
              <a:t>12225</a:t>
            </a:r>
            <a:endParaRPr lang="pt-BR" dirty="0" smtClean="0">
              <a:latin typeface="Agency FB" pitchFamily="34" charset="0"/>
            </a:endParaRPr>
          </a:p>
          <a:p>
            <a:pPr algn="just"/>
            <a:endParaRPr lang="pt-BR" b="1" dirty="0" smtClean="0">
              <a:latin typeface="Agency FB" pitchFamily="34" charset="0"/>
            </a:endParaRPr>
          </a:p>
          <a:p>
            <a:pPr algn="just"/>
            <a:r>
              <a:rPr lang="pt-BR" b="1" dirty="0" smtClean="0">
                <a:latin typeface="Agency FB" pitchFamily="34" charset="0"/>
              </a:rPr>
              <a:t>Elementos: (vertical ou horizontal)</a:t>
            </a:r>
          </a:p>
          <a:p>
            <a:pPr algn="just"/>
            <a:endParaRPr lang="pt-BR" b="1" dirty="0" smtClean="0">
              <a:latin typeface="Agency FB" pitchFamily="34" charset="0"/>
            </a:endParaRPr>
          </a:p>
          <a:p>
            <a:pPr algn="just">
              <a:buFont typeface="Arial" charset="0"/>
              <a:buChar char="•"/>
            </a:pPr>
            <a:r>
              <a:rPr lang="pt-BR" dirty="0" smtClean="0">
                <a:latin typeface="Agency FB" pitchFamily="34" charset="0"/>
              </a:rPr>
              <a:t> Nome do autor;</a:t>
            </a:r>
          </a:p>
          <a:p>
            <a:pPr algn="just">
              <a:buFont typeface="Arial" charset="0"/>
              <a:buChar char="•"/>
            </a:pPr>
            <a:r>
              <a:rPr lang="pt-BR" dirty="0" smtClean="0">
                <a:latin typeface="Agency FB" pitchFamily="34" charset="0"/>
              </a:rPr>
              <a:t> Título;</a:t>
            </a:r>
          </a:p>
          <a:p>
            <a:pPr>
              <a:buFont typeface="Arial" charset="0"/>
              <a:buChar char="•"/>
            </a:pPr>
            <a:r>
              <a:rPr lang="pt-BR" dirty="0" smtClean="0">
                <a:latin typeface="Agency FB" pitchFamily="34" charset="0"/>
              </a:rPr>
              <a:t> Indicação de volume , fascículo e data;</a:t>
            </a:r>
          </a:p>
          <a:p>
            <a:pPr algn="just">
              <a:buFont typeface="Arial" charset="0"/>
              <a:buChar char="•"/>
            </a:pPr>
            <a:r>
              <a:rPr lang="pt-BR" dirty="0" smtClean="0">
                <a:latin typeface="Agency FB" pitchFamily="34" charset="0"/>
              </a:rPr>
              <a:t> Logomarca da editora</a:t>
            </a:r>
          </a:p>
          <a:p>
            <a:endParaRPr kumimoji="1" lang="pt-BR" b="0" i="0" u="none" strike="noStrike" kern="0" cap="none" spc="0" normalizeH="0" baseline="0" noProof="0" dirty="0">
              <a:ln>
                <a:noFill/>
              </a:ln>
              <a:solidFill>
                <a:schemeClr val="tx2"/>
              </a:solidFill>
              <a:effectLst/>
              <a:uLnTx/>
              <a:uFillTx/>
              <a:latin typeface="Agency FB" pitchFamily="34" charset="0"/>
            </a:endParaRPr>
          </a:p>
        </p:txBody>
      </p:sp>
      <p:sp>
        <p:nvSpPr>
          <p:cNvPr id="4" name="Subtítulo 2"/>
          <p:cNvSpPr txBox="1">
            <a:spLocks/>
          </p:cNvSpPr>
          <p:nvPr/>
        </p:nvSpPr>
        <p:spPr>
          <a:xfrm>
            <a:off x="72008" y="1952836"/>
            <a:ext cx="3563888" cy="648072"/>
          </a:xfrm>
          <a:prstGeom prst="rect">
            <a:avLst/>
          </a:prstGeom>
        </p:spPr>
        <p:txBody>
          <a:bodyPr vert="horz" rtlCol="0">
            <a:normAutofit fontScale="92500"/>
          </a:bodyPr>
          <a:lstStyle/>
          <a:p>
            <a:pPr algn="ctr" fontAlgn="auto">
              <a:spcBef>
                <a:spcPct val="20000"/>
              </a:spcBef>
              <a:spcAft>
                <a:spcPts val="0"/>
              </a:spcAft>
              <a:buClr>
                <a:schemeClr val="tx1"/>
              </a:buClr>
              <a:defRPr/>
            </a:pPr>
            <a:r>
              <a:rPr kumimoji="1" lang="pt-BR" sz="2400" b="1" i="0" u="none" strike="noStrike" kern="0" cap="none" spc="0" normalizeH="0" baseline="0" noProof="0" dirty="0" smtClean="0">
                <a:ln>
                  <a:noFill/>
                </a:ln>
                <a:solidFill>
                  <a:schemeClr val="tx2"/>
                </a:solidFill>
                <a:effectLst/>
                <a:uLnTx/>
                <a:uFillTx/>
                <a:latin typeface="Agency FB" pitchFamily="34" charset="0"/>
                <a:ea typeface="+mn-ea"/>
                <a:cs typeface="+mn-cs"/>
              </a:rPr>
              <a:t>Parte externa - </a:t>
            </a:r>
            <a:r>
              <a:rPr lang="pt-BR" sz="2400" dirty="0" smtClean="0">
                <a:latin typeface="Agency FB" pitchFamily="34" charset="0"/>
              </a:rPr>
              <a:t>Lombada (opcional)</a:t>
            </a:r>
            <a:endParaRPr lang="pt-BR" sz="2400" dirty="0">
              <a:latin typeface="Agency FB" pitchFamily="34" charset="0"/>
            </a:endParaRPr>
          </a:p>
          <a:p>
            <a:pPr marL="0" marR="0" lvl="0" indent="0" algn="ctr" defTabSz="914400" rtl="0" eaLnBrk="1" fontAlgn="auto" latinLnBrk="0" hangingPunct="1">
              <a:lnSpc>
                <a:spcPct val="100000"/>
              </a:lnSpc>
              <a:spcBef>
                <a:spcPct val="20000"/>
              </a:spcBef>
              <a:spcAft>
                <a:spcPts val="0"/>
              </a:spcAft>
              <a:buClr>
                <a:schemeClr val="tx1"/>
              </a:buClr>
              <a:buSzTx/>
              <a:buFont typeface="Wingdings"/>
              <a:buNone/>
              <a:tabLst/>
              <a:defRPr/>
            </a:pPr>
            <a:endParaRPr kumimoji="1" lang="pt-BR" sz="2400" b="1" i="0" u="none" strike="noStrike" kern="0" cap="none" spc="0" normalizeH="0" baseline="0" noProof="0" dirty="0">
              <a:ln>
                <a:noFill/>
              </a:ln>
              <a:solidFill>
                <a:schemeClr val="tx2"/>
              </a:solidFill>
              <a:effectLst/>
              <a:uLnTx/>
              <a:uFillTx/>
              <a:latin typeface="Agency FB" pitchFamily="34" charset="0"/>
              <a:ea typeface="+mn-ea"/>
              <a:cs typeface="+mn-cs"/>
            </a:endParaRPr>
          </a:p>
        </p:txBody>
      </p:sp>
      <p:pic>
        <p:nvPicPr>
          <p:cNvPr id="5" name="Espaço Reservado para Conteúdo 3" descr="praticadapesquisa_paginas_14724.png"/>
          <p:cNvPicPr>
            <a:picLocks noChangeAspect="1"/>
          </p:cNvPicPr>
          <p:nvPr/>
        </p:nvPicPr>
        <p:blipFill>
          <a:blip r:embed="rId3" cstate="print"/>
          <a:stretch>
            <a:fillRect/>
          </a:stretch>
        </p:blipFill>
        <p:spPr>
          <a:xfrm>
            <a:off x="5004048" y="2312876"/>
            <a:ext cx="3528391" cy="4032448"/>
          </a:xfrm>
          <a:prstGeom prst="rect">
            <a:avLst/>
          </a:prstGeom>
          <a:ln>
            <a:noFill/>
          </a:ln>
          <a:effectLst>
            <a:outerShdw blurRad="292100" dist="139700" dir="2700000" algn="tl" rotWithShape="0">
              <a:srgbClr val="333333">
                <a:alpha val="65000"/>
              </a:srgbClr>
            </a:outerShdw>
          </a:effectLst>
        </p:spPr>
      </p:pic>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16</a:t>
            </a:fld>
            <a:endParaRPr lang="pt-BR"/>
          </a:p>
        </p:txBody>
      </p:sp>
    </p:spTree>
    <p:extLst>
      <p:ext uri="{BB962C8B-B14F-4D97-AF65-F5344CB8AC3E}">
        <p14:creationId xmlns:p14="http://schemas.microsoft.com/office/powerpoint/2010/main" val="1704637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67544" y="404664"/>
            <a:ext cx="8352928"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pt-BR" smtClean="0"/>
              <a:t>Estrutura do Trabalho Acadêmico   ABNT 14724/2011</a:t>
            </a:r>
            <a:endParaRPr lang="pt-BR" dirty="0"/>
          </a:p>
        </p:txBody>
      </p:sp>
      <p:sp>
        <p:nvSpPr>
          <p:cNvPr id="3" name="Subtítulo 2"/>
          <p:cNvSpPr txBox="1">
            <a:spLocks/>
          </p:cNvSpPr>
          <p:nvPr/>
        </p:nvSpPr>
        <p:spPr>
          <a:xfrm>
            <a:off x="323528" y="2753544"/>
            <a:ext cx="4608512" cy="3051720"/>
          </a:xfrm>
          <a:prstGeom prst="rect">
            <a:avLst/>
          </a:prstGeom>
        </p:spPr>
        <p:txBody>
          <a:bodyPr vert="horz" rtlCol="0">
            <a:noAutofit/>
          </a:bodyPr>
          <a:lstStyle/>
          <a:p>
            <a:r>
              <a:rPr lang="pt-BR" b="1" dirty="0">
                <a:latin typeface="Agency FB" pitchFamily="34" charset="0"/>
              </a:rPr>
              <a:t>Anverso</a:t>
            </a:r>
          </a:p>
          <a:p>
            <a:pPr algn="just"/>
            <a:r>
              <a:rPr lang="pt-BR" dirty="0">
                <a:latin typeface="Agency FB" pitchFamily="34" charset="0"/>
              </a:rPr>
              <a:t>Deve ser inserida após a folha de rosto, constituída pelo </a:t>
            </a:r>
            <a:r>
              <a:rPr lang="pt-BR" dirty="0" smtClean="0">
                <a:latin typeface="Agency FB" pitchFamily="34" charset="0"/>
              </a:rPr>
              <a:t> nome </a:t>
            </a:r>
            <a:r>
              <a:rPr lang="pt-BR" dirty="0">
                <a:latin typeface="Agency FB" pitchFamily="34" charset="0"/>
              </a:rPr>
              <a:t>do autor </a:t>
            </a:r>
            <a:r>
              <a:rPr lang="pt-BR" dirty="0" smtClean="0">
                <a:latin typeface="Agency FB" pitchFamily="34" charset="0"/>
              </a:rPr>
              <a:t>do trabalho</a:t>
            </a:r>
            <a:r>
              <a:rPr lang="pt-BR" dirty="0">
                <a:latin typeface="Agency FB" pitchFamily="34" charset="0"/>
              </a:rPr>
              <a:t>, título do trabalho e subtítulo (se houver), natureza (tipo do trabalho, objetivo, nome </a:t>
            </a:r>
            <a:r>
              <a:rPr lang="pt-BR" dirty="0" smtClean="0">
                <a:latin typeface="Agency FB" pitchFamily="34" charset="0"/>
              </a:rPr>
              <a:t>da instituição </a:t>
            </a:r>
            <a:r>
              <a:rPr lang="pt-BR" dirty="0">
                <a:latin typeface="Agency FB" pitchFamily="34" charset="0"/>
              </a:rPr>
              <a:t>a que é submetido, área de concentração) data de aprovação, nome, titulação e </a:t>
            </a:r>
            <a:r>
              <a:rPr lang="pt-BR" dirty="0" smtClean="0">
                <a:latin typeface="Agency FB" pitchFamily="34" charset="0"/>
              </a:rPr>
              <a:t>assinatura dos </a:t>
            </a:r>
            <a:r>
              <a:rPr lang="pt-BR" dirty="0">
                <a:latin typeface="Agency FB" pitchFamily="34" charset="0"/>
              </a:rPr>
              <a:t>componentes da banca examinadora e instituições a que pertencem. A data de aprovação </a:t>
            </a:r>
            <a:r>
              <a:rPr lang="pt-BR" dirty="0" smtClean="0">
                <a:latin typeface="Agency FB" pitchFamily="34" charset="0"/>
              </a:rPr>
              <a:t>e as </a:t>
            </a:r>
            <a:r>
              <a:rPr lang="pt-BR" dirty="0">
                <a:latin typeface="Agency FB" pitchFamily="34" charset="0"/>
              </a:rPr>
              <a:t>assinaturas dos membros componentes da banca examinadora devem ser colocadas após </a:t>
            </a:r>
            <a:r>
              <a:rPr lang="pt-BR" dirty="0" smtClean="0">
                <a:latin typeface="Agency FB" pitchFamily="34" charset="0"/>
              </a:rPr>
              <a:t>a aprovação </a:t>
            </a:r>
            <a:r>
              <a:rPr lang="pt-BR" dirty="0">
                <a:latin typeface="Agency FB" pitchFamily="34" charset="0"/>
              </a:rPr>
              <a:t>do trabalho.</a:t>
            </a:r>
            <a:endParaRPr kumimoji="1" lang="pt-BR" b="0" i="0" u="none" strike="noStrike" kern="0" cap="none" spc="0" normalizeH="0" baseline="0" noProof="0" dirty="0">
              <a:ln>
                <a:noFill/>
              </a:ln>
              <a:solidFill>
                <a:schemeClr val="tx2"/>
              </a:solidFill>
              <a:effectLst/>
              <a:uLnTx/>
              <a:uFillTx/>
              <a:latin typeface="Agency FB" pitchFamily="34" charset="0"/>
            </a:endParaRPr>
          </a:p>
        </p:txBody>
      </p:sp>
      <p:sp>
        <p:nvSpPr>
          <p:cNvPr id="4" name="Subtítulo 2"/>
          <p:cNvSpPr txBox="1">
            <a:spLocks/>
          </p:cNvSpPr>
          <p:nvPr/>
        </p:nvSpPr>
        <p:spPr>
          <a:xfrm>
            <a:off x="0" y="1772816"/>
            <a:ext cx="5148064" cy="864096"/>
          </a:xfrm>
          <a:prstGeom prst="rect">
            <a:avLst/>
          </a:prstGeom>
        </p:spPr>
        <p:txBody>
          <a:bodyPr vert="horz" rtlCol="0">
            <a:noAutofit/>
          </a:bodyPr>
          <a:lstStyle/>
          <a:p>
            <a:pPr algn="ctr" fontAlgn="auto">
              <a:spcBef>
                <a:spcPct val="20000"/>
              </a:spcBef>
              <a:spcAft>
                <a:spcPts val="0"/>
              </a:spcAft>
              <a:buClr>
                <a:schemeClr val="tx1"/>
              </a:buClr>
              <a:defRPr/>
            </a:pPr>
            <a:r>
              <a:rPr kumimoji="1" lang="pt-BR" sz="2400" b="1" i="0" u="none" strike="noStrike" kern="0" cap="none" spc="0" normalizeH="0" baseline="0" noProof="0" dirty="0" smtClean="0">
                <a:ln>
                  <a:noFill/>
                </a:ln>
                <a:solidFill>
                  <a:schemeClr val="tx2"/>
                </a:solidFill>
                <a:effectLst/>
                <a:uLnTx/>
                <a:uFillTx/>
                <a:latin typeface="Agency FB" pitchFamily="34" charset="0"/>
                <a:ea typeface="+mn-ea"/>
                <a:cs typeface="+mn-cs"/>
              </a:rPr>
              <a:t>Parte interna –  Elementos pré-textuais</a:t>
            </a:r>
          </a:p>
          <a:p>
            <a:pPr algn="ctr" fontAlgn="auto">
              <a:spcBef>
                <a:spcPct val="20000"/>
              </a:spcBef>
              <a:spcAft>
                <a:spcPts val="0"/>
              </a:spcAft>
              <a:buClr>
                <a:schemeClr val="tx1"/>
              </a:buClr>
              <a:defRPr/>
            </a:pPr>
            <a:r>
              <a:rPr lang="pt-BR" sz="2400" dirty="0" smtClean="0">
                <a:latin typeface="Agency FB" pitchFamily="34" charset="0"/>
              </a:rPr>
              <a:t>Folha </a:t>
            </a:r>
            <a:r>
              <a:rPr lang="pt-BR" sz="2400" dirty="0">
                <a:latin typeface="Agency FB" pitchFamily="34" charset="0"/>
              </a:rPr>
              <a:t>de </a:t>
            </a:r>
            <a:r>
              <a:rPr lang="pt-BR" sz="2400" dirty="0" smtClean="0">
                <a:latin typeface="Agency FB" pitchFamily="34" charset="0"/>
              </a:rPr>
              <a:t>avaliação </a:t>
            </a:r>
            <a:r>
              <a:rPr lang="pt-BR" sz="2400" dirty="0">
                <a:latin typeface="Agency FB" pitchFamily="34" charset="0"/>
              </a:rPr>
              <a:t>(obrigatório)</a:t>
            </a:r>
          </a:p>
          <a:p>
            <a:pPr algn="ctr" fontAlgn="auto">
              <a:spcBef>
                <a:spcPct val="20000"/>
              </a:spcBef>
              <a:spcAft>
                <a:spcPts val="0"/>
              </a:spcAft>
              <a:buClr>
                <a:schemeClr val="tx1"/>
              </a:buClr>
              <a:defRPr/>
            </a:pPr>
            <a:endParaRPr lang="pt-BR" sz="2400" dirty="0">
              <a:latin typeface="Agency FB" pitchFamily="34" charset="0"/>
            </a:endParaRPr>
          </a:p>
          <a:p>
            <a:pPr marL="0" marR="0" lvl="0" indent="0" algn="ctr" defTabSz="914400" rtl="0" eaLnBrk="1" fontAlgn="auto" latinLnBrk="0" hangingPunct="1">
              <a:lnSpc>
                <a:spcPct val="100000"/>
              </a:lnSpc>
              <a:spcBef>
                <a:spcPct val="20000"/>
              </a:spcBef>
              <a:spcAft>
                <a:spcPts val="0"/>
              </a:spcAft>
              <a:buClr>
                <a:schemeClr val="tx1"/>
              </a:buClr>
              <a:buSzTx/>
              <a:buFont typeface="Wingdings"/>
              <a:buNone/>
              <a:tabLst/>
              <a:defRPr/>
            </a:pPr>
            <a:endParaRPr kumimoji="1" lang="pt-BR" sz="2400" b="1" i="0" u="none" strike="noStrike" kern="0" cap="none" spc="0" normalizeH="0" baseline="0" noProof="0" dirty="0">
              <a:ln>
                <a:noFill/>
              </a:ln>
              <a:solidFill>
                <a:schemeClr val="tx2"/>
              </a:solidFill>
              <a:effectLst/>
              <a:uLnTx/>
              <a:uFillTx/>
              <a:latin typeface="Agency FB" pitchFamily="34" charset="0"/>
              <a:ea typeface="+mn-ea"/>
              <a:cs typeface="+mn-cs"/>
            </a:endParaRPr>
          </a:p>
        </p:txBody>
      </p:sp>
      <p:sp>
        <p:nvSpPr>
          <p:cNvPr id="5" name="Text Box 9"/>
          <p:cNvSpPr txBox="1">
            <a:spLocks noChangeArrowheads="1"/>
          </p:cNvSpPr>
          <p:nvPr/>
        </p:nvSpPr>
        <p:spPr bwMode="auto">
          <a:xfrm>
            <a:off x="5148064" y="1841822"/>
            <a:ext cx="3817937" cy="4924425"/>
          </a:xfrm>
          <a:prstGeom prst="rect">
            <a:avLst/>
          </a:prstGeom>
          <a:solidFill>
            <a:schemeClr val="bg1"/>
          </a:solidFill>
          <a:ln w="9525">
            <a:noFill/>
            <a:miter lim="800000"/>
            <a:headEnd/>
            <a:tailEnd/>
          </a:ln>
        </p:spPr>
        <p:txBody>
          <a:bodyPr wrap="square">
            <a:spAutoFit/>
          </a:bodyPr>
          <a:lstStyle/>
          <a:p>
            <a:pPr algn="ctr"/>
            <a:endParaRPr lang="pt-BR" sz="1400" dirty="0">
              <a:solidFill>
                <a:srgbClr val="000000"/>
              </a:solidFill>
            </a:endParaRPr>
          </a:p>
          <a:p>
            <a:pPr algn="ctr"/>
            <a:r>
              <a:rPr lang="pt-BR" sz="1000" dirty="0" smtClean="0">
                <a:solidFill>
                  <a:srgbClr val="000000"/>
                </a:solidFill>
              </a:rPr>
              <a:t>Nome do </a:t>
            </a:r>
            <a:r>
              <a:rPr lang="pt-BR" sz="1000" dirty="0">
                <a:solidFill>
                  <a:srgbClr val="000000"/>
                </a:solidFill>
              </a:rPr>
              <a:t>Autor</a:t>
            </a:r>
          </a:p>
          <a:p>
            <a:pPr algn="ctr"/>
            <a:endParaRPr lang="pt-BR" sz="1000" dirty="0">
              <a:solidFill>
                <a:srgbClr val="000000"/>
              </a:solidFill>
            </a:endParaRPr>
          </a:p>
          <a:p>
            <a:pPr algn="ctr"/>
            <a:r>
              <a:rPr lang="pt-BR" sz="1000" b="1" dirty="0" smtClean="0">
                <a:solidFill>
                  <a:srgbClr val="000000"/>
                </a:solidFill>
              </a:rPr>
              <a:t>Título </a:t>
            </a:r>
            <a:r>
              <a:rPr lang="pt-BR" sz="1000" b="1" dirty="0">
                <a:solidFill>
                  <a:srgbClr val="000000"/>
                </a:solidFill>
              </a:rPr>
              <a:t>do trabalho</a:t>
            </a:r>
            <a:r>
              <a:rPr lang="pt-BR" sz="1000" dirty="0">
                <a:solidFill>
                  <a:srgbClr val="000000"/>
                </a:solidFill>
              </a:rPr>
              <a:t>: subtítulo do trabalho</a:t>
            </a:r>
          </a:p>
          <a:p>
            <a:pPr algn="ctr"/>
            <a:endParaRPr lang="pt-BR" sz="1000" dirty="0" smtClean="0">
              <a:solidFill>
                <a:srgbClr val="000000"/>
              </a:solidFill>
            </a:endParaRPr>
          </a:p>
          <a:p>
            <a:pPr algn="ctr"/>
            <a:endParaRPr lang="pt-BR" sz="1000" dirty="0">
              <a:solidFill>
                <a:srgbClr val="000000"/>
              </a:solidFill>
            </a:endParaRPr>
          </a:p>
          <a:p>
            <a:pPr algn="ctr"/>
            <a:endParaRPr lang="pt-BR" sz="1000" dirty="0" smtClean="0">
              <a:solidFill>
                <a:srgbClr val="000000"/>
              </a:solidFill>
            </a:endParaRPr>
          </a:p>
          <a:p>
            <a:pPr algn="ctr"/>
            <a:endParaRPr lang="pt-BR" sz="1000" dirty="0">
              <a:solidFill>
                <a:srgbClr val="000000"/>
              </a:solidFill>
            </a:endParaRPr>
          </a:p>
          <a:p>
            <a:pPr algn="ctr"/>
            <a:endParaRPr lang="pt-BR" sz="1000" dirty="0" smtClean="0">
              <a:solidFill>
                <a:srgbClr val="000000"/>
              </a:solidFill>
            </a:endParaRPr>
          </a:p>
          <a:p>
            <a:pPr algn="ctr"/>
            <a:endParaRPr lang="pt-BR" sz="1000" dirty="0">
              <a:solidFill>
                <a:srgbClr val="000000"/>
              </a:solidFill>
            </a:endParaRPr>
          </a:p>
          <a:p>
            <a:pPr algn="ctr"/>
            <a:endParaRPr lang="pt-BR" sz="1000" dirty="0" smtClean="0">
              <a:solidFill>
                <a:srgbClr val="000000"/>
              </a:solidFill>
            </a:endParaRPr>
          </a:p>
          <a:p>
            <a:pPr algn="ctr"/>
            <a:endParaRPr lang="pt-BR" sz="1000" dirty="0">
              <a:solidFill>
                <a:srgbClr val="000000"/>
              </a:solidFill>
            </a:endParaRPr>
          </a:p>
          <a:p>
            <a:pPr algn="ctr"/>
            <a:endParaRPr lang="pt-BR" sz="1000" dirty="0" smtClean="0">
              <a:solidFill>
                <a:srgbClr val="000000"/>
              </a:solidFill>
            </a:endParaRPr>
          </a:p>
          <a:p>
            <a:pPr algn="ctr"/>
            <a:endParaRPr lang="pt-BR" sz="1000" dirty="0">
              <a:solidFill>
                <a:srgbClr val="000000"/>
              </a:solidFill>
            </a:endParaRPr>
          </a:p>
          <a:p>
            <a:pPr algn="ctr"/>
            <a:endParaRPr lang="pt-BR" sz="1000" dirty="0" smtClean="0">
              <a:solidFill>
                <a:srgbClr val="000000"/>
              </a:solidFill>
            </a:endParaRPr>
          </a:p>
          <a:p>
            <a:pPr algn="ctr"/>
            <a:r>
              <a:rPr lang="pt-BR" sz="1000" dirty="0" smtClean="0">
                <a:solidFill>
                  <a:srgbClr val="000000"/>
                </a:solidFill>
              </a:rPr>
              <a:t>Comissão Examinadora</a:t>
            </a:r>
          </a:p>
          <a:p>
            <a:pPr algn="ctr"/>
            <a:endParaRPr lang="pt-BR" sz="1000" dirty="0" smtClean="0">
              <a:solidFill>
                <a:srgbClr val="000000"/>
              </a:solidFill>
            </a:endParaRPr>
          </a:p>
          <a:p>
            <a:pPr algn="ctr"/>
            <a:r>
              <a:rPr lang="pt-BR" sz="1000" dirty="0" smtClean="0">
                <a:solidFill>
                  <a:srgbClr val="000000"/>
                </a:solidFill>
              </a:rPr>
              <a:t>_____________________________</a:t>
            </a:r>
          </a:p>
          <a:p>
            <a:pPr algn="ctr"/>
            <a:r>
              <a:rPr lang="pt-BR" sz="1000" dirty="0" smtClean="0">
                <a:solidFill>
                  <a:srgbClr val="000000"/>
                </a:solidFill>
              </a:rPr>
              <a:t>Prof. Dr. Nome Sobrenome - Orientador</a:t>
            </a:r>
          </a:p>
          <a:p>
            <a:pPr algn="ctr"/>
            <a:r>
              <a:rPr lang="pt-BR" sz="1000" dirty="0" smtClean="0">
                <a:solidFill>
                  <a:srgbClr val="000000"/>
                </a:solidFill>
              </a:rPr>
              <a:t>Departamento de ... – Universidade</a:t>
            </a:r>
          </a:p>
          <a:p>
            <a:pPr algn="ctr"/>
            <a:endParaRPr lang="pt-BR" sz="1000" dirty="0" smtClean="0">
              <a:solidFill>
                <a:srgbClr val="000000"/>
              </a:solidFill>
            </a:endParaRPr>
          </a:p>
          <a:p>
            <a:pPr algn="ctr"/>
            <a:r>
              <a:rPr lang="pt-BR" sz="1000" dirty="0" smtClean="0">
                <a:solidFill>
                  <a:srgbClr val="000000"/>
                </a:solidFill>
              </a:rPr>
              <a:t>_____________________________</a:t>
            </a:r>
          </a:p>
          <a:p>
            <a:pPr algn="ctr"/>
            <a:r>
              <a:rPr lang="pt-BR" sz="1000" dirty="0" smtClean="0">
                <a:solidFill>
                  <a:srgbClr val="000000"/>
                </a:solidFill>
              </a:rPr>
              <a:t>Prof. Dr. Nome Sobrenome</a:t>
            </a:r>
          </a:p>
          <a:p>
            <a:pPr algn="ctr"/>
            <a:r>
              <a:rPr lang="pt-BR" sz="1000" dirty="0" smtClean="0">
                <a:solidFill>
                  <a:srgbClr val="000000"/>
                </a:solidFill>
              </a:rPr>
              <a:t>Departamento de ... – Universidade</a:t>
            </a:r>
          </a:p>
          <a:p>
            <a:pPr algn="ctr"/>
            <a:endParaRPr lang="pt-BR" sz="1000" dirty="0" smtClean="0">
              <a:solidFill>
                <a:srgbClr val="000000"/>
              </a:solidFill>
            </a:endParaRPr>
          </a:p>
          <a:p>
            <a:pPr algn="ctr"/>
            <a:r>
              <a:rPr lang="pt-BR" sz="1000" dirty="0" smtClean="0">
                <a:solidFill>
                  <a:srgbClr val="000000"/>
                </a:solidFill>
              </a:rPr>
              <a:t>_____________________________</a:t>
            </a:r>
          </a:p>
          <a:p>
            <a:pPr algn="ctr"/>
            <a:r>
              <a:rPr lang="pt-BR" sz="1000" dirty="0" smtClean="0">
                <a:solidFill>
                  <a:srgbClr val="000000"/>
                </a:solidFill>
              </a:rPr>
              <a:t>Prof. Dr. Nome Sobrenome</a:t>
            </a:r>
          </a:p>
          <a:p>
            <a:pPr algn="ctr"/>
            <a:r>
              <a:rPr lang="pt-BR" sz="1000" dirty="0" smtClean="0">
                <a:solidFill>
                  <a:srgbClr val="000000"/>
                </a:solidFill>
              </a:rPr>
              <a:t>Departamento de ... – Universidade</a:t>
            </a:r>
          </a:p>
          <a:p>
            <a:pPr algn="ctr"/>
            <a:endParaRPr lang="pt-BR" sz="1000" dirty="0" smtClean="0">
              <a:solidFill>
                <a:srgbClr val="000000"/>
              </a:solidFill>
            </a:endParaRPr>
          </a:p>
          <a:p>
            <a:pPr algn="ctr"/>
            <a:endParaRPr lang="pt-BR" sz="1000" dirty="0" smtClean="0">
              <a:solidFill>
                <a:srgbClr val="000000"/>
              </a:solidFill>
            </a:endParaRPr>
          </a:p>
          <a:p>
            <a:pPr algn="ctr"/>
            <a:r>
              <a:rPr lang="pt-BR" sz="1000" dirty="0" smtClean="0">
                <a:solidFill>
                  <a:srgbClr val="000000"/>
                </a:solidFill>
              </a:rPr>
              <a:t>Nome da Cidade, UF ____ de _______ de 2012</a:t>
            </a:r>
            <a:endParaRPr lang="pt-BR" sz="1000" b="1" dirty="0">
              <a:solidFill>
                <a:srgbClr val="000000"/>
              </a:solidFill>
            </a:endParaRPr>
          </a:p>
        </p:txBody>
      </p:sp>
      <p:sp>
        <p:nvSpPr>
          <p:cNvPr id="6" name="CaixaDeTexto 5"/>
          <p:cNvSpPr txBox="1"/>
          <p:nvPr/>
        </p:nvSpPr>
        <p:spPr>
          <a:xfrm>
            <a:off x="6876256" y="2708920"/>
            <a:ext cx="1872208" cy="1323439"/>
          </a:xfrm>
          <a:prstGeom prst="rect">
            <a:avLst/>
          </a:prstGeom>
          <a:noFill/>
        </p:spPr>
        <p:txBody>
          <a:bodyPr wrap="square" rtlCol="0">
            <a:spAutoFit/>
          </a:bodyPr>
          <a:lstStyle/>
          <a:p>
            <a:pPr algn="just">
              <a:tabLst>
                <a:tab pos="3405188" algn="l"/>
              </a:tabLst>
            </a:pPr>
            <a:r>
              <a:rPr lang="pt-BR" sz="1000" dirty="0" smtClean="0">
                <a:solidFill>
                  <a:srgbClr val="000000"/>
                </a:solidFill>
              </a:rPr>
              <a:t>Monografia apresentada ao Instituto Superior de Educação de Matias </a:t>
            </a:r>
            <a:r>
              <a:rPr lang="pt-BR" sz="1000" dirty="0">
                <a:solidFill>
                  <a:srgbClr val="000000"/>
                </a:solidFill>
              </a:rPr>
              <a:t>B</a:t>
            </a:r>
            <a:r>
              <a:rPr lang="pt-BR" sz="1000" dirty="0" smtClean="0">
                <a:solidFill>
                  <a:srgbClr val="000000"/>
                </a:solidFill>
              </a:rPr>
              <a:t>arbosa, como requisito para obtenção do título de Pedagoga</a:t>
            </a:r>
          </a:p>
          <a:p>
            <a:pPr algn="just">
              <a:tabLst>
                <a:tab pos="3405188" algn="l"/>
              </a:tabLst>
            </a:pPr>
            <a:endParaRPr lang="pt-BR" sz="1000" dirty="0" smtClean="0">
              <a:solidFill>
                <a:srgbClr val="000000"/>
              </a:solidFill>
            </a:endParaRPr>
          </a:p>
          <a:p>
            <a:pPr algn="just">
              <a:tabLst>
                <a:tab pos="3405188" algn="l"/>
              </a:tabLst>
            </a:pPr>
            <a:r>
              <a:rPr lang="pt-BR" sz="1000" b="1" dirty="0" smtClean="0">
                <a:solidFill>
                  <a:srgbClr val="000000"/>
                </a:solidFill>
              </a:rPr>
              <a:t>Orientador: </a:t>
            </a:r>
            <a:r>
              <a:rPr lang="pt-BR" sz="1000" dirty="0" smtClean="0">
                <a:solidFill>
                  <a:srgbClr val="000000"/>
                </a:solidFill>
              </a:rPr>
              <a:t>Prof. Dr. Nome e Sobrenome</a:t>
            </a:r>
            <a:endParaRPr lang="pt-BR" sz="1000" dirty="0"/>
          </a:p>
        </p:txBody>
      </p:sp>
      <p:sp>
        <p:nvSpPr>
          <p:cNvPr id="7" name="Espaço Reservado para Rodapé 6"/>
          <p:cNvSpPr>
            <a:spLocks noGrp="1"/>
          </p:cNvSpPr>
          <p:nvPr>
            <p:ph type="ftr" sz="quarter" idx="11"/>
          </p:nvPr>
        </p:nvSpPr>
        <p:spPr/>
        <p:txBody>
          <a:bodyPr/>
          <a:lstStyle/>
          <a:p>
            <a:endParaRPr lang="pt-BR"/>
          </a:p>
        </p:txBody>
      </p:sp>
      <p:sp>
        <p:nvSpPr>
          <p:cNvPr id="8" name="Espaço Reservado para Número de Slide 7"/>
          <p:cNvSpPr>
            <a:spLocks noGrp="1"/>
          </p:cNvSpPr>
          <p:nvPr>
            <p:ph type="sldNum" sz="quarter" idx="12"/>
          </p:nvPr>
        </p:nvSpPr>
        <p:spPr/>
        <p:txBody>
          <a:bodyPr/>
          <a:lstStyle/>
          <a:p>
            <a:fld id="{CC3D4E52-C0D4-492B-A170-0B98928D9E9A}" type="slidenum">
              <a:rPr lang="pt-BR" smtClean="0"/>
              <a:t>17</a:t>
            </a:fld>
            <a:endParaRPr lang="pt-BR"/>
          </a:p>
        </p:txBody>
      </p:sp>
    </p:spTree>
    <p:extLst>
      <p:ext uri="{BB962C8B-B14F-4D97-AF65-F5344CB8AC3E}">
        <p14:creationId xmlns:p14="http://schemas.microsoft.com/office/powerpoint/2010/main" val="4123701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5" y="1268759"/>
            <a:ext cx="3563442" cy="4966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ixaDeTexto 2"/>
          <p:cNvSpPr txBox="1"/>
          <p:nvPr/>
        </p:nvSpPr>
        <p:spPr>
          <a:xfrm>
            <a:off x="424136" y="1643935"/>
            <a:ext cx="4320480" cy="646331"/>
          </a:xfrm>
          <a:prstGeom prst="rect">
            <a:avLst/>
          </a:prstGeom>
          <a:noFill/>
        </p:spPr>
        <p:txBody>
          <a:bodyPr wrap="square" rtlCol="0">
            <a:spAutoFit/>
          </a:bodyPr>
          <a:lstStyle/>
          <a:p>
            <a:pPr algn="ctr"/>
            <a:r>
              <a:rPr lang="pt-BR" dirty="0" smtClean="0"/>
              <a:t>TERMO DE APROVAÇÃO</a:t>
            </a:r>
          </a:p>
          <a:p>
            <a:pPr algn="ctr"/>
            <a:r>
              <a:rPr lang="pt-BR" dirty="0" smtClean="0"/>
              <a:t>OU TERMO DE APRVAÇÃO</a:t>
            </a:r>
            <a:endParaRPr lang="pt-BR" dirty="0"/>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18</a:t>
            </a:fld>
            <a:endParaRPr lang="pt-BR"/>
          </a:p>
        </p:txBody>
      </p:sp>
    </p:spTree>
    <p:extLst>
      <p:ext uri="{BB962C8B-B14F-4D97-AF65-F5344CB8AC3E}">
        <p14:creationId xmlns:p14="http://schemas.microsoft.com/office/powerpoint/2010/main" val="2979412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p:cNvSpPr txBox="1">
            <a:spLocks/>
          </p:cNvSpPr>
          <p:nvPr/>
        </p:nvSpPr>
        <p:spPr>
          <a:xfrm>
            <a:off x="323528" y="2636912"/>
            <a:ext cx="4608512" cy="3051720"/>
          </a:xfrm>
          <a:prstGeom prst="rect">
            <a:avLst/>
          </a:prstGeom>
        </p:spPr>
        <p:txBody>
          <a:bodyPr vert="horz" rtlCol="0">
            <a:noAutofit/>
          </a:bodyPr>
          <a:lstStyle/>
          <a:p>
            <a:r>
              <a:rPr lang="pt-BR" b="1" dirty="0">
                <a:latin typeface="Agency FB" pitchFamily="34" charset="0"/>
              </a:rPr>
              <a:t>Anverso</a:t>
            </a:r>
          </a:p>
          <a:p>
            <a:pPr>
              <a:buFont typeface="Wingdings" pitchFamily="2" charset="2"/>
              <a:buChar char="Ü"/>
            </a:pPr>
            <a:r>
              <a:rPr lang="pt-BR" b="1" dirty="0" smtClean="0">
                <a:latin typeface="Agency FB" pitchFamily="34" charset="0"/>
              </a:rPr>
              <a:t>Dedicatória</a:t>
            </a:r>
            <a:endParaRPr lang="pt-BR" b="1" dirty="0">
              <a:latin typeface="Agency FB" pitchFamily="34" charset="0"/>
            </a:endParaRPr>
          </a:p>
          <a:p>
            <a:r>
              <a:rPr lang="pt-BR" dirty="0" smtClean="0">
                <a:latin typeface="Agency FB" pitchFamily="34" charset="0"/>
              </a:rPr>
              <a:t>Deve </a:t>
            </a:r>
            <a:r>
              <a:rPr lang="pt-BR" dirty="0">
                <a:latin typeface="Agency FB" pitchFamily="34" charset="0"/>
              </a:rPr>
              <a:t>ser inserida após a folha de </a:t>
            </a:r>
            <a:r>
              <a:rPr lang="pt-BR" dirty="0" smtClean="0">
                <a:latin typeface="Agency FB" pitchFamily="34" charset="0"/>
              </a:rPr>
              <a:t>aprovação</a:t>
            </a:r>
            <a:r>
              <a:rPr lang="pt-BR" dirty="0">
                <a:latin typeface="Agency FB" pitchFamily="34" charset="0"/>
              </a:rPr>
              <a:t>.</a:t>
            </a:r>
          </a:p>
          <a:p>
            <a:pPr>
              <a:buFont typeface="Wingdings" pitchFamily="2" charset="2"/>
              <a:buChar char="Ü"/>
            </a:pPr>
            <a:r>
              <a:rPr lang="pt-BR" b="1" dirty="0" smtClean="0">
                <a:latin typeface="Agency FB" pitchFamily="34" charset="0"/>
              </a:rPr>
              <a:t>Agradecimentos</a:t>
            </a:r>
            <a:endParaRPr lang="pt-BR" b="1" dirty="0">
              <a:latin typeface="Agency FB" pitchFamily="34" charset="0"/>
            </a:endParaRPr>
          </a:p>
          <a:p>
            <a:r>
              <a:rPr lang="pt-BR" dirty="0" smtClean="0">
                <a:latin typeface="Agency FB" pitchFamily="34" charset="0"/>
              </a:rPr>
              <a:t>Devem </a:t>
            </a:r>
            <a:r>
              <a:rPr lang="pt-BR" dirty="0">
                <a:latin typeface="Agency FB" pitchFamily="34" charset="0"/>
              </a:rPr>
              <a:t>ser inseridos após a dedicatória.</a:t>
            </a:r>
          </a:p>
          <a:p>
            <a:pPr>
              <a:buFont typeface="Wingdings" pitchFamily="2" charset="2"/>
              <a:buChar char="Ü"/>
            </a:pPr>
            <a:r>
              <a:rPr lang="pt-BR" b="1" dirty="0" smtClean="0">
                <a:latin typeface="Agency FB" pitchFamily="34" charset="0"/>
              </a:rPr>
              <a:t>Epígrafe</a:t>
            </a:r>
            <a:endParaRPr lang="pt-BR" b="1" dirty="0">
              <a:latin typeface="Agency FB" pitchFamily="34" charset="0"/>
            </a:endParaRPr>
          </a:p>
          <a:p>
            <a:r>
              <a:rPr lang="pt-BR" dirty="0" smtClean="0">
                <a:latin typeface="Agency FB" pitchFamily="34" charset="0"/>
              </a:rPr>
              <a:t>Elaborada </a:t>
            </a:r>
            <a:r>
              <a:rPr lang="pt-BR" dirty="0">
                <a:latin typeface="Agency FB" pitchFamily="34" charset="0"/>
              </a:rPr>
              <a:t>conforme a </a:t>
            </a:r>
            <a:r>
              <a:rPr lang="pt-BR" dirty="0">
                <a:latin typeface="Agency FB" pitchFamily="34" charset="0"/>
                <a:hlinkClick r:id="rId2"/>
              </a:rPr>
              <a:t>ABNT NBR 10520</a:t>
            </a:r>
            <a:r>
              <a:rPr lang="pt-BR" dirty="0">
                <a:latin typeface="Agency FB" pitchFamily="34" charset="0"/>
              </a:rPr>
              <a:t>. Deve ser inserida após os agradecimentos.</a:t>
            </a:r>
          </a:p>
          <a:p>
            <a:r>
              <a:rPr lang="pt-BR" dirty="0">
                <a:latin typeface="Agency FB" pitchFamily="34" charset="0"/>
              </a:rPr>
              <a:t>Podem também constar epígrafes nas folhas ou páginas de abertura das seções primárias.</a:t>
            </a:r>
            <a:endParaRPr kumimoji="1" lang="pt-BR" b="0" i="0" u="none" strike="noStrike" kern="0" cap="none" spc="0" normalizeH="0" baseline="0" noProof="0" dirty="0">
              <a:ln>
                <a:noFill/>
              </a:ln>
              <a:solidFill>
                <a:schemeClr val="tx2"/>
              </a:solidFill>
              <a:effectLst/>
              <a:uLnTx/>
              <a:uFillTx/>
              <a:latin typeface="Agency FB" pitchFamily="34" charset="0"/>
            </a:endParaRPr>
          </a:p>
        </p:txBody>
      </p:sp>
      <p:sp>
        <p:nvSpPr>
          <p:cNvPr id="3" name="Subtítulo 2"/>
          <p:cNvSpPr txBox="1">
            <a:spLocks/>
          </p:cNvSpPr>
          <p:nvPr/>
        </p:nvSpPr>
        <p:spPr>
          <a:xfrm>
            <a:off x="0" y="1556792"/>
            <a:ext cx="5436096" cy="1296144"/>
          </a:xfrm>
          <a:prstGeom prst="rect">
            <a:avLst/>
          </a:prstGeom>
        </p:spPr>
        <p:txBody>
          <a:bodyPr vert="horz" rtlCol="0">
            <a:noAutofit/>
          </a:bodyPr>
          <a:lstStyle/>
          <a:p>
            <a:pPr algn="ctr" fontAlgn="auto">
              <a:spcBef>
                <a:spcPct val="20000"/>
              </a:spcBef>
              <a:spcAft>
                <a:spcPts val="0"/>
              </a:spcAft>
              <a:buClr>
                <a:schemeClr val="tx1"/>
              </a:buClr>
              <a:defRPr/>
            </a:pPr>
            <a:r>
              <a:rPr kumimoji="1" lang="pt-BR" sz="2400" b="1" i="0" u="none" strike="noStrike" kern="0" cap="none" spc="0" normalizeH="0" baseline="0" noProof="0" dirty="0" smtClean="0">
                <a:ln>
                  <a:noFill/>
                </a:ln>
                <a:solidFill>
                  <a:schemeClr val="tx2"/>
                </a:solidFill>
                <a:effectLst/>
                <a:uLnTx/>
                <a:uFillTx/>
                <a:latin typeface="Agency FB" pitchFamily="34" charset="0"/>
                <a:ea typeface="+mn-ea"/>
                <a:cs typeface="+mn-cs"/>
              </a:rPr>
              <a:t>Parte interna –  Elementos pré-textuais</a:t>
            </a:r>
          </a:p>
          <a:p>
            <a:pPr algn="ctr" fontAlgn="auto">
              <a:spcBef>
                <a:spcPct val="20000"/>
              </a:spcBef>
              <a:spcAft>
                <a:spcPts val="0"/>
              </a:spcAft>
              <a:buClr>
                <a:schemeClr val="tx1"/>
              </a:buClr>
              <a:defRPr/>
            </a:pPr>
            <a:r>
              <a:rPr lang="pt-BR" sz="2400" dirty="0" smtClean="0">
                <a:latin typeface="Agency FB" pitchFamily="34" charset="0"/>
              </a:rPr>
              <a:t>Dedicatória, Agradecimentos e Epígrafes </a:t>
            </a:r>
            <a:r>
              <a:rPr lang="pt-BR" sz="2400" dirty="0" smtClean="0">
                <a:solidFill>
                  <a:srgbClr val="FF0000"/>
                </a:solidFill>
                <a:latin typeface="Agency FB" pitchFamily="34" charset="0"/>
              </a:rPr>
              <a:t>(opcionais)</a:t>
            </a:r>
            <a:endParaRPr lang="pt-BR" sz="2400" dirty="0">
              <a:solidFill>
                <a:srgbClr val="FF0000"/>
              </a:solidFill>
              <a:latin typeface="Agency FB" pitchFamily="34" charset="0"/>
            </a:endParaRPr>
          </a:p>
          <a:p>
            <a:pPr algn="ctr" fontAlgn="auto">
              <a:spcBef>
                <a:spcPct val="20000"/>
              </a:spcBef>
              <a:spcAft>
                <a:spcPts val="0"/>
              </a:spcAft>
              <a:buClr>
                <a:schemeClr val="tx1"/>
              </a:buClr>
              <a:defRPr/>
            </a:pPr>
            <a:endParaRPr lang="pt-BR" sz="2400" dirty="0">
              <a:latin typeface="Agency FB" pitchFamily="34" charset="0"/>
            </a:endParaRPr>
          </a:p>
          <a:p>
            <a:pPr marL="0" marR="0" lvl="0" indent="0" algn="ctr" defTabSz="914400" rtl="0" eaLnBrk="1" fontAlgn="auto" latinLnBrk="0" hangingPunct="1">
              <a:lnSpc>
                <a:spcPct val="100000"/>
              </a:lnSpc>
              <a:spcBef>
                <a:spcPct val="20000"/>
              </a:spcBef>
              <a:spcAft>
                <a:spcPts val="0"/>
              </a:spcAft>
              <a:buClr>
                <a:schemeClr val="tx1"/>
              </a:buClr>
              <a:buSzTx/>
              <a:buFont typeface="Wingdings"/>
              <a:buNone/>
              <a:tabLst/>
              <a:defRPr/>
            </a:pPr>
            <a:endParaRPr kumimoji="1" lang="pt-BR" sz="2400" b="1" i="0" u="none" strike="noStrike" kern="0" cap="none" spc="0" normalizeH="0" baseline="0" noProof="0" dirty="0">
              <a:ln>
                <a:noFill/>
              </a:ln>
              <a:solidFill>
                <a:schemeClr val="tx2"/>
              </a:solidFill>
              <a:effectLst/>
              <a:uLnTx/>
              <a:uFillTx/>
              <a:latin typeface="Agency FB" pitchFamily="34" charset="0"/>
              <a:ea typeface="+mn-ea"/>
              <a:cs typeface="+mn-cs"/>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196752"/>
            <a:ext cx="3502798" cy="5037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p:cNvSpPr txBox="1"/>
          <p:nvPr/>
        </p:nvSpPr>
        <p:spPr>
          <a:xfrm>
            <a:off x="5292080" y="908720"/>
            <a:ext cx="3312368" cy="369332"/>
          </a:xfrm>
          <a:prstGeom prst="rect">
            <a:avLst/>
          </a:prstGeom>
          <a:noFill/>
        </p:spPr>
        <p:txBody>
          <a:bodyPr wrap="square" rtlCol="0">
            <a:spAutoFit/>
          </a:bodyPr>
          <a:lstStyle/>
          <a:p>
            <a:r>
              <a:rPr lang="pt-BR" dirty="0" smtClean="0"/>
              <a:t>Dedicatória</a:t>
            </a:r>
            <a:endParaRPr lang="pt-BR" dirty="0"/>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CC3D4E52-C0D4-492B-A170-0B98928D9E9A}" type="slidenum">
              <a:rPr lang="pt-BR" smtClean="0"/>
              <a:t>19</a:t>
            </a:fld>
            <a:endParaRPr lang="pt-BR"/>
          </a:p>
        </p:txBody>
      </p:sp>
    </p:spTree>
    <p:extLst>
      <p:ext uri="{BB962C8B-B14F-4D97-AF65-F5344CB8AC3E}">
        <p14:creationId xmlns:p14="http://schemas.microsoft.com/office/powerpoint/2010/main" val="34378161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p:cNvSpPr txBox="1">
            <a:spLocks/>
          </p:cNvSpPr>
          <p:nvPr/>
        </p:nvSpPr>
        <p:spPr>
          <a:xfrm>
            <a:off x="323528" y="2636912"/>
            <a:ext cx="4608512" cy="3051720"/>
          </a:xfrm>
          <a:prstGeom prst="rect">
            <a:avLst/>
          </a:prstGeom>
        </p:spPr>
        <p:txBody>
          <a:bodyPr vert="horz" rtlCol="0">
            <a:noAutofit/>
          </a:bodyPr>
          <a:lstStyle/>
          <a:p>
            <a:r>
              <a:rPr lang="pt-BR" b="1" dirty="0">
                <a:latin typeface="Agency FB" pitchFamily="34" charset="0"/>
              </a:rPr>
              <a:t>Anverso</a:t>
            </a:r>
          </a:p>
          <a:p>
            <a:pPr>
              <a:buFont typeface="Wingdings" pitchFamily="2" charset="2"/>
              <a:buChar char="Ü"/>
            </a:pPr>
            <a:r>
              <a:rPr lang="pt-BR" b="1" dirty="0" smtClean="0">
                <a:latin typeface="Agency FB" pitchFamily="34" charset="0"/>
              </a:rPr>
              <a:t>Dedicatória</a:t>
            </a:r>
            <a:endParaRPr lang="pt-BR" b="1" dirty="0">
              <a:latin typeface="Agency FB" pitchFamily="34" charset="0"/>
            </a:endParaRPr>
          </a:p>
          <a:p>
            <a:r>
              <a:rPr lang="pt-BR" dirty="0" smtClean="0">
                <a:latin typeface="Agency FB" pitchFamily="34" charset="0"/>
              </a:rPr>
              <a:t>Deve </a:t>
            </a:r>
            <a:r>
              <a:rPr lang="pt-BR" dirty="0">
                <a:latin typeface="Agency FB" pitchFamily="34" charset="0"/>
              </a:rPr>
              <a:t>ser inserida após a folha de </a:t>
            </a:r>
            <a:r>
              <a:rPr lang="pt-BR" dirty="0" smtClean="0">
                <a:latin typeface="Agency FB" pitchFamily="34" charset="0"/>
              </a:rPr>
              <a:t>aprovação</a:t>
            </a:r>
            <a:r>
              <a:rPr lang="pt-BR" dirty="0">
                <a:latin typeface="Agency FB" pitchFamily="34" charset="0"/>
              </a:rPr>
              <a:t>.</a:t>
            </a:r>
          </a:p>
          <a:p>
            <a:pPr>
              <a:buFont typeface="Wingdings" pitchFamily="2" charset="2"/>
              <a:buChar char="Ü"/>
            </a:pPr>
            <a:r>
              <a:rPr lang="pt-BR" b="1" dirty="0" smtClean="0">
                <a:latin typeface="Agency FB" pitchFamily="34" charset="0"/>
              </a:rPr>
              <a:t>Agradecimentos</a:t>
            </a:r>
            <a:endParaRPr lang="pt-BR" b="1" dirty="0">
              <a:latin typeface="Agency FB" pitchFamily="34" charset="0"/>
            </a:endParaRPr>
          </a:p>
          <a:p>
            <a:r>
              <a:rPr lang="pt-BR" dirty="0" smtClean="0">
                <a:latin typeface="Agency FB" pitchFamily="34" charset="0"/>
              </a:rPr>
              <a:t>Devem </a:t>
            </a:r>
            <a:r>
              <a:rPr lang="pt-BR" dirty="0">
                <a:latin typeface="Agency FB" pitchFamily="34" charset="0"/>
              </a:rPr>
              <a:t>ser inseridos após a dedicatória.</a:t>
            </a:r>
          </a:p>
          <a:p>
            <a:pPr>
              <a:buFont typeface="Wingdings" pitchFamily="2" charset="2"/>
              <a:buChar char="Ü"/>
            </a:pPr>
            <a:r>
              <a:rPr lang="pt-BR" b="1" dirty="0" smtClean="0">
                <a:latin typeface="Agency FB" pitchFamily="34" charset="0"/>
              </a:rPr>
              <a:t>Epígrafe</a:t>
            </a:r>
            <a:endParaRPr lang="pt-BR" b="1" dirty="0">
              <a:latin typeface="Agency FB" pitchFamily="34" charset="0"/>
            </a:endParaRPr>
          </a:p>
          <a:p>
            <a:r>
              <a:rPr lang="pt-BR" dirty="0" smtClean="0">
                <a:latin typeface="Agency FB" pitchFamily="34" charset="0"/>
              </a:rPr>
              <a:t>Elaborada </a:t>
            </a:r>
            <a:r>
              <a:rPr lang="pt-BR" dirty="0">
                <a:latin typeface="Agency FB" pitchFamily="34" charset="0"/>
              </a:rPr>
              <a:t>conforme a </a:t>
            </a:r>
            <a:r>
              <a:rPr lang="pt-BR" dirty="0">
                <a:latin typeface="Agency FB" pitchFamily="34" charset="0"/>
                <a:hlinkClick r:id="rId2"/>
              </a:rPr>
              <a:t>ABNT NBR 10520</a:t>
            </a:r>
            <a:r>
              <a:rPr lang="pt-BR" dirty="0">
                <a:latin typeface="Agency FB" pitchFamily="34" charset="0"/>
              </a:rPr>
              <a:t>. Deve ser inserida após os agradecimentos.</a:t>
            </a:r>
          </a:p>
          <a:p>
            <a:r>
              <a:rPr lang="pt-BR" dirty="0">
                <a:latin typeface="Agency FB" pitchFamily="34" charset="0"/>
              </a:rPr>
              <a:t>Podem também constar epígrafes nas folhas ou páginas de abertura das seções primárias.</a:t>
            </a:r>
            <a:endParaRPr kumimoji="1" lang="pt-BR" b="0" i="0" u="none" strike="noStrike" kern="0" cap="none" spc="0" normalizeH="0" baseline="0" noProof="0" dirty="0">
              <a:ln>
                <a:noFill/>
              </a:ln>
              <a:solidFill>
                <a:schemeClr val="tx2"/>
              </a:solidFill>
              <a:effectLst/>
              <a:uLnTx/>
              <a:uFillTx/>
              <a:latin typeface="Agency FB" pitchFamily="34" charset="0"/>
            </a:endParaRPr>
          </a:p>
        </p:txBody>
      </p:sp>
      <p:sp>
        <p:nvSpPr>
          <p:cNvPr id="3" name="Subtítulo 2"/>
          <p:cNvSpPr txBox="1">
            <a:spLocks/>
          </p:cNvSpPr>
          <p:nvPr/>
        </p:nvSpPr>
        <p:spPr>
          <a:xfrm>
            <a:off x="0" y="1556792"/>
            <a:ext cx="5436096" cy="1296144"/>
          </a:xfrm>
          <a:prstGeom prst="rect">
            <a:avLst/>
          </a:prstGeom>
        </p:spPr>
        <p:txBody>
          <a:bodyPr vert="horz" rtlCol="0">
            <a:noAutofit/>
          </a:bodyPr>
          <a:lstStyle/>
          <a:p>
            <a:pPr algn="ctr" fontAlgn="auto">
              <a:spcBef>
                <a:spcPct val="20000"/>
              </a:spcBef>
              <a:spcAft>
                <a:spcPts val="0"/>
              </a:spcAft>
              <a:buClr>
                <a:schemeClr val="tx1"/>
              </a:buClr>
              <a:defRPr/>
            </a:pPr>
            <a:r>
              <a:rPr kumimoji="1" lang="pt-BR" sz="2400" b="1" i="0" u="none" strike="noStrike" kern="0" cap="none" spc="0" normalizeH="0" baseline="0" noProof="0" dirty="0" smtClean="0">
                <a:ln>
                  <a:noFill/>
                </a:ln>
                <a:solidFill>
                  <a:schemeClr val="tx2"/>
                </a:solidFill>
                <a:effectLst/>
                <a:uLnTx/>
                <a:uFillTx/>
                <a:latin typeface="Agency FB" pitchFamily="34" charset="0"/>
                <a:ea typeface="+mn-ea"/>
                <a:cs typeface="+mn-cs"/>
              </a:rPr>
              <a:t>Parte interna –  Elementos pré-textuais</a:t>
            </a:r>
          </a:p>
          <a:p>
            <a:pPr algn="ctr" fontAlgn="auto">
              <a:spcBef>
                <a:spcPct val="20000"/>
              </a:spcBef>
              <a:spcAft>
                <a:spcPts val="0"/>
              </a:spcAft>
              <a:buClr>
                <a:schemeClr val="tx1"/>
              </a:buClr>
              <a:defRPr/>
            </a:pPr>
            <a:r>
              <a:rPr lang="pt-BR" sz="2400" dirty="0" smtClean="0">
                <a:latin typeface="Agency FB" pitchFamily="34" charset="0"/>
              </a:rPr>
              <a:t>Dedicatória, Agradecimentos e Epígrafes </a:t>
            </a:r>
            <a:r>
              <a:rPr lang="pt-BR" sz="2400" dirty="0" smtClean="0">
                <a:solidFill>
                  <a:srgbClr val="FF0000"/>
                </a:solidFill>
                <a:latin typeface="Agency FB" pitchFamily="34" charset="0"/>
              </a:rPr>
              <a:t>(opcionais)</a:t>
            </a:r>
            <a:endParaRPr lang="pt-BR" sz="2400" dirty="0">
              <a:solidFill>
                <a:srgbClr val="FF0000"/>
              </a:solidFill>
              <a:latin typeface="Agency FB" pitchFamily="34" charset="0"/>
            </a:endParaRPr>
          </a:p>
          <a:p>
            <a:pPr algn="ctr" fontAlgn="auto">
              <a:spcBef>
                <a:spcPct val="20000"/>
              </a:spcBef>
              <a:spcAft>
                <a:spcPts val="0"/>
              </a:spcAft>
              <a:buClr>
                <a:schemeClr val="tx1"/>
              </a:buClr>
              <a:defRPr/>
            </a:pPr>
            <a:endParaRPr lang="pt-BR" sz="2400" dirty="0">
              <a:latin typeface="Agency FB" pitchFamily="34" charset="0"/>
            </a:endParaRPr>
          </a:p>
          <a:p>
            <a:pPr marL="0" marR="0" lvl="0" indent="0" algn="ctr" defTabSz="914400" rtl="0" eaLnBrk="1" fontAlgn="auto" latinLnBrk="0" hangingPunct="1">
              <a:lnSpc>
                <a:spcPct val="100000"/>
              </a:lnSpc>
              <a:spcBef>
                <a:spcPct val="20000"/>
              </a:spcBef>
              <a:spcAft>
                <a:spcPts val="0"/>
              </a:spcAft>
              <a:buClr>
                <a:schemeClr val="tx1"/>
              </a:buClr>
              <a:buSzTx/>
              <a:buFont typeface="Wingdings"/>
              <a:buNone/>
              <a:tabLst/>
              <a:defRPr/>
            </a:pPr>
            <a:endParaRPr kumimoji="1" lang="pt-BR" sz="2400" b="1" i="0" u="none" strike="noStrike" kern="0" cap="none" spc="0" normalizeH="0" baseline="0" noProof="0" dirty="0">
              <a:ln>
                <a:noFill/>
              </a:ln>
              <a:solidFill>
                <a:schemeClr val="tx2"/>
              </a:solidFill>
              <a:effectLst/>
              <a:uLnTx/>
              <a:uFillTx/>
              <a:latin typeface="Agency FB" pitchFamily="34" charset="0"/>
              <a:ea typeface="+mn-ea"/>
              <a:cs typeface="+mn-cs"/>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556792"/>
            <a:ext cx="3288457"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20</a:t>
            </a:fld>
            <a:endParaRPr lang="pt-BR"/>
          </a:p>
        </p:txBody>
      </p:sp>
    </p:spTree>
    <p:extLst>
      <p:ext uri="{BB962C8B-B14F-4D97-AF65-F5344CB8AC3E}">
        <p14:creationId xmlns:p14="http://schemas.microsoft.com/office/powerpoint/2010/main" val="30583458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51" y="809810"/>
            <a:ext cx="8671430" cy="5435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spaço Reservado para Rodapé 6"/>
          <p:cNvSpPr>
            <a:spLocks noGrp="1"/>
          </p:cNvSpPr>
          <p:nvPr>
            <p:ph type="ftr" sz="quarter" idx="11"/>
          </p:nvPr>
        </p:nvSpPr>
        <p:spPr/>
        <p:txBody>
          <a:bodyPr/>
          <a:lstStyle/>
          <a:p>
            <a:endParaRPr lang="pt-BR"/>
          </a:p>
        </p:txBody>
      </p:sp>
      <p:sp>
        <p:nvSpPr>
          <p:cNvPr id="8" name="Espaço Reservado para Número de Slide 7"/>
          <p:cNvSpPr>
            <a:spLocks noGrp="1"/>
          </p:cNvSpPr>
          <p:nvPr>
            <p:ph type="sldNum" sz="quarter" idx="12"/>
          </p:nvPr>
        </p:nvSpPr>
        <p:spPr/>
        <p:txBody>
          <a:bodyPr/>
          <a:lstStyle/>
          <a:p>
            <a:fld id="{CC3D4E52-C0D4-492B-A170-0B98928D9E9A}" type="slidenum">
              <a:rPr lang="pt-BR" smtClean="0"/>
              <a:t>21</a:t>
            </a:fld>
            <a:endParaRPr lang="pt-BR"/>
          </a:p>
        </p:txBody>
      </p:sp>
    </p:spTree>
    <p:extLst>
      <p:ext uri="{BB962C8B-B14F-4D97-AF65-F5344CB8AC3E}">
        <p14:creationId xmlns:p14="http://schemas.microsoft.com/office/powerpoint/2010/main" val="39037715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852542"/>
            <a:ext cx="8712968" cy="5456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22</a:t>
            </a:fld>
            <a:endParaRPr lang="pt-BR"/>
          </a:p>
        </p:txBody>
      </p:sp>
    </p:spTree>
    <p:extLst>
      <p:ext uri="{BB962C8B-B14F-4D97-AF65-F5344CB8AC3E}">
        <p14:creationId xmlns:p14="http://schemas.microsoft.com/office/powerpoint/2010/main" val="37260744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711" y="810732"/>
            <a:ext cx="8561586" cy="5590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23</a:t>
            </a:fld>
            <a:endParaRPr lang="pt-BR"/>
          </a:p>
        </p:txBody>
      </p:sp>
    </p:spTree>
    <p:extLst>
      <p:ext uri="{BB962C8B-B14F-4D97-AF65-F5344CB8AC3E}">
        <p14:creationId xmlns:p14="http://schemas.microsoft.com/office/powerpoint/2010/main" val="8426479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836712"/>
            <a:ext cx="8175262" cy="5350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24</a:t>
            </a:fld>
            <a:endParaRPr lang="pt-BR"/>
          </a:p>
        </p:txBody>
      </p:sp>
    </p:spTree>
    <p:extLst>
      <p:ext uri="{BB962C8B-B14F-4D97-AF65-F5344CB8AC3E}">
        <p14:creationId xmlns:p14="http://schemas.microsoft.com/office/powerpoint/2010/main" val="16791551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789551"/>
            <a:ext cx="8599686" cy="5577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25</a:t>
            </a:fld>
            <a:endParaRPr lang="pt-BR"/>
          </a:p>
        </p:txBody>
      </p:sp>
    </p:spTree>
    <p:extLst>
      <p:ext uri="{BB962C8B-B14F-4D97-AF65-F5344CB8AC3E}">
        <p14:creationId xmlns:p14="http://schemas.microsoft.com/office/powerpoint/2010/main" val="34350032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187624" y="1412776"/>
            <a:ext cx="5256584" cy="2554545"/>
          </a:xfrm>
          <a:prstGeom prst="rect">
            <a:avLst/>
          </a:prstGeom>
          <a:noFill/>
        </p:spPr>
        <p:txBody>
          <a:bodyPr wrap="square" rtlCol="0">
            <a:spAutoFit/>
          </a:bodyPr>
          <a:lstStyle/>
          <a:p>
            <a:r>
              <a:rPr lang="pt-BR" sz="1000" dirty="0" smtClean="0"/>
              <a:t>SOBRENOME, Nome do autor; NOME DO TEXTO</a:t>
            </a:r>
          </a:p>
          <a:p>
            <a:r>
              <a:rPr lang="pt-BR" sz="1000" dirty="0" smtClean="0"/>
              <a:t>Disponível em: (endereço completo do site)</a:t>
            </a:r>
          </a:p>
          <a:p>
            <a:r>
              <a:rPr lang="pt-BR" sz="1000" dirty="0" smtClean="0"/>
              <a:t>Acessado em: ___/____/____.</a:t>
            </a:r>
          </a:p>
          <a:p>
            <a:endParaRPr lang="pt-BR" sz="1000" dirty="0"/>
          </a:p>
          <a:p>
            <a:r>
              <a:rPr lang="pt-BR" sz="1000" dirty="0" smtClean="0"/>
              <a:t>SOBRENOME, Nome do autor; NOME DO TEXTO</a:t>
            </a:r>
          </a:p>
          <a:p>
            <a:r>
              <a:rPr lang="pt-BR" sz="1000" dirty="0" smtClean="0"/>
              <a:t>Disponível em: (endereço completo do site)</a:t>
            </a:r>
          </a:p>
          <a:p>
            <a:r>
              <a:rPr lang="pt-BR" sz="1000" dirty="0" smtClean="0"/>
              <a:t>Acessado em: ___/____/____.</a:t>
            </a:r>
          </a:p>
          <a:p>
            <a:endParaRPr lang="pt-BR" sz="1000" dirty="0" smtClean="0"/>
          </a:p>
          <a:p>
            <a:r>
              <a:rPr lang="pt-BR" sz="1000" dirty="0" smtClean="0"/>
              <a:t>SOBRENOME, Nome do autor; NOME DO TEXTO</a:t>
            </a:r>
          </a:p>
          <a:p>
            <a:r>
              <a:rPr lang="pt-BR" sz="1000" dirty="0" smtClean="0"/>
              <a:t>Disponível em: (endereço completo do site)</a:t>
            </a:r>
          </a:p>
          <a:p>
            <a:r>
              <a:rPr lang="pt-BR" sz="1000" dirty="0" smtClean="0"/>
              <a:t>Acessado em: ___/____/____.</a:t>
            </a:r>
          </a:p>
          <a:p>
            <a:endParaRPr lang="pt-BR" sz="1000" dirty="0" smtClean="0"/>
          </a:p>
          <a:p>
            <a:r>
              <a:rPr lang="pt-BR" sz="1000" dirty="0" smtClean="0"/>
              <a:t>SOBRENOME, Nome do autor; NOME DO TEXTO</a:t>
            </a:r>
          </a:p>
          <a:p>
            <a:r>
              <a:rPr lang="pt-BR" sz="1000" dirty="0" smtClean="0"/>
              <a:t>Disponível em: (endereço completo do site)</a:t>
            </a:r>
          </a:p>
          <a:p>
            <a:r>
              <a:rPr lang="pt-BR" sz="1000" dirty="0" smtClean="0"/>
              <a:t>Acessado em: ___/____/____.</a:t>
            </a:r>
          </a:p>
          <a:p>
            <a:endParaRPr lang="pt-BR" sz="1000" dirty="0"/>
          </a:p>
        </p:txBody>
      </p:sp>
      <p:sp>
        <p:nvSpPr>
          <p:cNvPr id="3" name="CaixaDeTexto 2"/>
          <p:cNvSpPr txBox="1"/>
          <p:nvPr/>
        </p:nvSpPr>
        <p:spPr>
          <a:xfrm>
            <a:off x="1259632" y="836712"/>
            <a:ext cx="2880320" cy="369332"/>
          </a:xfrm>
          <a:prstGeom prst="rect">
            <a:avLst/>
          </a:prstGeom>
          <a:noFill/>
        </p:spPr>
        <p:txBody>
          <a:bodyPr wrap="square" rtlCol="0">
            <a:spAutoFit/>
          </a:bodyPr>
          <a:lstStyle/>
          <a:p>
            <a:r>
              <a:rPr lang="pt-BR" dirty="0" smtClean="0"/>
              <a:t>EXEMPLO</a:t>
            </a:r>
            <a:endParaRPr lang="pt-BR" dirty="0"/>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26</a:t>
            </a:fld>
            <a:endParaRPr lang="pt-BR"/>
          </a:p>
        </p:txBody>
      </p:sp>
    </p:spTree>
    <p:extLst>
      <p:ext uri="{BB962C8B-B14F-4D97-AF65-F5344CB8AC3E}">
        <p14:creationId xmlns:p14="http://schemas.microsoft.com/office/powerpoint/2010/main" val="1307917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539552" y="764704"/>
            <a:ext cx="5256584" cy="615553"/>
          </a:xfrm>
          <a:prstGeom prst="rect">
            <a:avLst/>
          </a:prstGeom>
          <a:noFill/>
        </p:spPr>
        <p:txBody>
          <a:bodyPr wrap="square" rtlCol="0">
            <a:spAutoFit/>
          </a:bodyPr>
          <a:lstStyle/>
          <a:p>
            <a:r>
              <a:rPr lang="pt-BR" sz="2400" dirty="0" smtClean="0"/>
              <a:t>Bons trabalhos tem diversas fontes  </a:t>
            </a:r>
          </a:p>
          <a:p>
            <a:endParaRPr lang="pt-BR" sz="1000" dirty="0"/>
          </a:p>
        </p:txBody>
      </p:sp>
      <p:sp>
        <p:nvSpPr>
          <p:cNvPr id="3" name="CaixaDeTexto 2"/>
          <p:cNvSpPr txBox="1"/>
          <p:nvPr/>
        </p:nvSpPr>
        <p:spPr>
          <a:xfrm>
            <a:off x="395536" y="1997552"/>
            <a:ext cx="5328592" cy="369332"/>
          </a:xfrm>
          <a:prstGeom prst="rect">
            <a:avLst/>
          </a:prstGeom>
          <a:noFill/>
        </p:spPr>
        <p:txBody>
          <a:bodyPr wrap="square" rtlCol="0">
            <a:spAutoFit/>
          </a:bodyPr>
          <a:lstStyle/>
          <a:p>
            <a:r>
              <a:rPr lang="pt-BR" dirty="0" smtClean="0"/>
              <a:t>Sumário da minha monografia</a:t>
            </a:r>
            <a:endParaRPr lang="pt-BR" dirty="0"/>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CC3D4E52-C0D4-492B-A170-0B98928D9E9A}" type="slidenum">
              <a:rPr lang="pt-BR" smtClean="0"/>
              <a:t>27</a:t>
            </a:fld>
            <a:endParaRPr lang="pt-B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1196752"/>
            <a:ext cx="3694755" cy="5113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4251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64704"/>
            <a:ext cx="8635471" cy="5554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28</a:t>
            </a:fld>
            <a:endParaRPr lang="pt-BR"/>
          </a:p>
        </p:txBody>
      </p:sp>
    </p:spTree>
    <p:extLst>
      <p:ext uri="{BB962C8B-B14F-4D97-AF65-F5344CB8AC3E}">
        <p14:creationId xmlns:p14="http://schemas.microsoft.com/office/powerpoint/2010/main" val="1408888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36711"/>
            <a:ext cx="7632848" cy="5463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Conector de seta reta 2"/>
          <p:cNvCxnSpPr/>
          <p:nvPr/>
        </p:nvCxnSpPr>
        <p:spPr>
          <a:xfrm flipV="1">
            <a:off x="107504" y="1556792"/>
            <a:ext cx="1728192" cy="252028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C3D4E52-C0D4-492B-A170-0B98928D9E9A}" type="slidenum">
              <a:rPr lang="pt-BR" smtClean="0"/>
              <a:t>29</a:t>
            </a:fld>
            <a:endParaRPr lang="pt-BR"/>
          </a:p>
        </p:txBody>
      </p:sp>
    </p:spTree>
    <p:extLst>
      <p:ext uri="{BB962C8B-B14F-4D97-AF65-F5344CB8AC3E}">
        <p14:creationId xmlns:p14="http://schemas.microsoft.com/office/powerpoint/2010/main" val="28516145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683568" y="980728"/>
            <a:ext cx="8136904" cy="369332"/>
          </a:xfrm>
          <a:prstGeom prst="rect">
            <a:avLst/>
          </a:prstGeom>
          <a:noFill/>
        </p:spPr>
        <p:txBody>
          <a:bodyPr wrap="square" rtlCol="0">
            <a:spAutoFit/>
          </a:bodyPr>
          <a:lstStyle/>
          <a:p>
            <a:r>
              <a:rPr lang="pt-BR" dirty="0" smtClean="0"/>
              <a:t>Assim ficará a nota de rodapé</a:t>
            </a:r>
            <a:endParaRPr lang="pt-BR" dirty="0"/>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5519" y="1558491"/>
            <a:ext cx="7234953" cy="4599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30</a:t>
            </a:fld>
            <a:endParaRPr lang="pt-BR"/>
          </a:p>
        </p:txBody>
      </p:sp>
    </p:spTree>
    <p:extLst>
      <p:ext uri="{BB962C8B-B14F-4D97-AF65-F5344CB8AC3E}">
        <p14:creationId xmlns:p14="http://schemas.microsoft.com/office/powerpoint/2010/main" val="6924021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539552" y="908720"/>
            <a:ext cx="7920880" cy="369332"/>
          </a:xfrm>
          <a:prstGeom prst="rect">
            <a:avLst/>
          </a:prstGeom>
          <a:noFill/>
        </p:spPr>
        <p:txBody>
          <a:bodyPr wrap="square" rtlCol="0">
            <a:spAutoFit/>
          </a:bodyPr>
          <a:lstStyle/>
          <a:p>
            <a:r>
              <a:rPr lang="pt-BR" dirty="0" smtClean="0"/>
              <a:t>Inserir numeração no canto superior direito</a:t>
            </a:r>
            <a:endParaRPr lang="pt-BR"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278052"/>
            <a:ext cx="7772459" cy="4940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CC3D4E52-C0D4-492B-A170-0B98928D9E9A}" type="slidenum">
              <a:rPr lang="pt-BR" smtClean="0"/>
              <a:t>31</a:t>
            </a:fld>
            <a:endParaRPr lang="pt-BR"/>
          </a:p>
        </p:txBody>
      </p:sp>
    </p:spTree>
    <p:extLst>
      <p:ext uri="{BB962C8B-B14F-4D97-AF65-F5344CB8AC3E}">
        <p14:creationId xmlns:p14="http://schemas.microsoft.com/office/powerpoint/2010/main" val="35401099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32</a:t>
            </a:fld>
            <a:endParaRPr lang="pt-BR"/>
          </a:p>
        </p:txBody>
      </p:sp>
      <p:sp>
        <p:nvSpPr>
          <p:cNvPr id="4" name="CaixaDeTexto 3"/>
          <p:cNvSpPr txBox="1"/>
          <p:nvPr/>
        </p:nvSpPr>
        <p:spPr>
          <a:xfrm>
            <a:off x="539552" y="908720"/>
            <a:ext cx="5904656" cy="369332"/>
          </a:xfrm>
          <a:prstGeom prst="rect">
            <a:avLst/>
          </a:prstGeom>
          <a:noFill/>
        </p:spPr>
        <p:txBody>
          <a:bodyPr wrap="square" rtlCol="0">
            <a:spAutoFit/>
          </a:bodyPr>
          <a:lstStyle/>
          <a:p>
            <a:r>
              <a:rPr lang="pt-BR" dirty="0" smtClean="0"/>
              <a:t>Fonte Arial ou Times new Roman</a:t>
            </a:r>
            <a:endParaRPr lang="pt-BR" dirty="0"/>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78052"/>
            <a:ext cx="6480720" cy="5073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ector de seta reta 5"/>
          <p:cNvCxnSpPr/>
          <p:nvPr/>
        </p:nvCxnSpPr>
        <p:spPr>
          <a:xfrm>
            <a:off x="179512" y="54868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ector de seta reta 7"/>
          <p:cNvCxnSpPr/>
          <p:nvPr/>
        </p:nvCxnSpPr>
        <p:spPr>
          <a:xfrm flipH="1" flipV="1">
            <a:off x="1691680" y="1700808"/>
            <a:ext cx="6552728" cy="1872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ector de seta reta 9"/>
          <p:cNvCxnSpPr/>
          <p:nvPr/>
        </p:nvCxnSpPr>
        <p:spPr>
          <a:xfrm flipH="1" flipV="1">
            <a:off x="2411760" y="3814637"/>
            <a:ext cx="5832648" cy="17025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a:xfrm>
            <a:off x="1259632" y="3717032"/>
            <a:ext cx="16561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to 14"/>
          <p:cNvCxnSpPr/>
          <p:nvPr/>
        </p:nvCxnSpPr>
        <p:spPr>
          <a:xfrm>
            <a:off x="1259632" y="3859073"/>
            <a:ext cx="16561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ector reto 13"/>
          <p:cNvCxnSpPr/>
          <p:nvPr/>
        </p:nvCxnSpPr>
        <p:spPr>
          <a:xfrm>
            <a:off x="1259632" y="3717032"/>
            <a:ext cx="0" cy="142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to 17"/>
          <p:cNvCxnSpPr/>
          <p:nvPr/>
        </p:nvCxnSpPr>
        <p:spPr>
          <a:xfrm>
            <a:off x="2900700" y="3717031"/>
            <a:ext cx="0" cy="14204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82293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33</a:t>
            </a:fld>
            <a:endParaRPr lang="pt-BR"/>
          </a:p>
        </p:txBody>
      </p:sp>
      <p:sp>
        <p:nvSpPr>
          <p:cNvPr id="4" name="Retângulo 3"/>
          <p:cNvSpPr/>
          <p:nvPr/>
        </p:nvSpPr>
        <p:spPr>
          <a:xfrm>
            <a:off x="683568" y="1028343"/>
            <a:ext cx="8208912" cy="3416320"/>
          </a:xfrm>
          <a:prstGeom prst="rect">
            <a:avLst/>
          </a:prstGeom>
        </p:spPr>
        <p:txBody>
          <a:bodyPr wrap="square">
            <a:spAutoFit/>
          </a:bodyPr>
          <a:lstStyle/>
          <a:p>
            <a:r>
              <a:rPr lang="pt-BR" b="1" dirty="0" smtClean="0"/>
              <a:t>RECOMENDAÇÕES GERAIS ILUSTRAÇÕES </a:t>
            </a:r>
          </a:p>
          <a:p>
            <a:endParaRPr lang="pt-BR" b="1" dirty="0" smtClean="0"/>
          </a:p>
          <a:p>
            <a:endParaRPr lang="pt-BR" b="1" dirty="0"/>
          </a:p>
          <a:p>
            <a:endParaRPr lang="pt-BR" b="1" dirty="0"/>
          </a:p>
          <a:p>
            <a:pPr algn="just"/>
            <a:r>
              <a:rPr lang="pt-BR" sz="2400" dirty="0" smtClean="0"/>
              <a:t>Qualquer que seja o tipo de ilustração, sua identificação aparece na parte superior, precedida da palavra designativa (desenho, esquema, fluxograma, fotografia, gráfico, mapa, organograma, planta, quadro, retrato, figura, imagem entre outros), seguida se seu número de ordem de ocorrência no texto, em algarismos arábicos, travessão e do respectivo título. </a:t>
            </a:r>
            <a:endParaRPr lang="pt-BR" sz="2400" dirty="0"/>
          </a:p>
        </p:txBody>
      </p:sp>
    </p:spTree>
    <p:extLst>
      <p:ext uri="{BB962C8B-B14F-4D97-AF65-F5344CB8AC3E}">
        <p14:creationId xmlns:p14="http://schemas.microsoft.com/office/powerpoint/2010/main" val="20220021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34</a:t>
            </a:fld>
            <a:endParaRPr lang="pt-BR"/>
          </a:p>
        </p:txBody>
      </p:sp>
      <p:sp>
        <p:nvSpPr>
          <p:cNvPr id="4" name="Retângulo 3"/>
          <p:cNvSpPr/>
          <p:nvPr/>
        </p:nvSpPr>
        <p:spPr>
          <a:xfrm>
            <a:off x="827584" y="2274838"/>
            <a:ext cx="7560840" cy="3046988"/>
          </a:xfrm>
          <a:prstGeom prst="rect">
            <a:avLst/>
          </a:prstGeom>
        </p:spPr>
        <p:txBody>
          <a:bodyPr wrap="square">
            <a:spAutoFit/>
          </a:bodyPr>
          <a:lstStyle/>
          <a:p>
            <a:pPr algn="just"/>
            <a:r>
              <a:rPr lang="pt-BR" sz="2400" dirty="0" smtClean="0"/>
              <a:t>Após a ilustração, na parte inferior, indicar a fonte consultada (elemento obrigatório, mesmo que seja produção do próprio autor), legenda, notas e outras informações necessárias à sua compreensão (s houver). A ilustração deve ser citada no texto e inserida o mais próximo possível do trecho a que se refere</a:t>
            </a:r>
          </a:p>
          <a:p>
            <a:pPr algn="just"/>
            <a:endParaRPr lang="pt-BR" sz="2400" dirty="0"/>
          </a:p>
          <a:p>
            <a:pPr algn="just"/>
            <a:r>
              <a:rPr lang="pt-BR" sz="2400" dirty="0" smtClean="0"/>
              <a:t>Ver exemplo abaixo:</a:t>
            </a:r>
            <a:endParaRPr lang="pt-BR" sz="2400" dirty="0"/>
          </a:p>
        </p:txBody>
      </p:sp>
    </p:spTree>
    <p:extLst>
      <p:ext uri="{BB962C8B-B14F-4D97-AF65-F5344CB8AC3E}">
        <p14:creationId xmlns:p14="http://schemas.microsoft.com/office/powerpoint/2010/main" val="24115694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35</a:t>
            </a:fld>
            <a:endParaRPr lang="pt-B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764704"/>
            <a:ext cx="8532440" cy="5528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2717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36</a:t>
            </a:fld>
            <a:endParaRPr lang="pt-BR"/>
          </a:p>
        </p:txBody>
      </p:sp>
      <p:sp>
        <p:nvSpPr>
          <p:cNvPr id="4" name="CaixaDeTexto 3"/>
          <p:cNvSpPr txBox="1"/>
          <p:nvPr/>
        </p:nvSpPr>
        <p:spPr>
          <a:xfrm>
            <a:off x="683568" y="980728"/>
            <a:ext cx="6840760" cy="369332"/>
          </a:xfrm>
          <a:prstGeom prst="rect">
            <a:avLst/>
          </a:prstGeom>
          <a:noFill/>
        </p:spPr>
        <p:txBody>
          <a:bodyPr wrap="square" rtlCol="0">
            <a:spAutoFit/>
          </a:bodyPr>
          <a:lstStyle/>
          <a:p>
            <a:r>
              <a:rPr lang="pt-BR" dirty="0" smtClean="0"/>
              <a:t>SUMÁRIO</a:t>
            </a:r>
            <a:endParaRPr lang="pt-BR" dirty="0"/>
          </a:p>
        </p:txBody>
      </p:sp>
      <p:sp>
        <p:nvSpPr>
          <p:cNvPr id="6" name="CaixaDeTexto 5"/>
          <p:cNvSpPr txBox="1"/>
          <p:nvPr/>
        </p:nvSpPr>
        <p:spPr>
          <a:xfrm>
            <a:off x="539552" y="1556792"/>
            <a:ext cx="7272808" cy="369332"/>
          </a:xfrm>
          <a:prstGeom prst="rect">
            <a:avLst/>
          </a:prstGeom>
          <a:noFill/>
        </p:spPr>
        <p:txBody>
          <a:bodyPr wrap="square" rtlCol="0">
            <a:spAutoFit/>
          </a:bodyPr>
          <a:lstStyle/>
          <a:p>
            <a:r>
              <a:rPr lang="pt-BR" dirty="0" smtClean="0"/>
              <a:t>Defina primeiramente seus títulos, conforme exemplo abaixo</a:t>
            </a:r>
            <a:endParaRPr lang="pt-BR"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945885"/>
            <a:ext cx="5616624" cy="4736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ector de seta reta 7"/>
          <p:cNvCxnSpPr/>
          <p:nvPr/>
        </p:nvCxnSpPr>
        <p:spPr>
          <a:xfrm flipH="1">
            <a:off x="5652120" y="1124744"/>
            <a:ext cx="2664296" cy="244827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ector de seta reta 9"/>
          <p:cNvCxnSpPr/>
          <p:nvPr/>
        </p:nvCxnSpPr>
        <p:spPr>
          <a:xfrm flipV="1">
            <a:off x="323528" y="2204864"/>
            <a:ext cx="1872208" cy="194421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10669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37</a:t>
            </a:fld>
            <a:endParaRPr lang="pt-BR"/>
          </a:p>
        </p:txBody>
      </p:sp>
      <p:sp>
        <p:nvSpPr>
          <p:cNvPr id="4" name="CaixaDeTexto 3"/>
          <p:cNvSpPr txBox="1"/>
          <p:nvPr/>
        </p:nvSpPr>
        <p:spPr>
          <a:xfrm>
            <a:off x="683568" y="980728"/>
            <a:ext cx="6840760" cy="369332"/>
          </a:xfrm>
          <a:prstGeom prst="rect">
            <a:avLst/>
          </a:prstGeom>
          <a:noFill/>
        </p:spPr>
        <p:txBody>
          <a:bodyPr wrap="square" rtlCol="0">
            <a:spAutoFit/>
          </a:bodyPr>
          <a:lstStyle/>
          <a:p>
            <a:r>
              <a:rPr lang="pt-BR" dirty="0" smtClean="0"/>
              <a:t>SUMÁRIO</a:t>
            </a:r>
            <a:endParaRPr lang="pt-BR" dirty="0"/>
          </a:p>
        </p:txBody>
      </p:sp>
      <p:sp>
        <p:nvSpPr>
          <p:cNvPr id="6" name="CaixaDeTexto 5"/>
          <p:cNvSpPr txBox="1"/>
          <p:nvPr/>
        </p:nvSpPr>
        <p:spPr>
          <a:xfrm>
            <a:off x="539552" y="1556792"/>
            <a:ext cx="7272808" cy="369332"/>
          </a:xfrm>
          <a:prstGeom prst="rect">
            <a:avLst/>
          </a:prstGeom>
          <a:noFill/>
        </p:spPr>
        <p:txBody>
          <a:bodyPr wrap="square" rtlCol="0">
            <a:spAutoFit/>
          </a:bodyPr>
          <a:lstStyle/>
          <a:p>
            <a:r>
              <a:rPr lang="pt-BR" dirty="0" smtClean="0"/>
              <a:t>Depois clique na guia referencias e posteriormente em Sumário</a:t>
            </a:r>
            <a:endParaRPr lang="pt-BR"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132856"/>
            <a:ext cx="7516843" cy="3586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20328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38</a:t>
            </a:fld>
            <a:endParaRPr lang="pt-BR"/>
          </a:p>
        </p:txBody>
      </p:sp>
      <p:sp>
        <p:nvSpPr>
          <p:cNvPr id="5" name="CaixaDeTexto 4"/>
          <p:cNvSpPr txBox="1"/>
          <p:nvPr/>
        </p:nvSpPr>
        <p:spPr>
          <a:xfrm>
            <a:off x="395536" y="908720"/>
            <a:ext cx="6840760" cy="369332"/>
          </a:xfrm>
          <a:prstGeom prst="rect">
            <a:avLst/>
          </a:prstGeom>
          <a:noFill/>
        </p:spPr>
        <p:txBody>
          <a:bodyPr wrap="square" rtlCol="0">
            <a:spAutoFit/>
          </a:bodyPr>
          <a:lstStyle/>
          <a:p>
            <a:r>
              <a:rPr lang="pt-BR" dirty="0" smtClean="0"/>
              <a:t>O sumário ficará assim: </a:t>
            </a:r>
            <a:endParaRPr lang="pt-BR"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340768"/>
            <a:ext cx="5796644"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36856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39</a:t>
            </a:fld>
            <a:endParaRPr lang="pt-BR"/>
          </a:p>
        </p:txBody>
      </p:sp>
      <p:sp>
        <p:nvSpPr>
          <p:cNvPr id="4" name="CaixaDeTexto 3"/>
          <p:cNvSpPr txBox="1"/>
          <p:nvPr/>
        </p:nvSpPr>
        <p:spPr>
          <a:xfrm>
            <a:off x="1331640" y="3429000"/>
            <a:ext cx="6912768" cy="923330"/>
          </a:xfrm>
          <a:prstGeom prst="rect">
            <a:avLst/>
          </a:prstGeom>
          <a:noFill/>
        </p:spPr>
        <p:txBody>
          <a:bodyPr wrap="square" rtlCol="0">
            <a:spAutoFit/>
          </a:bodyPr>
          <a:lstStyle/>
          <a:p>
            <a:r>
              <a:rPr lang="pt-BR" sz="5400" dirty="0" smtClean="0"/>
              <a:t>Apêndices e anexos </a:t>
            </a:r>
            <a:endParaRPr lang="pt-BR" sz="5400" dirty="0"/>
          </a:p>
        </p:txBody>
      </p:sp>
    </p:spTree>
    <p:extLst>
      <p:ext uri="{BB962C8B-B14F-4D97-AF65-F5344CB8AC3E}">
        <p14:creationId xmlns:p14="http://schemas.microsoft.com/office/powerpoint/2010/main" val="2497157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40</a:t>
            </a:fld>
            <a:endParaRPr lang="pt-BR"/>
          </a:p>
        </p:txBody>
      </p:sp>
      <p:sp>
        <p:nvSpPr>
          <p:cNvPr id="6" name="CaixaDeTexto 5"/>
          <p:cNvSpPr txBox="1"/>
          <p:nvPr/>
        </p:nvSpPr>
        <p:spPr>
          <a:xfrm>
            <a:off x="107504" y="764704"/>
            <a:ext cx="8856984" cy="5355312"/>
          </a:xfrm>
          <a:prstGeom prst="rect">
            <a:avLst/>
          </a:prstGeom>
          <a:noFill/>
        </p:spPr>
        <p:txBody>
          <a:bodyPr wrap="square" rtlCol="0">
            <a:spAutoFit/>
          </a:bodyPr>
          <a:lstStyle/>
          <a:p>
            <a:r>
              <a:rPr lang="pt-BR" dirty="0" smtClean="0"/>
              <a:t>Elabore uma apresentação trabalho sobre hardware,  conforme normas.</a:t>
            </a:r>
          </a:p>
          <a:p>
            <a:r>
              <a:rPr lang="pt-BR" dirty="0" smtClean="0"/>
              <a:t>(Pode ser individual ou em duplas)</a:t>
            </a:r>
          </a:p>
          <a:p>
            <a:endParaRPr lang="pt-BR" dirty="0"/>
          </a:p>
          <a:p>
            <a:r>
              <a:rPr lang="pt-BR" dirty="0" smtClean="0"/>
              <a:t>A apresentação do trabalho será na nossa próxima aula.   </a:t>
            </a:r>
          </a:p>
          <a:p>
            <a:endParaRPr lang="pt-BR" dirty="0"/>
          </a:p>
          <a:p>
            <a:r>
              <a:rPr lang="pt-BR" dirty="0" smtClean="0"/>
              <a:t>Temas do trabalho: </a:t>
            </a:r>
          </a:p>
          <a:p>
            <a:endParaRPr lang="pt-BR" dirty="0"/>
          </a:p>
          <a:p>
            <a:pPr marL="285750" indent="-285750">
              <a:buFont typeface="Arial" charset="0"/>
              <a:buChar char="•"/>
            </a:pPr>
            <a:r>
              <a:rPr lang="pt-BR" dirty="0" smtClean="0"/>
              <a:t>Placa mãe; </a:t>
            </a:r>
          </a:p>
          <a:p>
            <a:pPr marL="285750" indent="-285750">
              <a:buFont typeface="Arial" charset="0"/>
              <a:buChar char="•"/>
            </a:pPr>
            <a:r>
              <a:rPr lang="pt-BR" dirty="0" smtClean="0"/>
              <a:t>Processadores</a:t>
            </a:r>
          </a:p>
          <a:p>
            <a:pPr marL="285750" indent="-285750">
              <a:buFont typeface="Arial" charset="0"/>
              <a:buChar char="•"/>
            </a:pPr>
            <a:r>
              <a:rPr lang="pt-BR" dirty="0" smtClean="0"/>
              <a:t>Memoria; </a:t>
            </a:r>
          </a:p>
          <a:p>
            <a:pPr marL="285750" indent="-285750">
              <a:buFont typeface="Arial" charset="0"/>
              <a:buChar char="•"/>
            </a:pPr>
            <a:r>
              <a:rPr lang="pt-BR" dirty="0" smtClean="0"/>
              <a:t>Notebook; </a:t>
            </a:r>
          </a:p>
          <a:p>
            <a:pPr marL="285750" indent="-285750">
              <a:buFont typeface="Arial" charset="0"/>
              <a:buChar char="•"/>
            </a:pPr>
            <a:r>
              <a:rPr lang="pt-BR" dirty="0" smtClean="0"/>
              <a:t>Teclado, mouse, gabinete;</a:t>
            </a:r>
          </a:p>
          <a:p>
            <a:pPr marL="285750" indent="-285750">
              <a:buFont typeface="Arial" charset="0"/>
              <a:buChar char="•"/>
            </a:pPr>
            <a:r>
              <a:rPr lang="pt-BR" dirty="0" smtClean="0"/>
              <a:t>Placas de vídeo;</a:t>
            </a:r>
          </a:p>
          <a:p>
            <a:pPr marL="285750" indent="-285750">
              <a:buFont typeface="Arial" charset="0"/>
              <a:buChar char="•"/>
            </a:pPr>
            <a:r>
              <a:rPr lang="pt-BR" dirty="0" smtClean="0"/>
              <a:t>Placas de som;</a:t>
            </a:r>
          </a:p>
          <a:p>
            <a:pPr marL="285750" indent="-285750">
              <a:buFont typeface="Arial" charset="0"/>
              <a:buChar char="•"/>
            </a:pPr>
            <a:r>
              <a:rPr lang="pt-BR" dirty="0" smtClean="0"/>
              <a:t>Scanners e webcam; </a:t>
            </a:r>
          </a:p>
          <a:p>
            <a:pPr marL="285750" indent="-285750">
              <a:buFont typeface="Arial" charset="0"/>
              <a:buChar char="•"/>
            </a:pPr>
            <a:r>
              <a:rPr lang="pt-BR" dirty="0" smtClean="0"/>
              <a:t>Impressoras; </a:t>
            </a:r>
          </a:p>
          <a:p>
            <a:pPr marL="285750" indent="-285750">
              <a:buFont typeface="Arial" charset="0"/>
              <a:buChar char="•"/>
            </a:pPr>
            <a:r>
              <a:rPr lang="pt-BR" dirty="0" smtClean="0"/>
              <a:t>Celulares e </a:t>
            </a:r>
            <a:r>
              <a:rPr lang="pt-BR" dirty="0" err="1" smtClean="0"/>
              <a:t>Smart</a:t>
            </a:r>
            <a:r>
              <a:rPr lang="pt-BR" dirty="0" smtClean="0"/>
              <a:t> </a:t>
            </a:r>
            <a:r>
              <a:rPr lang="pt-BR" dirty="0" err="1" smtClean="0"/>
              <a:t>phone</a:t>
            </a:r>
            <a:r>
              <a:rPr lang="pt-BR" dirty="0" smtClean="0"/>
              <a:t>; </a:t>
            </a:r>
          </a:p>
          <a:p>
            <a:pPr marL="285750" indent="-285750">
              <a:buFont typeface="Arial" charset="0"/>
              <a:buChar char="•"/>
            </a:pPr>
            <a:r>
              <a:rPr lang="pt-BR" dirty="0" smtClean="0"/>
              <a:t>Dispositivos para jogos;</a:t>
            </a:r>
          </a:p>
          <a:p>
            <a:pPr marL="285750" indent="-285750">
              <a:buFont typeface="Arial" charset="0"/>
              <a:buChar char="•"/>
            </a:pPr>
            <a:endParaRPr lang="pt-BR" dirty="0"/>
          </a:p>
        </p:txBody>
      </p:sp>
    </p:spTree>
    <p:extLst>
      <p:ext uri="{BB962C8B-B14F-4D97-AF65-F5344CB8AC3E}">
        <p14:creationId xmlns:p14="http://schemas.microsoft.com/office/powerpoint/2010/main" val="41982844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endParaRPr lang="pt-BR"/>
          </a:p>
        </p:txBody>
      </p:sp>
      <p:sp>
        <p:nvSpPr>
          <p:cNvPr id="3" name="Espaço Reservado para Número de Slide 2"/>
          <p:cNvSpPr>
            <a:spLocks noGrp="1"/>
          </p:cNvSpPr>
          <p:nvPr>
            <p:ph type="sldNum" sz="quarter" idx="12"/>
          </p:nvPr>
        </p:nvSpPr>
        <p:spPr/>
        <p:txBody>
          <a:bodyPr/>
          <a:lstStyle/>
          <a:p>
            <a:fld id="{CC3D4E52-C0D4-492B-A170-0B98928D9E9A}" type="slidenum">
              <a:rPr lang="pt-BR" smtClean="0"/>
              <a:t>41</a:t>
            </a:fld>
            <a:endParaRPr lang="pt-BR"/>
          </a:p>
        </p:txBody>
      </p:sp>
      <p:sp>
        <p:nvSpPr>
          <p:cNvPr id="4" name="CaixaDeTexto 3"/>
          <p:cNvSpPr txBox="1"/>
          <p:nvPr/>
        </p:nvSpPr>
        <p:spPr>
          <a:xfrm>
            <a:off x="107504" y="764704"/>
            <a:ext cx="8856984" cy="3693319"/>
          </a:xfrm>
          <a:prstGeom prst="rect">
            <a:avLst/>
          </a:prstGeom>
          <a:noFill/>
        </p:spPr>
        <p:txBody>
          <a:bodyPr wrap="square" rtlCol="0">
            <a:spAutoFit/>
          </a:bodyPr>
          <a:lstStyle/>
          <a:p>
            <a:r>
              <a:rPr lang="pt-BR" dirty="0" smtClean="0"/>
              <a:t>ITENS NECESSÁRIOS:</a:t>
            </a:r>
          </a:p>
          <a:p>
            <a:endParaRPr lang="pt-BR" dirty="0"/>
          </a:p>
          <a:p>
            <a:endParaRPr lang="pt-BR" dirty="0" smtClean="0"/>
          </a:p>
          <a:p>
            <a:pPr marL="285750" indent="-285750">
              <a:buFont typeface="Arial" charset="0"/>
              <a:buChar char="•"/>
            </a:pPr>
            <a:r>
              <a:rPr lang="pt-BR" b="1" dirty="0" smtClean="0"/>
              <a:t>Capa </a:t>
            </a:r>
          </a:p>
          <a:p>
            <a:pPr marL="285750" indent="-285750">
              <a:buFont typeface="Arial" charset="0"/>
              <a:buChar char="•"/>
            </a:pPr>
            <a:r>
              <a:rPr lang="pt-BR" b="1" dirty="0" smtClean="0"/>
              <a:t>Contracapa</a:t>
            </a:r>
          </a:p>
          <a:p>
            <a:pPr marL="285750" indent="-285750">
              <a:buFont typeface="Arial" charset="0"/>
              <a:buChar char="•"/>
            </a:pPr>
            <a:r>
              <a:rPr lang="pt-BR" b="1" dirty="0" smtClean="0"/>
              <a:t>Sumário</a:t>
            </a:r>
          </a:p>
          <a:p>
            <a:pPr marL="285750" indent="-285750">
              <a:buFont typeface="Arial" charset="0"/>
              <a:buChar char="•"/>
            </a:pPr>
            <a:r>
              <a:rPr lang="pt-BR" b="1" dirty="0" smtClean="0"/>
              <a:t>Introdução</a:t>
            </a:r>
          </a:p>
          <a:p>
            <a:pPr marL="285750" indent="-285750">
              <a:buFont typeface="Arial" charset="0"/>
              <a:buChar char="•"/>
            </a:pPr>
            <a:r>
              <a:rPr lang="pt-BR" b="1" dirty="0" smtClean="0"/>
              <a:t>Desenvolvimento</a:t>
            </a:r>
          </a:p>
          <a:p>
            <a:pPr marL="285750" indent="-285750">
              <a:buFont typeface="Arial" charset="0"/>
              <a:buChar char="•"/>
            </a:pPr>
            <a:r>
              <a:rPr lang="pt-BR" b="1" dirty="0" smtClean="0"/>
              <a:t>Conclusão </a:t>
            </a:r>
          </a:p>
          <a:p>
            <a:pPr marL="285750" indent="-285750">
              <a:buFont typeface="Arial" charset="0"/>
              <a:buChar char="•"/>
            </a:pPr>
            <a:r>
              <a:rPr lang="pt-BR" b="1" dirty="0" smtClean="0"/>
              <a:t>Referencias</a:t>
            </a:r>
          </a:p>
          <a:p>
            <a:pPr marL="285750" indent="-285750">
              <a:buFont typeface="Arial" charset="0"/>
              <a:buChar char="•"/>
            </a:pPr>
            <a:r>
              <a:rPr lang="pt-BR" b="1" dirty="0" smtClean="0"/>
              <a:t>Apêndices (se houver)</a:t>
            </a:r>
          </a:p>
          <a:p>
            <a:pPr marL="285750" indent="-285750">
              <a:buFont typeface="Arial" charset="0"/>
              <a:buChar char="•"/>
            </a:pPr>
            <a:r>
              <a:rPr lang="pt-BR" b="1" dirty="0" smtClean="0"/>
              <a:t>Anexos (</a:t>
            </a:r>
            <a:r>
              <a:rPr lang="pt-BR" b="1" smtClean="0"/>
              <a:t>se houver) </a:t>
            </a:r>
            <a:endParaRPr lang="pt-BR" b="1" dirty="0" smtClean="0"/>
          </a:p>
          <a:p>
            <a:pPr marL="285750" indent="-285750">
              <a:buFont typeface="Arial" charset="0"/>
              <a:buChar char="•"/>
            </a:pPr>
            <a:endParaRPr lang="pt-BR" dirty="0"/>
          </a:p>
        </p:txBody>
      </p:sp>
    </p:spTree>
    <p:extLst>
      <p:ext uri="{BB962C8B-B14F-4D97-AF65-F5344CB8AC3E}">
        <p14:creationId xmlns:p14="http://schemas.microsoft.com/office/powerpoint/2010/main" val="451401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560</TotalTime>
  <Words>1179</Words>
  <Application>Microsoft Office PowerPoint</Application>
  <PresentationFormat>Apresentação na tela (4:3)</PresentationFormat>
  <Paragraphs>260</Paragraphs>
  <Slides>41</Slides>
  <Notes>1</Notes>
  <HiddenSlides>0</HiddenSlides>
  <MMClips>0</MMClips>
  <ScaleCrop>false</ScaleCrop>
  <HeadingPairs>
    <vt:vector size="4" baseType="variant">
      <vt:variant>
        <vt:lpstr>Tema</vt:lpstr>
      </vt:variant>
      <vt:variant>
        <vt:i4>1</vt:i4>
      </vt:variant>
      <vt:variant>
        <vt:lpstr>Títulos de slides</vt:lpstr>
      </vt:variant>
      <vt:variant>
        <vt:i4>41</vt:i4>
      </vt:variant>
    </vt:vector>
  </HeadingPairs>
  <TitlesOfParts>
    <vt:vector size="42" baseType="lpstr">
      <vt:lpstr>Tema do Office</vt:lpstr>
      <vt:lpstr>NORMAS PARA ELABORAÇÃO DE TRABALHOS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Oxnar-4</dc:creator>
  <cp:lastModifiedBy>Oxnar-4</cp:lastModifiedBy>
  <cp:revision>24</cp:revision>
  <dcterms:created xsi:type="dcterms:W3CDTF">2015-09-21T11:15:04Z</dcterms:created>
  <dcterms:modified xsi:type="dcterms:W3CDTF">2015-09-21T20:43:54Z</dcterms:modified>
</cp:coreProperties>
</file>