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12"/>
  </p:notesMasterIdLst>
  <p:sldIdLst>
    <p:sldId id="256" r:id="rId2"/>
    <p:sldId id="278" r:id="rId3"/>
    <p:sldId id="501" r:id="rId4"/>
    <p:sldId id="502" r:id="rId5"/>
    <p:sldId id="503" r:id="rId6"/>
    <p:sldId id="510" r:id="rId7"/>
    <p:sldId id="511" r:id="rId8"/>
    <p:sldId id="512" r:id="rId9"/>
    <p:sldId id="513" r:id="rId10"/>
    <p:sldId id="514" r:id="rId11"/>
    <p:sldId id="515" r:id="rId12"/>
    <p:sldId id="516" r:id="rId13"/>
    <p:sldId id="517" r:id="rId14"/>
    <p:sldId id="518" r:id="rId15"/>
    <p:sldId id="519" r:id="rId16"/>
    <p:sldId id="520" r:id="rId17"/>
    <p:sldId id="521" r:id="rId18"/>
    <p:sldId id="522" r:id="rId19"/>
    <p:sldId id="523" r:id="rId20"/>
    <p:sldId id="528" r:id="rId21"/>
    <p:sldId id="529" r:id="rId22"/>
    <p:sldId id="527" r:id="rId23"/>
    <p:sldId id="526" r:id="rId24"/>
    <p:sldId id="530" r:id="rId25"/>
    <p:sldId id="525" r:id="rId26"/>
    <p:sldId id="524" r:id="rId27"/>
    <p:sldId id="354" r:id="rId28"/>
    <p:sldId id="355" r:id="rId29"/>
    <p:sldId id="470" r:id="rId30"/>
    <p:sldId id="460" r:id="rId31"/>
    <p:sldId id="461" r:id="rId32"/>
    <p:sldId id="462" r:id="rId33"/>
    <p:sldId id="463" r:id="rId34"/>
    <p:sldId id="464" r:id="rId35"/>
    <p:sldId id="465" r:id="rId36"/>
    <p:sldId id="466" r:id="rId37"/>
    <p:sldId id="506" r:id="rId38"/>
    <p:sldId id="509" r:id="rId39"/>
    <p:sldId id="505" r:id="rId40"/>
    <p:sldId id="508" r:id="rId41"/>
    <p:sldId id="507" r:id="rId42"/>
    <p:sldId id="504" r:id="rId43"/>
    <p:sldId id="472" r:id="rId44"/>
    <p:sldId id="473" r:id="rId45"/>
    <p:sldId id="467" r:id="rId46"/>
    <p:sldId id="468" r:id="rId47"/>
    <p:sldId id="469" r:id="rId48"/>
    <p:sldId id="356" r:id="rId49"/>
    <p:sldId id="357" r:id="rId50"/>
    <p:sldId id="475" r:id="rId51"/>
    <p:sldId id="476" r:id="rId52"/>
    <p:sldId id="477" r:id="rId53"/>
    <p:sldId id="478" r:id="rId54"/>
    <p:sldId id="531" r:id="rId55"/>
    <p:sldId id="479" r:id="rId56"/>
    <p:sldId id="484" r:id="rId57"/>
    <p:sldId id="480" r:id="rId58"/>
    <p:sldId id="498" r:id="rId59"/>
    <p:sldId id="499" r:id="rId60"/>
    <p:sldId id="481" r:id="rId61"/>
    <p:sldId id="358" r:id="rId62"/>
    <p:sldId id="359" r:id="rId63"/>
    <p:sldId id="360" r:id="rId64"/>
    <p:sldId id="361" r:id="rId65"/>
    <p:sldId id="474" r:id="rId66"/>
    <p:sldId id="362" r:id="rId67"/>
    <p:sldId id="483" r:id="rId68"/>
    <p:sldId id="363" r:id="rId69"/>
    <p:sldId id="364" r:id="rId70"/>
    <p:sldId id="485" r:id="rId71"/>
    <p:sldId id="365" r:id="rId72"/>
    <p:sldId id="366" r:id="rId73"/>
    <p:sldId id="367" r:id="rId74"/>
    <p:sldId id="368" r:id="rId75"/>
    <p:sldId id="369" r:id="rId76"/>
    <p:sldId id="487" r:id="rId77"/>
    <p:sldId id="486" r:id="rId78"/>
    <p:sldId id="488" r:id="rId79"/>
    <p:sldId id="489" r:id="rId80"/>
    <p:sldId id="490" r:id="rId81"/>
    <p:sldId id="491" r:id="rId82"/>
    <p:sldId id="492" r:id="rId83"/>
    <p:sldId id="496" r:id="rId84"/>
    <p:sldId id="497" r:id="rId85"/>
    <p:sldId id="370" r:id="rId86"/>
    <p:sldId id="371" r:id="rId87"/>
    <p:sldId id="493" r:id="rId88"/>
    <p:sldId id="494" r:id="rId89"/>
    <p:sldId id="495" r:id="rId90"/>
    <p:sldId id="372" r:id="rId91"/>
    <p:sldId id="374" r:id="rId92"/>
    <p:sldId id="375" r:id="rId93"/>
    <p:sldId id="532" r:id="rId94"/>
    <p:sldId id="376" r:id="rId95"/>
    <p:sldId id="533" r:id="rId96"/>
    <p:sldId id="534" r:id="rId97"/>
    <p:sldId id="404" r:id="rId98"/>
    <p:sldId id="405" r:id="rId99"/>
    <p:sldId id="535" r:id="rId100"/>
    <p:sldId id="536" r:id="rId101"/>
    <p:sldId id="537" r:id="rId102"/>
    <p:sldId id="540" r:id="rId103"/>
    <p:sldId id="539" r:id="rId104"/>
    <p:sldId id="541" r:id="rId105"/>
    <p:sldId id="542" r:id="rId106"/>
    <p:sldId id="434" r:id="rId107"/>
    <p:sldId id="482" r:id="rId108"/>
    <p:sldId id="538" r:id="rId109"/>
    <p:sldId id="353" r:id="rId110"/>
    <p:sldId id="292" r:id="rId111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590" y="-7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-7683500"/>
            <a:ext cx="0" cy="1675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 smtClean="0"/>
          </a:p>
        </p:txBody>
      </p:sp>
    </p:spTree>
    <p:extLst>
      <p:ext uri="{BB962C8B-B14F-4D97-AF65-F5344CB8AC3E}">
        <p14:creationId xmlns:p14="http://schemas.microsoft.com/office/powerpoint/2010/main" val="118406390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5325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11169650" y="-7683500"/>
            <a:ext cx="22339300" cy="16756063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72598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176E59-0287-4EE3-ACD9-83CA782E270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5312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42AA7-BD62-4A5F-9216-DD345EB36C6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572" y="2123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" name="Espaço Reservado para Número de Slide 1"/>
          <p:cNvSpPr txBox="1">
            <a:spLocks/>
          </p:cNvSpPr>
          <p:nvPr userDrawn="1"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90009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1A4C60-1AB2-4F19-8E12-C1FA95D047B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9758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7012" cy="45227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F9F95-163A-4AA7-A25C-441D4C30909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4688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527DD-18BF-4F81-829B-C87348156D1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320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332A0A-ACDE-4511-8405-9E6389686E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600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D073D-D5CB-41D8-A248-187597E7CE8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3" name="Espaço Reservado para Número de Slide 1"/>
          <p:cNvSpPr txBox="1">
            <a:spLocks/>
          </p:cNvSpPr>
          <p:nvPr userDrawn="1"/>
        </p:nvSpPr>
        <p:spPr bwMode="auto">
          <a:xfrm>
            <a:off x="8460432" y="6165850"/>
            <a:ext cx="575940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defPPr>
              <a:defRPr lang="en-GB"/>
            </a:defPPr>
            <a:lvl1pPr algn="l" defTabSz="449263" rtl="0" fontAlgn="base"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kern="1200" smtClean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defRPr>
            </a:lvl1pPr>
            <a:lvl2pPr marL="742950" indent="-28575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2pPr>
            <a:lvl3pPr marL="11430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3pPr>
            <a:lvl4pPr marL="16002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4pPr>
            <a:lvl5pPr marL="2057400" indent="-228600" algn="l" defTabSz="449263" rtl="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bg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473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0B4742-1D83-4BCE-8BC5-C2638C6DC0F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534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7D9296-069C-4446-BF9D-61ADC747944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3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ED396-A128-41D1-B03F-78456E81D89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4482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8588"/>
            <a:ext cx="2055812" cy="59944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8213" cy="59944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DEB50B-0106-4A4A-ACF1-F231E57BC38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4055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6425" cy="143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do título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642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 para editar o formato do texto da estrutura de tópicos</a:t>
            </a:r>
          </a:p>
          <a:p>
            <a:pPr lvl="1"/>
            <a:r>
              <a:rPr lang="en-GB" smtClean="0"/>
              <a:t>2.º Nível da estrutura de tópicos</a:t>
            </a:r>
          </a:p>
          <a:p>
            <a:pPr lvl="2"/>
            <a:r>
              <a:rPr lang="en-GB" smtClean="0"/>
              <a:t>3.º Nível da estrutura de tópicos</a:t>
            </a:r>
          </a:p>
          <a:p>
            <a:pPr lvl="3"/>
            <a:r>
              <a:rPr lang="en-GB" smtClean="0"/>
              <a:t>4.º Nível da estrutura de tópicos</a:t>
            </a:r>
          </a:p>
          <a:p>
            <a:pPr lvl="4"/>
            <a:r>
              <a:rPr lang="en-GB" smtClean="0"/>
              <a:t>5.º Nível da estrutura de tópicos</a:t>
            </a:r>
          </a:p>
          <a:p>
            <a:pPr lvl="4"/>
            <a:r>
              <a:rPr lang="en-GB" smtClean="0"/>
              <a:t>6.º Nível da estrutura de tópicos</a:t>
            </a:r>
          </a:p>
          <a:p>
            <a:pPr lvl="4"/>
            <a:r>
              <a:rPr lang="en-GB" smtClean="0"/>
              <a:t>7.º Nível da estrutura de tópicos</a:t>
            </a:r>
          </a:p>
          <a:p>
            <a:pPr lvl="4"/>
            <a:r>
              <a:rPr lang="en-GB" smtClean="0"/>
              <a:t>8.º Nível da estrutura de tópicos</a:t>
            </a:r>
          </a:p>
          <a:p>
            <a:pPr lvl="4"/>
            <a:r>
              <a:rPr lang="en-GB" smtClean="0"/>
              <a:t>9.º Nível da estrutura de tópicos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124200" y="6245225"/>
            <a:ext cx="2894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0425" cy="473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5C53FEB-73FD-4227-82A0-5ADE5AE57D1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cs typeface="Arial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8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2015/profuncionari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6.jpeg"/><Relationship Id="rId2" Type="http://schemas.openxmlformats.org/officeDocument/2006/relationships/hyperlink" Target="http://images.google.com.br/imgres?imgurl=http://difusoraam1460.com.br/images/stories/fotosIgrejaPovo.jpg&amp;imgrefurl=http://difusoraam1460.com.br/home/index.php?option%3Dcom_content%26task%3Dview%26id%3D296%26Itemid%3D43&amp;h=1648&amp;w=2464&amp;sz=2997&amp;hl=pt-BR&amp;start=3&amp;um=1&amp;tbnid=DylG4yCMkXT7MM:&amp;tbnh=100&amp;tbnw=150&amp;prev=/images?q%3DIGREJA%2Bfi%C3%A9is%26svnum%3D10%26um%3D1%26hl%3Dpt-BR%26rlz%3D1T4GFRC_pt-BRBR214BR2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google.com.br/imgres?imgurl=http://www.galizacig.com/imxact/2005/09/20050901brasilia_severino_cavalcanti_e_lula320.jpg&amp;imgrefurl=http://www.galizacig.com/actualidade/200509/vermelho_pt_a_vida_despois_da_morte.htm&amp;h=240&amp;w=320&amp;sz=31&amp;hl=pt-BR&amp;start=138&amp;um=1&amp;tbnid=ioJAiMapRWBKwM:&amp;tbnh=89&amp;tbnw=118&amp;prev=/images?q%3D%22c%C3%A2mara%2Bdos%2Bdeputados%22%26start%3D120%26ndsp%3D20%26svnum%3D10%26um%3D1%26hl%3Dpt-BR%26rlz%3D1T4GFRC_pt-BRBR214BR214%26sa%3DN" TargetMode="External"/><Relationship Id="rId5" Type="http://schemas.openxmlformats.org/officeDocument/2006/relationships/image" Target="../media/image45.jpeg"/><Relationship Id="rId4" Type="http://schemas.openxmlformats.org/officeDocument/2006/relationships/hyperlink" Target="http://images.google.com.br/imgres?imgurl=http://econominho.blogs.sapo.pt/arquivo/stockmarket.jpg&amp;imgrefurl=http://econominho.blogs.sapo.pt/2098.html&amp;h=158&amp;w=250&amp;sz=7&amp;hl=pt-BR&amp;start=16&amp;um=1&amp;tbnid=x3hCs_6jF0tvIM:&amp;tbnh=70&amp;tbnw=111&amp;prev=/images?q%3DECONOMIA%2Bbolsa%2Bde%2Bvalores%26svnum%3D10%26um%3D1%26hl%3Dpt-BR%26rlz%3D1T4GFRC_pt-BRBR214BR214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://images.google.com.br/imgres?imgurl=http://www.fgv.br/cps/deficiencia_br/foto.jpg&amp;imgrefurl=http://oitoecoisa.blogspot.com/2006_12_01_archive.html&amp;usg=__kPZxtdTouY9qW7GeA7oklYht5es=&amp;h=455&amp;w=537&amp;sz=41&amp;hl=pt-BR&amp;start=3&amp;um=1&amp;tbnid=voi5u47ZiMgAIM:&amp;tbnh=112&amp;tbnw=132&amp;prev=/images?q%3Dpessoas%2Bcomuns%26um%3D1%26hl%3Dpt-BR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jpeg"/><Relationship Id="rId4" Type="http://schemas.openxmlformats.org/officeDocument/2006/relationships/hyperlink" Target="http://images.google.com.br/imgres?imgurl=http://images.orkut.com/orkut/albums2/ATgAAAAURwvGsatBXbh--HmkkO4LKrBdNGv-1Cmd9Wzp166bFIHDAMvbW8TIqnFp4dEyzL6nC2UGND_etif5gWAJ9dJZAJtU9VApVbU8IEfM9jFQ6dVdCGxTeBwlyA.jpg&amp;imgrefurl=http://sheiladonio.blogspot.com/2008_03_01_archive.html&amp;usg=__OZojF-qmwyyqYRk-9dnaoZpKpy4=&amp;h=532&amp;w=800&amp;sz=65&amp;hl=pt-BR&amp;start=38&amp;um=1&amp;tbnid=1zEq2o-BeiEJSM:&amp;tbnh=95&amp;tbnw=143&amp;prev=/images?q%3Dpessoas%2Bcomuns%26start%3D20%26ndsp%3D20%26um%3D1%26hl%3Dpt-BR%26sa%3DN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m.br/imgres?imgurl=http://www.nadir.org/nadir/initiativ/agp/free/qatar/cartaz-bia.gif&amp;imgrefurl=http://www.nadir.org/nadir/initiativ/agp/free/qatar/callpt.htm&amp;h=333&amp;w=450&amp;sz=119&amp;hl=pt-BR&amp;start=1&amp;um=1&amp;tbnid=xdTHPu4J65kEeM:&amp;tbnh=94&amp;tbnw=127&amp;prev=/images?q%3Dprotestos%2Bcriativos%26svnum%3D10%26um%3D1%26hl%3Dpt-BR%26rlz%3D1T4GFRC_pt-BRBR214BR214" TargetMode="External"/><Relationship Id="rId3" Type="http://schemas.openxmlformats.org/officeDocument/2006/relationships/image" Target="../media/image52.jpeg"/><Relationship Id="rId7" Type="http://schemas.openxmlformats.org/officeDocument/2006/relationships/image" Target="../media/image54.jpeg"/><Relationship Id="rId2" Type="http://schemas.openxmlformats.org/officeDocument/2006/relationships/hyperlink" Target="http://images.google.com.br/imgres?imgurl=http://www.igadi.org/artigos/2006/imaxes/20060104_pentagon_george_bush01_640.jpg&amp;imgrefurl=http://www.igadi.org/artigos/2006/xpo_reflexiones_urgentes_estados_unidos.htm&amp;h=480&amp;w=640&amp;sz=104&amp;hl=pt-BR&amp;start=99&amp;um=1&amp;tbnid=qxKWk0I92nOmzM:&amp;tbnh=103&amp;tbnw=137&amp;prev=/images?q%3Dpoder%2Bpol%C3%ADtico%26start%3D80%26ndsp%3D20%26svnum%3D10%26um%3D1%26hl%3Dpt-BR%26rlz%3D1T4GFRC_pt-BRBR214BR214%26sa%3D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google.com.br/imgres?imgurl=http://brasil.indymedia.org/images/2005/11/336092.jpg&amp;imgrefurl=http://brasil.indymedia.org/pt/blue/2005/11/336091.shtml&amp;h=337&amp;w=450&amp;sz=50&amp;hl=pt-BR&amp;start=13&amp;um=1&amp;tbnid=mtdLKgl6BpLdFM:&amp;tbnh=95&amp;tbnw=127&amp;prev=/images?q%3Dpol%C3%ADcia%26svnum%3D10%26um%3D1%26hl%3Dpt-BR%26rlz%3D1T4GFRC_pt-BRBR214BR214" TargetMode="External"/><Relationship Id="rId5" Type="http://schemas.openxmlformats.org/officeDocument/2006/relationships/image" Target="../media/image53.jpeg"/><Relationship Id="rId4" Type="http://schemas.openxmlformats.org/officeDocument/2006/relationships/hyperlink" Target="http://images.google.com.br/imgres?imgurl=http://www.sbao.com.br/2004/imagens/ft_financ01.jpg&amp;imgrefurl=http://www.sbao.com.br/2004/categFinanc.asp&amp;h=121&amp;w=161&amp;sz=5&amp;hl=pt-BR&amp;start=1&amp;um=1&amp;tbnid=1ot8PCyEzS1IHM:&amp;tbnh=74&amp;tbnw=98&amp;prev=/images?q%3Dpoder%2Becon%C3%B4mico%26svnum%3D10%26um%3D1%26hl%3Dpt-BR%26rlz%3D1T4GFRC_pt-BRBR214BR214%26sa%3DN" TargetMode="External"/><Relationship Id="rId9" Type="http://schemas.openxmlformats.org/officeDocument/2006/relationships/image" Target="../media/image55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m.br/imgres?imgurl=http://www.lesslan.com/imagenes/empresa.jpg&amp;imgrefurl=http://marciamonteiro.blogsome.com/2006/10/&amp;h=250&amp;w=277&amp;sz=14&amp;hl=pt-BR&amp;start=1&amp;um=1&amp;tbnid=wUFiS1IKazCZMM:&amp;tbnh=103&amp;tbnw=114&amp;prev=/images?q%3Dempresa%26svnum%3D10%26um%3D1%26hl%3Dpt-BR%26rlz%3D1T4GFRC_pt-BRBR214BR214" TargetMode="External"/><Relationship Id="rId3" Type="http://schemas.openxmlformats.org/officeDocument/2006/relationships/image" Target="../media/image56.jpeg"/><Relationship Id="rId7" Type="http://schemas.openxmlformats.org/officeDocument/2006/relationships/image" Target="../media/image58.jpeg"/><Relationship Id="rId2" Type="http://schemas.openxmlformats.org/officeDocument/2006/relationships/hyperlink" Target="http://images.google.com.br/imgres?imgurl=http://www.configtec.com.br/imagens/empresa.jpg&amp;imgrefurl=http://www.configtec.com.br/empresa.htm&amp;h=310&amp;w=300&amp;sz=58&amp;hl=pt-BR&amp;start=106&amp;um=1&amp;tbnid=WjB1whLOLT0TAM:&amp;tbnh=117&amp;tbnw=113&amp;prev=/images?q%3Dempresa%26start%3D100%26ndsp%3D20%26svnum%3D10%26um%3D1%26hl%3Dpt-BR%26rlz%3D1T4GFRC_pt-BRBR214BR214%26sa%3D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google.com.br/imgres?imgurl=http://www.unodc.org/images/brazil/DINHEIRO.jpg&amp;imgrefurl=http://www.unodc.org/brazil/pt/programasglobais_corrupcao.html?print%3Dyes&amp;h=186&amp;w=198&amp;sz=24&amp;hl=pt-BR&amp;start=5&amp;um=1&amp;tbnid=N3_GQn8O5aVolM:&amp;tbnh=98&amp;tbnw=104&amp;prev=/images?q%3Ddinheiro%26svnum%3D10%26um%3D1%26hl%3Dpt-BR%26rlz%3D1T4GFRC_pt-BRBR214BR214" TargetMode="External"/><Relationship Id="rId11" Type="http://schemas.openxmlformats.org/officeDocument/2006/relationships/image" Target="../media/image60.jpeg"/><Relationship Id="rId5" Type="http://schemas.openxmlformats.org/officeDocument/2006/relationships/image" Target="../media/image57.jpeg"/><Relationship Id="rId10" Type="http://schemas.openxmlformats.org/officeDocument/2006/relationships/hyperlink" Target="http://images.google.com.br/imgres?imgurl=http://www.copen.com.br/sisar/w3_imagens/EMPRESA.jpg&amp;imgrefurl=http://www.copen.com.br/conteudo/index.php?MenuLateral%3D3%26lng%3D1&amp;h=369&amp;w=283&amp;sz=25&amp;hl=pt-BR&amp;start=192&amp;um=1&amp;tbnid=bNif0hTzPMHYOM:&amp;tbnh=122&amp;tbnw=94&amp;prev=/images?q%3Dempresa%26start%3D180%26ndsp%3D20%26svnum%3D10%26um%3D1%26hl%3Dpt-BR%26rlz%3D1T4GFRC_pt-BRBR214BR214%26sa%3DN" TargetMode="External"/><Relationship Id="rId4" Type="http://schemas.openxmlformats.org/officeDocument/2006/relationships/hyperlink" Target="http://images.google.com.br/imgres?imgurl=http://www.ccqhumor.com.br/noticias/imagens/dinheiro%20saco.gif&amp;imgrefurl=http://afixe.weblog.com.pt/arquivo/2005/04/index0&amp;h=295&amp;w=225&amp;sz=16&amp;hl=pt-BR&amp;start=6&amp;um=1&amp;tbnid=VcjjX5cS7mXM4M:&amp;tbnh=115&amp;tbnw=88&amp;prev=/images?q%3Ddinheiro%26svnum%3D10%26um%3D1%26hl%3Dpt-BR%26rlz%3D1T4GFRC_pt-BRBR214BR214" TargetMode="External"/><Relationship Id="rId9" Type="http://schemas.openxmlformats.org/officeDocument/2006/relationships/image" Target="../media/image5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3.jpeg"/><Relationship Id="rId2" Type="http://schemas.openxmlformats.org/officeDocument/2006/relationships/hyperlink" Target="http://images.google.com.br/imgres?imgurl=http://www.ukuleleman.net/uploaded_images/Bush%20Hitler%20lookalike-712152.jpg&amp;imgrefurl=http://bloginternacional.wordpress.com/2007/03/08/&amp;h=500&amp;w=462&amp;sz=32&amp;hl=pt-BR&amp;start=3&amp;um=1&amp;tbnid=NW9_oh5ANydgqM:&amp;tbnh=130&amp;tbnw=120&amp;prev=/images?q%3Dbush%26svnum%3D10%26um%3D1%26hl%3Dpt-BR%26rlz%3D1T4GFRC_pt-BRBR214BR2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google.com.br/imgres?imgurl=http://oglobo.globo.com/fotos/2006/09/24/24_MHG_mundo_terrorr.jpg&amp;imgrefurl=http://oglobo.globo.com/mundo/mat/2006/09/24/285811771.asp&amp;h=460&amp;w=720&amp;sz=89&amp;hl=pt-BR&amp;start=6&amp;um=1&amp;tbnid=sKt3gTNiuBNPWM:&amp;tbnh=89&amp;tbnw=140&amp;prev=/images?q%3Dguerra%2Bno%2Biraque%26svnum%3D10%26um%3D1%26hl%3Dpt-BR%26rlz%3D1T4GFRC_pt-BRBR214BR214" TargetMode="External"/><Relationship Id="rId5" Type="http://schemas.openxmlformats.org/officeDocument/2006/relationships/image" Target="../media/image62.jpeg"/><Relationship Id="rId4" Type="http://schemas.openxmlformats.org/officeDocument/2006/relationships/hyperlink" Target="http://images.google.com.br/imgres?imgurl=http://satelite.globolog.com.br/samedit.jpg&amp;imgrefurl=http://satelite.globolog.com.br/archive_2006_11_13_38.html&amp;h=350&amp;w=250&amp;sz=10&amp;hl=pt-BR&amp;start=67&amp;um=1&amp;tbnid=UiGbbRqzSFCYrM:&amp;tbnh=120&amp;tbnw=86&amp;prev=/images?q%3Dguerra%2Bno%2Biraque%26start%3D60%26ndsp%3D20%26svnum%3D10%26um%3D1%26hl%3Dpt-BR%26rlz%3D1T4GFRC_pt-BRBR214BR214%26sa%3DN" TargetMode="Externa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nha5c-ue0Q" TargetMode="Externa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m.br/imgres?imgurl=http://robertozucco.bitacoras.com/tortura.jpg&amp;imgrefurl=http://robertozucco.bitacoras.com/archivos/2005/07/23/tortura&amp;h=337&amp;w=400&amp;sz=48&amp;hl=pt-BR&amp;start=40&amp;um=1&amp;tbnid=BNt-CaOe7kE0DM:&amp;tbnh=104&amp;tbnw=124&amp;prev=/images?q%3Dtortura%26start%3D20%26ndsp%3D20%26svnum%3D10%26um%3D1%26hl%3Dpt-BR%26sa%3DN" TargetMode="External"/><Relationship Id="rId3" Type="http://schemas.openxmlformats.org/officeDocument/2006/relationships/image" Target="../media/image68.jpeg"/><Relationship Id="rId7" Type="http://schemas.openxmlformats.org/officeDocument/2006/relationships/image" Target="../media/image70.jpeg"/><Relationship Id="rId2" Type="http://schemas.openxmlformats.org/officeDocument/2006/relationships/hyperlink" Target="http://images.google.com.br/imgres?imgurl=http://swissinfo.org/xobix_media/images/sri/2004/sriimg20041116_5343831_0.jpg&amp;imgrefurl=http://swissinfo.org/por/perfil_da_Suica/detail/Defesa.html?siteSect%3D2605%26sid%3D6705734%26cKey%3D1150964748000&amp;h=165&amp;w=230&amp;sz=18&amp;hl=pt-BR&amp;start=2&amp;um=1&amp;tbnid=uQ7atTR18EGkjM:&amp;tbnh=77&amp;tbnw=108&amp;prev=/images?q%3Dex%C3%A9rcito%26svnum%3D10%26um%3D1%26hl%3Dpt-BR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google.com.br/imgres?imgurl=http://www.imagensdokibe.blogger.com.br/Armas-Exercito.jpg&amp;imgrefurl=http://kibeloco.blogspot.com/2006_02_19_kibeloco_archive.html&amp;h=326&amp;w=268&amp;sz=30&amp;hl=pt-BR&amp;start=10&amp;um=1&amp;tbnid=8yixd9FmzV1dZM:&amp;tbnh=118&amp;tbnw=97&amp;prev=/images?q%3Dex%C3%A9rcito%26svnum%3D10%26um%3D1%26hl%3Dpt-BR" TargetMode="External"/><Relationship Id="rId5" Type="http://schemas.openxmlformats.org/officeDocument/2006/relationships/image" Target="../media/image69.jpeg"/><Relationship Id="rId4" Type="http://schemas.openxmlformats.org/officeDocument/2006/relationships/hyperlink" Target="http://images.google.com.br/imgres?imgurl=http://www.asociacionsere.org.ar/nhist/fot10.jpg&amp;imgrefurl=http://www.asociacionsere.org.ar/nhist/nhist2.htm&amp;h=670&amp;w=750&amp;sz=73&amp;hl=pt-BR&amp;start=19&amp;um=1&amp;tbnid=cIbxWo0Zk-icLM:&amp;tbnh=126&amp;tbnw=141&amp;prev=/images?q%3Dtorturados%26svnum%3D10%26um%3D1%26hl%3Dpt-BR" TargetMode="External"/><Relationship Id="rId9" Type="http://schemas.openxmlformats.org/officeDocument/2006/relationships/image" Target="../media/image7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image" Target="../media/image74.jpeg"/><Relationship Id="rId2" Type="http://schemas.openxmlformats.org/officeDocument/2006/relationships/hyperlink" Target="http://images.google.com.br/imgres?imgurl=http://www.faperj.br/images/santa%20teresa/igreja_matriz_alta.jpg&amp;imgrefurl=http://www.faperj.br/redir.php?obj_id%3D2055&amp;h=1907&amp;w=1654&amp;sz=2223&amp;hl=pt-BR&amp;start=11&amp;um=1&amp;tbnid=5OoB8jRiUTaDTM:&amp;tbnh=150&amp;tbnw=130&amp;prev=/images?q%3Digreja%26svnum%3D10%26um%3D1%26hl%3Dpt-BR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images.google.com.br/imgres?imgurl=http://sol.sapo.pt/photos/arturd/images/57071/original.aspx&amp;imgrefurl=http://sol.sapo.pt/blogs/arturd/archive/2006/12/08/_2E002E002E00_fidelidade-e-infidelidade_2E002E002E00_.aspx&amp;h=474&amp;w=377&amp;sz=525&amp;hl=pt-BR&amp;start=20&amp;um=1&amp;tbnid=AyqNHM8yZNcm0M:&amp;tbnh=129&amp;tbnw=103&amp;prev=/images?q%3D%22infidelidade%22%26svnum%3D10%26um%3D1%26hl%3Dpt-BR" TargetMode="External"/><Relationship Id="rId5" Type="http://schemas.openxmlformats.org/officeDocument/2006/relationships/image" Target="../media/image73.jpeg"/><Relationship Id="rId4" Type="http://schemas.openxmlformats.org/officeDocument/2006/relationships/hyperlink" Target="http://images.google.com.br/imgres?imgurl=http://www.paroquiasaojorge.com.br/igreja/moises.gif&amp;imgrefurl=http://www.paroquiasaojorge.com.br/igreja/oracoes.htm&amp;h=190&amp;w=185&amp;sz=19&amp;hl=pt-BR&amp;start=26&amp;um=1&amp;tbnid=JhA6reGIt9RJwM:&amp;tbnh=103&amp;tbnw=100&amp;prev=/images?q%3D%22amar%2Ba%2Bdeus%2Bsobre%2Btodas%2Bas%2Bcoisas%22%26start%3D20%26ndsp%3D20%26svnum%3D10%26um%3D1%26hl%3Dpt-BR%26sa%3DN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3.jpeg"/><Relationship Id="rId4" Type="http://schemas.openxmlformats.org/officeDocument/2006/relationships/image" Target="../media/image82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gif"/><Relationship Id="rId4" Type="http://schemas.openxmlformats.org/officeDocument/2006/relationships/image" Target="../media/image86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jpeg"/><Relationship Id="rId13" Type="http://schemas.openxmlformats.org/officeDocument/2006/relationships/image" Target="../media/image104.jpeg"/><Relationship Id="rId3" Type="http://schemas.openxmlformats.org/officeDocument/2006/relationships/image" Target="../media/image94.png"/><Relationship Id="rId7" Type="http://schemas.openxmlformats.org/officeDocument/2006/relationships/image" Target="../media/image98.jpeg"/><Relationship Id="rId12" Type="http://schemas.openxmlformats.org/officeDocument/2006/relationships/image" Target="../media/image103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jpeg"/><Relationship Id="rId11" Type="http://schemas.openxmlformats.org/officeDocument/2006/relationships/image" Target="../media/image102.jpeg"/><Relationship Id="rId5" Type="http://schemas.openxmlformats.org/officeDocument/2006/relationships/image" Target="../media/image96.jpeg"/><Relationship Id="rId10" Type="http://schemas.openxmlformats.org/officeDocument/2006/relationships/image" Target="../media/image101.jpeg"/><Relationship Id="rId4" Type="http://schemas.openxmlformats.org/officeDocument/2006/relationships/image" Target="../media/image95.jpeg"/><Relationship Id="rId9" Type="http://schemas.openxmlformats.org/officeDocument/2006/relationships/image" Target="../media/image100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image" Target="../media/image110.jpe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08.jpeg"/><Relationship Id="rId4" Type="http://schemas.openxmlformats.org/officeDocument/2006/relationships/image" Target="../media/image107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jpe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3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6.pn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9.jpe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hyperlink" Target="http://pt.wikipedia.org/wiki/Max_Weber#cite_note-britannica-1" TargetMode="Externa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1"/>
          <p:cNvSpPr txBox="1">
            <a:spLocks noChangeArrowheads="1"/>
          </p:cNvSpPr>
          <p:nvPr/>
        </p:nvSpPr>
        <p:spPr bwMode="auto">
          <a:xfrm>
            <a:off x="611559" y="2852738"/>
            <a:ext cx="8137153" cy="195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3000"/>
              </a:spcBef>
              <a:buClrTx/>
              <a:buFontTx/>
              <a:buNone/>
            </a:pPr>
            <a:r>
              <a:rPr lang="pt-BR" sz="4800" dirty="0" smtClean="0">
                <a:solidFill>
                  <a:schemeClr val="tx1"/>
                </a:solidFill>
              </a:rPr>
              <a:t>Relações entre comunicação</a:t>
            </a:r>
          </a:p>
          <a:p>
            <a:pPr algn="ctr" eaLnBrk="1" hangingPunct="1">
              <a:spcBef>
                <a:spcPts val="3000"/>
              </a:spcBef>
              <a:buClrTx/>
              <a:buFontTx/>
              <a:buNone/>
            </a:pPr>
            <a:r>
              <a:rPr lang="pt-BR" sz="4800" dirty="0" smtClean="0">
                <a:solidFill>
                  <a:schemeClr val="tx1"/>
                </a:solidFill>
              </a:rPr>
              <a:t>Mídia e História</a:t>
            </a:r>
            <a:endParaRPr lang="pt-BR" sz="4800" dirty="0">
              <a:solidFill>
                <a:schemeClr val="tx1"/>
              </a:solidFill>
            </a:endParaRPr>
          </a:p>
        </p:txBody>
      </p:sp>
      <p:sp>
        <p:nvSpPr>
          <p:cNvPr id="2051" name="Text Box 2"/>
          <p:cNvSpPr txBox="1">
            <a:spLocks noChangeArrowheads="1"/>
          </p:cNvSpPr>
          <p:nvPr/>
        </p:nvSpPr>
        <p:spPr bwMode="auto">
          <a:xfrm>
            <a:off x="3708400" y="6165850"/>
            <a:ext cx="5040313" cy="57308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lIns="90000" tIns="46800" rIns="90000" bIns="46800">
            <a:spAutoFit/>
          </a:bodyPr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pt-BR" sz="1100" dirty="0">
                <a:solidFill>
                  <a:srgbClr val="000000"/>
                </a:solidFill>
              </a:rPr>
              <a:t>Prof. André Aparecido da Silva</a:t>
            </a:r>
          </a:p>
          <a:p>
            <a:pPr algn="ctr" eaLnBrk="1" hangingPunct="1">
              <a:spcBef>
                <a:spcPts val="1125"/>
              </a:spcBef>
              <a:buClrTx/>
              <a:buFontTx/>
              <a:buNone/>
            </a:pPr>
            <a:r>
              <a:rPr lang="pt-BR" sz="1100" dirty="0" smtClean="0">
                <a:solidFill>
                  <a:srgbClr val="000000"/>
                </a:solidFill>
                <a:hlinkClick r:id="rId3"/>
              </a:rPr>
              <a:t>www.oxnar.com.br/2015/profuncionario</a:t>
            </a:r>
            <a:r>
              <a:rPr lang="pt-BR" sz="1100" dirty="0" smtClean="0">
                <a:solidFill>
                  <a:srgbClr val="000000"/>
                </a:solidFill>
              </a:rPr>
              <a:t>  </a:t>
            </a:r>
            <a:endParaRPr lang="pt-BR" sz="1100" dirty="0">
              <a:solidFill>
                <a:srgbClr val="000000"/>
              </a:solidFill>
            </a:endParaRPr>
          </a:p>
        </p:txBody>
      </p:sp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2813" y="0"/>
            <a:ext cx="4318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>
          <a:xfrm>
            <a:off x="8610218" y="6165850"/>
            <a:ext cx="360039" cy="573088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1</a:t>
            </a:fld>
            <a:endParaRPr lang="pt-BR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692696"/>
            <a:ext cx="8226425" cy="1540768"/>
          </a:xfrm>
        </p:spPr>
        <p:txBody>
          <a:bodyPr/>
          <a:lstStyle/>
          <a:p>
            <a:pPr algn="just"/>
            <a:r>
              <a:rPr lang="pt-BR" dirty="0" smtClean="0"/>
              <a:t>       Vimos anteriormente que o processo de  comunicação se processa de diversas formas...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</a:t>
            </a:fld>
            <a:endParaRPr lang="pt-BR" dirty="0"/>
          </a:p>
        </p:txBody>
      </p:sp>
      <p:pic>
        <p:nvPicPr>
          <p:cNvPr id="1026" name="Picture 2" descr="http://www.sustentare.net/site/wp-content/themes/sus/timthumb.php?src=http://www.sustentare.net/site/wp-content/uploads/2012/05/networkphotosliderimage.png&amp;h=250&amp;w=660&amp;zc=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" y="3069980"/>
            <a:ext cx="2661416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vestibular.mundoeducacao.com/upload/vestibular/ter-facilidade-em-escrever-se-comunicar-sao-imprescindiveis-para-tecnico-em-comunicacao-empresarial-5182582e8da9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170" y="3068264"/>
            <a:ext cx="1421790" cy="97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2.bp.blogspot.com/-XQqu82noy10/UAROyN-GcDI/AAAAAAAAAFo/iu8NyIwfmzc/s640/comunicacao%5B4%5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653136"/>
            <a:ext cx="2127146" cy="172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globoesporte.globo.com/platb/files/179/2008/09/sinais-de-fumac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5" y="3069980"/>
            <a:ext cx="1577667" cy="935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reto 6"/>
          <p:cNvCxnSpPr/>
          <p:nvPr/>
        </p:nvCxnSpPr>
        <p:spPr bwMode="auto">
          <a:xfrm flipV="1">
            <a:off x="0" y="4005064"/>
            <a:ext cx="9180512" cy="7200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ector reto 11"/>
          <p:cNvCxnSpPr/>
          <p:nvPr/>
        </p:nvCxnSpPr>
        <p:spPr bwMode="auto">
          <a:xfrm flipV="1">
            <a:off x="0" y="2996256"/>
            <a:ext cx="9180512" cy="7200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34" name="Picture 10" descr="http://www.comunicacaobinaria.com.br/wp-content/uploads/2014/07/Dotted-Quad-Notatio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068264"/>
            <a:ext cx="1601724" cy="97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encrypted-tbn0.gstatic.com/images?q=tbn:ANd9GcT47xoJKruEEHLhJMfRfa0vPoKOkKTSN6-VUpnHHHUAWFeWXZKV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548" y="3050633"/>
            <a:ext cx="1403648" cy="954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2.bp.blogspot.com/-ADruZBfE7Ag/U-lwOwr51KI/AAAAAAAAAKc/CEj_0-enkBA/s1600/codigo_morse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908" y="5551506"/>
            <a:ext cx="2457702" cy="1153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utoShape 16" descr="data:image/jpeg;base64,/9j/4AAQSkZJRgABAQAAAQABAAD/2wCEAAkGBxQTEhUUExQVFRUXGBcXFxcYGBkaGhwZGBcWGhcaFhgaHyggGholHBcaITEhJSkrLi4uFx8zODMsNygtLisBCgoKDg0OGxAQGiwkHCQsLCwsLCwsLCwsLCwsLCwsLCwsLCwsLCwsLCwsLCwsLCwsLCwsLCwsLCwsLCwsLCwsLP/AABEIALcBEwMBIgACEQEDEQH/xAAbAAACAwEBAQAAAAAAAAAAAAACAwEEBQAGB//EAD8QAAEDAgMFBgQEBQQBBQEAAAEAAhEhMQNBUQQSYXGRBYGhscHwEyLR4QYyUvEUQmJykiOCorIzFUNTY/IH/8QAGQEAAwEBAQAAAAAAAAAAAAAAAAECAwQF/8QAJREBAQACAgICAgMAAwAAAAAAAAECESExAxJBUTLwE2GxInGB/9oADAMBAAIRAxEAPwA37I3HwMB9Za1jgZi7QHTrSfsvZudOG08GnyXj/wAL4gfseER+kt/xcW+i9ZsQnAb/AGx0WV/P/wA/f9VPxVtsPkPMj1UtNCeR99Ue2NgjiHeh9ErBNO735LRJrDbv8QVLKVQincQV1uvkUATPfiEzet70Ste/0KIn31+iANh99wXFA1/mPMoQ5AOlNBUYeAaTQe7JeO8NOg4pSno8OXU/mMLGxu2w0lrW7xGdI7vqs7H2p+IZfPKffkltUwbu1drYeG4gAucIEAT42WH2ltj8ahlrdB6lQwAZJhKWmkmmO7sVhcHEmlhNNK9Ubfw6zEeD80i1fSy1Ylamy4G4zeOnh90srZD1K8/tnZbAYGSqu2MMsamfRa2NU+81U2hp8fTglZZOGefW4qM2cOneInI1VLGa5pgxwOS2DMLnMDmwQJ5Slh5L1WUy32p4E/AxL/nw/LEVUzxWi8buC8f/AGMPdu4n1VNpXRLK0l+isN7m2JplMjorWD2i5pkYWCTefhgV7oS4XQnLBYs7T27iOIgMYAKgMaQeNQT4qs/bd6ZdiA6B26PAFQWoSwJ8J9Y7Y2YAdLsIYhOeI8ETy+oWnidpYrGxhswmsGTAAPOFlHBCj4Sj0g0rbTs78WS5zKzP+oJqZsBKrYvZU3c2KZE0yqtD4KW7A0cR3z5qf44ftn9st/YeGJ+Z9aGAQIN796Q/s9gM/wCoT4UETFpgQtoNxBZwPMR5K3szzEEkHqPEo/5TpFxzrzJ2bg7x+i5eu+E7h771CneZenk/dHfgsRswZ+kkdQD5les7HM4Xe4eK8f8AhLaS74wj8r21iJMVplovVdiuo8aO8wFG7uX9/eGmPVM24iGcHDxBCq4TtdUe2z8M8CPAwq7n1PvktJRZpaa+Z5KXOqfeSrtdU8aLmuqOO74g/RMjnuoT7sicffX6pcT4eqcd1sF5rFp5XPcpuRzFODhkn3FynMaG8Trl3arPxO2sOwcCIkAUEWkLK2ztF+ITdo7qhLmqk+m3tPbDWyB8ztB6nJY+1be/EdMbvfKrYeHzTmtTX6uY3kOSY1qkFTvJm7dQ7qKeaLCw8+iCvCxsWzbxA7zy0Wh2i+G7uvkEzYtm3W1jeN/os/b8Q7xmwpfS/vgo/LI+sVN1/eoHok4pgfcot7U6ac0vEcRlSPqqqL0QMSRfx9IU/GbSCJ0kKs1ugIlKfIN5zs2euZXNywt+2wAHYQiKlwPIBtOVVlbTs/wzS2RTcPbA3DYBMhziWzWHbsV0lvdITWvJuB50W88mu1TKaUhjHVT8U6rtqwt2rRTy5pLStcbLNtJd9HjEPsBF8Q8OgSRGqgOTM4vP9P8Ai36KPiH+n/EfRC0z9yp3kyQ505DpCEtRLkwDdXQjJUQEFoO6oRbq5GxpS/8A5/jDexWyagOjp6uK912S6H4g5Hz+y+X/AICx42kD9WG5vOIPovpPZ2J/qni3yIXNfj/v9/0sP6XtvZ/pvPAnxlZYdY/0tPktfazLHD+kjwWJhkFoI/R5E/RVtWlrDNTzb4tTG60AEVNqOM1VDatqZh1e6JjdAuSOCydo7QfiW+QTO6DUzrp7sjex6tfbe3WYYIwjvuqJpPIaLLxsbExB85BnIUA4cUjCwG0+UdJ8bq01oH2+yJNL0HDwmgCPNWGMQhpRN9x6JqkEPeX7Ip9/Xgo9+9V3d71KAJTv+/Uoa+811+PqdEAbCTQd/L6lanZ+GS4E2b55AKnhsIGZPqt7YcLcYA4Vua5n34JZ3UTJumbRtG6N52WRIEk5LA2jEoeJg95Wl2ziD5W0199fBZL3CQO/31S8c42efN0AcNfT7IXiY1r581zSaRxPvqgcTAjUjzz7lZVSxnQaanmjw2xmBnWBz5pm1bPuhpLhOkU04+aDhkc6mOf1XNlNVzWa4QdYaRPDVHLW5e+9MawxcTqPv5JZwzNYiLR6qUmPwzplYkV4UlZO1bOWmQCBxy5ahbeynebAAnnWNBxzQPYDQ/fmI8RxXR458xthJrcYYcplO7QwA0yBA0vTUcMlXYZW21JCNpKbh7G8iWtJCP8AgcT/AON3RBlTyXFyb/CP/S5cdkf+l3RGxomV0pv8I/8AQ7oVB2d/6HdCnsaLniuTP4Z/6HdCuQTyvYPZxwdpwn7wgSHUvLSO6p8F7/ZNsZ8VvzCoIvwn0WAGqWMmgE91OqzzxxsTjuPY7ZtjWCS4ARJMiIF15kdsP3WjDaBQ/M462gUP7pOHs7Z3iJdUTWx4e7JrcL39Fnqbba4VxhkmXVcbk37tArGHhe/ujbh+/qnAe/oFStFtZrPkU1oRBvv6owEAG7z+qKefP9kcD3crnfsEBA/YKCTr91NPqVM/YWTJAFbq1s2Hn0nRVm4e9Tr9Fba0kgASTQJxOV+F/YMEEyYgZTn3LSfiAZjWrj7/AGQYWz/DbHzcYqq23dobrSQHE0gFpANRnHFYW+1XNYzlU2jE3nEzOV5FNOEqniP+a1ALz3nyCJjffsKu9x+aON4yot+oznNG2hE6H0XTa9z6oZM5WNOiBxpX9XL+ZJoZtrD8KQ1u6DJJvNNTqszDaA6QSCRUzTRaTgHtLHFwqCC2M5Hoq+H2eJ/8pikA4dfB0FZ5Y21z54ZW8OwsQi5Bm9ITBiZR40UM7PAkDEbNKlrrRnRD/C4gI3XYJB/rcPAtU+tZXDL6KqCKQREn9oV9268SDDgfmib68eKrY2zYpklrDGYxGTHfCVsj8TCxBGE8tqDADqafKTKeO5Rh7YXo7Gws3GBytxE5LG2nZtw8L92o1HktzGaA75aG4aaETkfeiWcMWMgXBmIPGtvBb7dXFZOBtTm/lc5vIkeSM7bifrf/AJFBt2EQ4mmpAy4jgktfKpK1/G4n63f5FGNtxP1u6qoUSAtfxuJ+s9V38c/9ZVSSiS0e1v8AjX/qK5VJXICG4UxJ7h9VZbpHd7Cktn+mcreqJuHr0HrVRbtckiSSbjz8lzTTgpA4dyNrOqRpACNvKvghgW6lG1oIpbUoCZ/eqne6Xoo76aKBiZm+QEIA8q9KLhSgPNDOtSiFoHec/wB0yTuxrA4Lic4JJsD7opjQQBefdk7BZmaafVPRW6SxoA9f2Wn2TgSd82FueaoEe6ra2TC3WNbPE271Od1NFhN3a4ajMSqPa2MQ0NE1Pg2OGsdFbGJcyKBYu2Yu+8kzT5R3X8Seizwx3V5XgkuVxvYm8wHfgmHGk1mSLqkMKSBqQOpheka6KRw1yV+TKzpPjjFxexMQGQWmnEeiqt7NxYoyamxaf5uJXpGBrZgAcu9DseK1zZaZEnzWfvWmnmX7JiA1Y+IORjLQKs+gM0gzxgOnyXtWiLJbJLnNIECIoRca51lP+QtPHEweY8v3QtJ3ZtBjOwP0XssTYsM3w2f4jzhVh2bgyQcMazUeR4J+/wDQ08waE5g/efRLDoAJNvO2q9Pidg4JzeORHqCq7vw+35hvurUSAeBtHsp+8GqwCTJFs7azx9yhdjChgVoR19aLexOwjT5wSNWxpOqqHsXEIMbkG12nOaQFXtPsarMOMTShg8DA6VpRU+3ezRglr2GWO/4mJjlpyW3/AOmYra7k0gwQfv8AuicZZuOBY4VFDfXxI71WOURlje3lQ6gopJU7Xspw3RBgeCUwq0m73FEClyolBGEc/feuS95cgNSBp3lG0KAEbpy8Vk2cEXOyECL1PvoFI0QB8x3LvfuiFreXVEI0JPd7AQSd60zOVY981LqC8nT3kutxJy95Kd6J1PPL0+qYA0315LiBQQRqYJ9LqWPjiTn7yRsaLCpOf1QQWNBoJgX+ish/uVOHhACAi+HJDRc29Sq6Z27q/wBl7NJDzbIa8VsBxqq+CxzYbvCI0HkEwgzcHOx+q5srbW0khe0kBkloMVNB07zRYTDyV/tLaT+QwBM0NwOHPyVHfGo6rXxzjbPyX4BiY+6WxeZ6Z9Y6pze1cSYkGk2HdYe4VTFb81NPM/ZLzIOUZfZVlJTw6a2H2s/MNjkQo2btYNBHwwKuNDqSsvDI+bn6BQJF4ubwczxUesVut5nbDLkEJzO08PeuRNLG4r9V5zD3S0RURA4xROfhuLZDSbEUS9Ifs9MNuwz/AO40czHml44cYczEbANZAIIzmOvcvLPxm0hwNYoRN4y90RQ6RSh590I9IPZ6rDwn5nDceAI9Spex9wBLait+FqSKLyrjF6TY1B6p7O0XzAxHa3v3I9C29Vh4m8ASC2cjEjnCh+GD3Whefwu1sQT80nQgT1Rn8QkRIZXWR6qbhT9pGscVgN4NqmK6Idr2YPbFiKg3g/Tgs1vb+e4Jzh8gjp5oj+ImZ4eJyEH1S9coftLGftmzB8tcIeKcP/ydV5nbtn3HRGsigiOS9ltu34GIAZczEAoSxx4w4AGQsnExGYwIPyuAzBA66Loxy3OWNmnmw5TE3RY+yuBO6KVNK0HvoltPu6skfDGilFKhGxpsjhHvRSSbKQChALqCW5E08Fi3Fu3i/MqWiKQZvM+JUFu7QSTn7ARh47/7SmSHiLSSeXsBQKRIryUlwGcnl4cApbqSJ4G3AICRST6eCJoAEuNc79AgZNz52RGoFDqEEiLmvLRN2VhAJzPK2Q96odnwyfmuMrXTzic+iqM8r8CLjotTsrZAfncK5ViBkPfoqGwYAxHxNBV0DoO/0K9B8KKAmvhqsvLl8Lwx+QsYKmXVtWaDmo3DG9vOrl8vdknOwsgfAKv2iXNY4gigoIzNGi/ELLbRg4zzvuqIBgWyv4ypGIRl5IWTEaclxcYsuucRz3mq7XElxiAXG/AAZciuw6zSKxnWI/buXYRO6JvexuUvDxABRwqSb5kkqWknAmZzNzqiwm0NrnPiuwaiRYk58bosMkzXMjxSNGDh7ojibcSSmuwTiYDm/lMuDSNAc+KQ27qG/oFf7LiHMHOLXGSaco8S/ZCwRXSQR70XDE3gGh2IItJIitOF1o9p4Hw8QtmQZqT3xCSzZxlWZrPOKi11m5Pay0OLjbS0AMxnVyJM1PHu6oB2ltQEHEBoDUCg4GK5KzitIJdI6aW8kpmLMh4z0san0Qrd+Fd+17QTDiL0t7CtYW0Y4gbwOtB140yTnYWYygHPjTiuZjcBT3BQnd+A9obScPEc3CxGvYD8pAiRS4NQahWdg2ySGmoJE3EfZUtr2YOBIuYImL6rO2bEIcRUxA48jqlbpMt3t7DEwSx26STQEExUZ8J5Qk4mEHSHRwMCon0TezsX42FuPMObVjs7UPHKdZSYNWvEOHTm3gVrOY68LLHNwQLfK4C4mOcaLE27BMkihH5m85+Yai/ug294GQDUcPdEhzN6tnDv7uIMJxVxnwwhiBcreNszN4yCDoAY7oC5WhrMg2Hvoic2BQR325BA8CwA4mLcuKkOAgQev3WLZJMUA5fUoSyKk192RBoJmvU/VCG1kzwnLpmmBil56fZdIMGeVEMb1KxnxOnJTit3SBNb10QSDUwSIHifomRvGBGs6fdLfiQKQTYDUqxgYcChBNzxKcTlRNwtIXFhF5Uhh0HX7KzsDd50uDvltAJrS8aT1hPK6m6mTd01OytnLG1iTU8+fBXmg3pp3JR2hogVHMEeaM7SzJw4V1XJldt5NCY8yTA0vpfJZXa+0zDDA/nPk0ea1N8RDSDlQ9SvPY2Nvvc6RBNOQoM+/vV+ObyTndQuQbR1SNtqwiBWG31IByVrvCqbW0bzLZmlKAfUhdLGdgxcQwY0Pkjw8KGgVoALaUQYm7FQchE6mNUx2JzUNidlMMaCYMChBR4bRB+ZpkknvNlGBiuLWnMgE9EGzuof7nf9igHYbriAIOXIFW+zj87uLR4E/VZ8nedyEHr9Fc7Nd841IPogsulL8Q4TS4Ug1m82yWU8BogdI+y2vxIRI1jM+Kyid5tBXhyUXtweX8iMDEiKEtNSDlGXGyDH3XD5REE3Gtaa1TnktN+NPtwS3/MR8v0HRI8fsOzY0AjKeCD+KA9+xl4qHbgNDN84526d6NmFa1BB1t5pr18mzvVE2m49hUtq2dsmXQZ1sKzwz8FeaSaCZGdD3EZJWLgGb/LIG9H6jSmaGV70DYdpLCHSRQETxFK5jivWteMfDDgAMUC2ozHflxXhjsxJMkkAQCaGBBiOHu62Pw/tvwzV1BQZyK0nVEuqvHL1rRcJqLib+LXIYmDVp4+IK0O0sET8Zn5Xxv7uRsHeh7lSxC4REnUUtwWjtl3Akj9QH+5cmtfIkWXI2elZz4oAZyFPTLiiZhZuNczJA7uCHDaBJBkm5MH2F2Gd6p/LllPE8FIS1wvJAy+pJClzwZh3kpxMQ2F8vqeCEscBNIuTvfZMOOJEARwHsprGwKmTmfeQScFxIksInIls+aJrZIhsAGppM5AIKrGzA/mi9qZHO1JT/hk5BKDBp77kccT1KtlRNwzIAFSQBzK9DsmzbjQLgeJzJWT2Pgu3i4VA+Vs1rmQR06rbcTaBpfqubzZW3Ua+Oa5SwyS7uHL36qSJNcvNAcWLttpCW3aYFWOqbgTyssv7aFdp7vw3mBJG6KC5pI5ST3LFa3IFXO1NqDi1rf5ZLpkVsKReJ6qhDswOq6fFNYsc7umbnFVnMnEOgaBTVxk+Ab1Tt7h5KnhYgJJrVx1tYW4ALS9FjOTMbDEsv+abk2BPmAmYz/ldQzBgQdEr4om9RPQxryS8XHgUM28wMlLQTaACTQAW07lGCIs4QST3zXNOjiOn3S9msf7n/wDYoAfjEuLaUANOJI9E/Y3EOaSZkx1BHqq+I4/EH9pHQiPNMc+0j+Zpvo4QgXpZ/EWysI3iPmERHmvPYOG1tQTNQJPTmvU9r7HvtOuRqvLPEOsbyCTSt+OoA4Kco4/NLxUSSSWnn3CoEaRxUYGEfzAA/wBIPlqeCRtcuggbrhxpeCI1R7Fjw7dIvMgnP2Ukd47K2nZZkmZiYpHnyTG4zgGiGmOEH5tTHzR5JjzuzAPE62iynDdAiJHecxFb+qFWyxLXx/brwNb+7Jgggc6Z1rA80AcTIDSO7M1Jm2aLZwCCDnS9q0g6ITYVjbOSauNbExDZpWKxVUThFu9vAxMjnbK2ner23Yf5Q2SZFM4gb3PLqqeMwyAZtHIUufdkaQ1dix2vb8MktJoDz1V84WJhENxK735TxzbNBPvJeTwnPmkiu8CItTTkV7nsvHG04RZiGuRFwciOITxvw28WXLNfs4JJl4nIEAcVyvO2R7TBa90fzDdg8Vyp1+0Z29I/Keg+ql2IAPyknkepOil7/Gw95I2SLgINGG8DOuZK4/Of6RbideQQmTTLODdM+J/SfD6oDnDKanlbVOY2AACacvoiwMOKuub/AEHBE5w08FUZZXYfm1HT7roc4hrYl1JGQzMVt9FBjl4K72fhbpDgJLv+Lb31N+inPLUPDHdbuxYIa2BQRA9+80TYqe4KszHxCILRpf7JoxHfoFNHfUBcu639RPrDdankuxMSo4+lvfBLG0wT8jq0sMuRVHtHbAcM7sySGNocxWvIEonPA1rms3EcHOc6bkm5tlnog/3HwTBiGPy+SAu/pPh9V2Sajn7Biy1rnbxoCcshOiThYO60CRQAW0HNM2twiDNXAW4yfALi8ewQlV4QjAcS5xM2A8STTop2qS2LyWj/AJBTgNBLjN3GK6QPRHiYE/zOvOX0U7W4v4HuhDgUmRdxORueaI4ZJv4fRDhkkSSLkUGhI14IA3FsjU5QVzmg6jqlv/My13a/pPHgmhAbOFLsNpMSWtPh915LtXZ915b/ACkz9u8leu2B84DODQOlPReZ/EAhxuQQD3g077p5ObyTeKnh4BiJrlS0xlne/Ndgh2/DxvQ3dPARXukeKRsm1l1dJrWKeeXVM3q7wJEQeNYoB39VnK5N64PIDX3JkARGWZlJ2jDANN5vImLkyOqHZ8Z7fzEg3kxahreUXxZFz8thaCLTwTVj2Bj94UJBzmk2ihugdiEkG0RSsjWeNEYw5JF96pmuVYOljKbgN3flIJbEGfMmtgg7dFfxBkafvZWH7IXNJoTU1cG2rQE3ia8M0p2E01ALa5iI4Sf3qjDq8covHfb7oGvmMrch1Z0GYrx424FW9l7Scx4LWlpmojKTfWE3aNkBlxLA0ca2rHRV2bRQA8Km4rw80aT1y91s/aLXNBLgCRa65eObiE1O8L0BMXyouR7NP5qvjANyYcdIoNAhIMhocSc5AMDjRMx8aBSrjYe8lGHhQK1JuaiT3ZK3cIsI/mHT9l2wsc/55EVDaGuW9fND8LeO6Jj+atI0rmVcaCIg+UJxGV+DCHcPH6KQ45gHkVEnUdClvx90E3i9/KE0aP2bD+JiBpaQ0VcKVGTe8+AK9Ds7LznKyNnwi3Mb13Cu9OgpkKXzVxm3SKiMjJA6A+7rm8l9rw6MMdRoYZF+5DiW1J9++SqjbsOYDxpWnmmN2ppJOVhOfLu81nrlWjcSN2nILD7THzBgMbgr/e6p6COpWpjbSAcyGNLnRkAJM+HisIOLiXGZJJNdVr4pztHkvGnfDOvgu3DaVJHFEzmuhgqbW077QIoC410hoy4nopaSLjxC4HexHmg3d1tuG9rq5L2wHceBE7roveCpy7a4dJZtIIBgkESDBScYtLmgXmbRQAq3g4YAA0A8kvG/OwcHn/r9UlJZhocK3+53/YpgKVgGBWRVxqDm4oCMW7Y/V6FNMjMqN5mrfBSWti4jgYSNp9kf+NwuGuPj83qsftja2yG0aZpXjmIjxWl2I8NLmA3gtrM3BvyCz/xLhEyQJodOhnVVXPlzLp5x7YjdNTJ4SYt08U8Yx3QZBiRxME5+7FKwyYl2V8oIJJEa/VKdEk5AmkVmcqmpWcjh1tb+IYkio+aNOHOih7RaM68aTTwoktwrgETzmHdZMDxVhjOJNqnQ2H24pnjxQnG3Y3AZqbTaZCu4e1AkXka9c708uKzzggRFAbXAJg2OsmylmMcP8wr5UHdNShd55amI4E0mDUxrr4KljCDBcCCKcbwa8ERxg4EiY9e7n4KqIcPmAtGZ1rSJz70VUpmO8SP5sgR7tbqq+I2+7QgT4Xi2isVFB31sYz0srHZ/Y2LiyWBpDJBJfBrumNe9ERcfpmYQkAnDJOoJA6TRQnnZXslpa4EE0Fu7dp0UoRpq7Ph7skip0yGn3RvfYC5oOi5cqepeljB2cAZ1uZNTSvgjOHo4jp6hcuVMkFjsnDvH3T+ysA7xe6HBkEC0vM7szkL8wFy5R5PxX4+2/sezwJMbzqkooA+YiuRXLlybb36Ke0Vhok0BpKrv2NgiWi05zaRBC5cnFTtT7QLPggN3pc4NHzOikucCCaiGkd6phg0HRcuXV45qOfydpDQjDOfUqFy0ZkbM2hOrnHxp4AIdsPyO6dTClco+W06HJSntO8HaAjqR9Fy5I3HEM2nvCbh4k60MHmO9QuQKVtmMA01zb/2CsrlyCP7NcBiilwY7o+qPtvZmuYZtX3qFy5P4Z3t4nHbumASYBIJzEG/K3uosgvMAiYnQuZ984yquXLPfLhy/Kjw8RrHDlNRpBNs/qrODi7zvlEEXnhMR4wuXJpsPxXyKSI5UNyVVx2MgAiN4z3zr334LlyYxvKuHRb8sW5j6FWtnkuO6Moy4z4dVy5DfLpbxGNLDS8TTISqmFjuwj8pcCKEtMEgZcbyuXJdMZStqaC4mZnW9s6HzXLlykn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5229200"/>
            <a:ext cx="1813745" cy="1206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758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comunicação antes da escrita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Em </a:t>
            </a:r>
            <a:r>
              <a:rPr lang="pt-BR" dirty="0"/>
              <a:t>tempos remotos, a comunicação necessária aos homens era feita por signos sonoros (ruídos, grunhidos e gritos) e por signos corporais (gestos) compartilhados pelos indivíduos de um mesmo </a:t>
            </a:r>
            <a:r>
              <a:rPr lang="pt-BR" dirty="0" smtClean="0"/>
              <a:t>grupo.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8966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comunicação antes da escrita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O </a:t>
            </a:r>
            <a:r>
              <a:rPr lang="pt-BR" dirty="0"/>
              <a:t>suporte dos signos era o próprio corpo e a relação comunicativa cara a cara. A memória era quase inexistente e o homem não sabia falar.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522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Comunicação </a:t>
            </a:r>
            <a:r>
              <a:rPr lang="pt-BR" dirty="0" smtClean="0"/>
              <a:t>pais / mãe </a:t>
            </a:r>
            <a:r>
              <a:rPr lang="pt-BR" dirty="0" smtClean="0"/>
              <a:t>e bebê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</a:t>
            </a:fld>
            <a:endParaRPr lang="pt-BR" dirty="0"/>
          </a:p>
        </p:txBody>
      </p:sp>
      <p:pic>
        <p:nvPicPr>
          <p:cNvPr id="4098" name="Picture 2" descr="http://flaviarates.files.wordpress.com/2014/01/foto-texto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708920"/>
            <a:ext cx="3776452" cy="2517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039" y="1268760"/>
            <a:ext cx="1188897" cy="192596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345160"/>
            <a:ext cx="1166368" cy="1451992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10" y="5047796"/>
            <a:ext cx="1134126" cy="151216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295" y="1321322"/>
            <a:ext cx="1134126" cy="1512168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987" y="4293096"/>
            <a:ext cx="1428750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532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escrita pictográfica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108720"/>
          </a:xfrm>
        </p:spPr>
        <p:txBody>
          <a:bodyPr/>
          <a:lstStyle/>
          <a:p>
            <a:pPr algn="just"/>
            <a:r>
              <a:rPr lang="pt-BR" dirty="0"/>
              <a:t>É</a:t>
            </a:r>
            <a:r>
              <a:rPr lang="pt-BR" dirty="0" smtClean="0"/>
              <a:t> </a:t>
            </a:r>
            <a:r>
              <a:rPr lang="pt-BR" dirty="0"/>
              <a:t>a organização de desenhos representando os objetos como eles são.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</a:t>
            </a:fld>
            <a:endParaRPr lang="pt-BR" dirty="0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 bwMode="auto">
          <a:xfrm>
            <a:off x="683568" y="5085184"/>
            <a:ext cx="8226425" cy="1108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algn="just"/>
            <a:r>
              <a:rPr lang="pt-BR" kern="0" dirty="0"/>
              <a:t>É a organização de desenhos representando os objetos como eles são</a:t>
            </a:r>
            <a:r>
              <a:rPr lang="pt-BR" kern="0" dirty="0" smtClean="0"/>
              <a:t>.</a:t>
            </a:r>
            <a:endParaRPr lang="pt-BR" kern="0" dirty="0"/>
          </a:p>
        </p:txBody>
      </p:sp>
      <p:pic>
        <p:nvPicPr>
          <p:cNvPr id="7170" name="Picture 2" descr="https://biblioam.files.wordpress.com/2014/08/pintura-rupestr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30466"/>
            <a:ext cx="2626605" cy="2046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Conector reto 9"/>
          <p:cNvCxnSpPr/>
          <p:nvPr/>
        </p:nvCxnSpPr>
        <p:spPr bwMode="auto">
          <a:xfrm>
            <a:off x="0" y="4941168"/>
            <a:ext cx="9144000" cy="7200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Conector reto 12"/>
          <p:cNvCxnSpPr/>
          <p:nvPr/>
        </p:nvCxnSpPr>
        <p:spPr bwMode="auto">
          <a:xfrm>
            <a:off x="-26075" y="2924944"/>
            <a:ext cx="9144000" cy="7200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7172" name="Picture 4" descr="http://www.semeiosis.com.br/wp-content/uploads/2010/07/irene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962756"/>
            <a:ext cx="2304255" cy="201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encrypted-tbn3.gstatic.com/images?q=tbn:ANd9GcQH9BCR446XtaMKJIPdcECj6vDQAN7OBYqNJ4tcTZ7u1F-0hy5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709" y="2996952"/>
            <a:ext cx="2466975" cy="198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229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Ideogramas</a:t>
            </a:r>
            <a:r>
              <a:rPr lang="pt-BR" dirty="0"/>
              <a:t>.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612776"/>
          </a:xfrm>
        </p:spPr>
        <p:txBody>
          <a:bodyPr/>
          <a:lstStyle/>
          <a:p>
            <a:pPr algn="just"/>
            <a:r>
              <a:rPr lang="pt-BR" dirty="0" smtClean="0"/>
              <a:t>    Agora </a:t>
            </a:r>
            <a:r>
              <a:rPr lang="pt-BR" dirty="0"/>
              <a:t>os signos, ao invés de representarem diretamente objetos, representam </a:t>
            </a:r>
            <a:r>
              <a:rPr lang="pt-BR" dirty="0" err="1"/>
              <a:t>idéias</a:t>
            </a:r>
            <a:r>
              <a:rPr lang="pt-BR" dirty="0"/>
              <a:t>. São os ideogramas.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</a:t>
            </a:fld>
            <a:endParaRPr lang="pt-BR"/>
          </a:p>
        </p:txBody>
      </p:sp>
      <p:pic>
        <p:nvPicPr>
          <p:cNvPr id="8194" name="Picture 2" descr="http://static.mercadoshops.com/abajur-luminaria-japonesa-de-leds-ideogramas-kanji-ecodesign_iZ3XvZxXpZ3XfZ18355044-239936979-3.jpgXsZ18355044xI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284984"/>
            <a:ext cx="3168352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83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Ideogramas</a:t>
            </a:r>
            <a:r>
              <a:rPr lang="pt-BR" dirty="0"/>
              <a:t>.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Por </a:t>
            </a:r>
            <a:r>
              <a:rPr lang="pt-BR" dirty="0"/>
              <a:t>exemplo, entre os indígenas, a imagem do cachimbo representa paz; um pássaro voando representa pressa, velocidade.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Exemplos </a:t>
            </a:r>
            <a:r>
              <a:rPr lang="pt-BR" dirty="0"/>
              <a:t>desse tipo de escrita são a escrita chinesa e a escrita japonesa.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4052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 escrita fonográfica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3412976"/>
          </a:xfrm>
        </p:spPr>
        <p:txBody>
          <a:bodyPr/>
          <a:lstStyle/>
          <a:p>
            <a:pPr algn="just"/>
            <a:r>
              <a:rPr lang="pt-BR" dirty="0" smtClean="0"/>
              <a:t>   Surge quando os sinais passam a não representar os seres e objetos, mas sim o som da fala.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É possível afirmar que houve uma evolução nesta passagem.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912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escrita </a:t>
            </a:r>
            <a:r>
              <a:rPr lang="pt-BR" dirty="0" err="1" smtClean="0"/>
              <a:t>alfabetica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Pois é, a escrita alfabética foi inventada pelos gregos antigos por volta de 800 anos a.C. Quer dizer, a escrita levou mais ou menos 3 mil anos para chegar a sua forma atual</a:t>
            </a:r>
            <a:r>
              <a:rPr lang="pt-BR" dirty="0" smtClean="0"/>
              <a:t>.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Os </a:t>
            </a:r>
            <a:r>
              <a:rPr lang="pt-BR" dirty="0"/>
              <a:t>gregos chegaram à escrita alfabética por simplificação da escrita fonográfica.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10</a:t>
            </a:fld>
            <a:endParaRPr lang="pt-BR"/>
          </a:p>
        </p:txBody>
      </p:sp>
      <p:cxnSp>
        <p:nvCxnSpPr>
          <p:cNvPr id="11" name="Conector reto 10"/>
          <p:cNvCxnSpPr/>
          <p:nvPr/>
        </p:nvCxnSpPr>
        <p:spPr bwMode="auto">
          <a:xfrm flipH="1">
            <a:off x="35496" y="6309320"/>
            <a:ext cx="792088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ector reto 11"/>
          <p:cNvCxnSpPr/>
          <p:nvPr/>
        </p:nvCxnSpPr>
        <p:spPr bwMode="auto">
          <a:xfrm flipH="1">
            <a:off x="35496" y="6669360"/>
            <a:ext cx="792088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CaixaDeTexto 12"/>
          <p:cNvSpPr txBox="1"/>
          <p:nvPr/>
        </p:nvSpPr>
        <p:spPr>
          <a:xfrm>
            <a:off x="107504" y="6309320"/>
            <a:ext cx="78488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>
                <a:solidFill>
                  <a:srgbClr val="C00000"/>
                </a:solidFill>
              </a:rPr>
              <a:t>a</a:t>
            </a:r>
            <a:r>
              <a:rPr lang="pt-BR" dirty="0" err="1" smtClean="0">
                <a:solidFill>
                  <a:srgbClr val="C00000"/>
                </a:solidFill>
              </a:rPr>
              <a:t>bcdefghijklmnopqrstuvxywz</a:t>
            </a:r>
            <a:r>
              <a:rPr lang="pt-BR" dirty="0" smtClean="0">
                <a:solidFill>
                  <a:srgbClr val="C00000"/>
                </a:solidFill>
              </a:rPr>
              <a:t>....</a:t>
            </a:r>
            <a:endParaRPr lang="pt-B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34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a escrita pode ter significado no devir humano?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Se </a:t>
            </a:r>
            <a:r>
              <a:rPr lang="pt-BR" dirty="0"/>
              <a:t>você prestou atenção, dos pictogramas até o alfabeto a escrita sofreu um processo de simplificação e de abstração da inteligência </a:t>
            </a:r>
            <a:r>
              <a:rPr lang="pt-BR" dirty="0" smtClean="0"/>
              <a:t>humana.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022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a escrita pode ter significado no devir humano?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Então</a:t>
            </a:r>
            <a:r>
              <a:rPr lang="pt-BR" dirty="0"/>
              <a:t>, pode-se dizer que junto com a escrita o homem começou a pensar abstratamente. O pensamento abstrato é conceitual, isto é, se faz por conceitos e não mais por imagens.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12</a:t>
            </a:fld>
            <a:endParaRPr lang="pt-B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365104"/>
            <a:ext cx="2761878" cy="2005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060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052736"/>
            <a:ext cx="8226425" cy="4522788"/>
          </a:xfrm>
        </p:spPr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 </a:t>
            </a:r>
            <a:r>
              <a:rPr lang="pt-BR" dirty="0"/>
              <a:t>linguagem escrita ampliou a memória humana permitindo que informações ficassem registradas e arquivadas para a posteridade e chegassem a outras pessoas, transportadas de um lugar para outro.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997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17575" y="1556792"/>
            <a:ext cx="7470849" cy="4522788"/>
          </a:xfrm>
        </p:spPr>
        <p:txBody>
          <a:bodyPr/>
          <a:lstStyle/>
          <a:p>
            <a:r>
              <a:rPr lang="pt-BR" dirty="0" smtClean="0"/>
              <a:t>   </a:t>
            </a:r>
          </a:p>
          <a:p>
            <a:r>
              <a:rPr lang="pt-BR" dirty="0"/>
              <a:t> </a:t>
            </a:r>
            <a:r>
              <a:rPr lang="pt-BR" dirty="0" smtClean="0"/>
              <a:t>  Qual a pessoa mais antiga que você lembra?</a:t>
            </a:r>
          </a:p>
          <a:p>
            <a:endParaRPr lang="pt-BR" dirty="0" smtClean="0"/>
          </a:p>
          <a:p>
            <a:r>
              <a:rPr lang="pt-BR" dirty="0" smtClean="0"/>
              <a:t>  O que te faz lembrar desta pessoa?</a:t>
            </a:r>
            <a:endParaRPr lang="pt-BR" dirty="0"/>
          </a:p>
          <a:p>
            <a:endParaRPr lang="pt-BR" dirty="0"/>
          </a:p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245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A comunicação e a escrita impressa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A linguagem oral (fala) foi e continua sendo o modo de se comunicar mais presente na vida humana.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9899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A comunicação e a escrita impressa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Contudo, depois da invenção da tipografia por Gutenberg, na Alemanha, século XV da era cristã, a escrita pode ser disseminada e passou a valer como linguagem da sociedade.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366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/>
              <a:t>Johannes</a:t>
            </a:r>
            <a:r>
              <a:rPr lang="pt-BR" dirty="0"/>
              <a:t> Gutenberg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972816"/>
          </a:xfrm>
        </p:spPr>
        <p:txBody>
          <a:bodyPr/>
          <a:lstStyle/>
          <a:p>
            <a:pPr algn="just"/>
            <a:r>
              <a:rPr lang="pt-BR" dirty="0" smtClean="0"/>
              <a:t> </a:t>
            </a:r>
            <a:r>
              <a:rPr lang="pt-BR" dirty="0"/>
              <a:t>(1390-1468), inventor alemão que ficou famoso por transformar uma prensa de uvas em prensa gráfica, inventando a tipografia.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17</a:t>
            </a:fld>
            <a:endParaRPr lang="pt-BR"/>
          </a:p>
        </p:txBody>
      </p:sp>
      <p:cxnSp>
        <p:nvCxnSpPr>
          <p:cNvPr id="8" name="Conector reto 7"/>
          <p:cNvCxnSpPr/>
          <p:nvPr/>
        </p:nvCxnSpPr>
        <p:spPr bwMode="auto">
          <a:xfrm>
            <a:off x="0" y="6021288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Conector reto 8"/>
          <p:cNvCxnSpPr/>
          <p:nvPr/>
        </p:nvCxnSpPr>
        <p:spPr bwMode="auto">
          <a:xfrm>
            <a:off x="0" y="4509120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0242" name="Picture 2" descr="http://www.5mp.eu/honlapkepek2/alkotart/tIbbxOYM_3/eredeti/johannes_gutenber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509120"/>
            <a:ext cx="1085116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Resultado de imagem para johannes gutenber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535752"/>
            <a:ext cx="1512168" cy="148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img1.imagesbn.com/p/9781604537628_p0_v1_s260x4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529901"/>
            <a:ext cx="1030095" cy="1491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www.graficadocarmo.com.br/wp-content/uploads/2013/07/Gutember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950" y="4529900"/>
            <a:ext cx="1166100" cy="149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http://friendsofcsntm.com/wp-content/uploads/2015/01/img_gutenberg_big-720x46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979712" y="4509120"/>
            <a:ext cx="1512168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3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impressa possibilitou: (1)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 algn="just">
              <a:buFont typeface="Arial" charset="0"/>
              <a:buChar char="•"/>
            </a:pPr>
            <a:r>
              <a:rPr lang="pt-BR" sz="3600" dirty="0" smtClean="0"/>
              <a:t>O </a:t>
            </a:r>
            <a:r>
              <a:rPr lang="pt-BR" sz="3600" dirty="0"/>
              <a:t>aumento na produção de documentos escritos como livros e periódicos; </a:t>
            </a:r>
            <a:endParaRPr lang="pt-BR" sz="3600" dirty="0" smtClean="0"/>
          </a:p>
          <a:p>
            <a:pPr marL="0" indent="0" algn="just"/>
            <a:endParaRPr lang="pt-BR" sz="3600" dirty="0" smtClean="0"/>
          </a:p>
          <a:p>
            <a:pPr marL="457200" indent="-457200" algn="just">
              <a:buFont typeface="Arial" charset="0"/>
              <a:buChar char="•"/>
            </a:pPr>
            <a:r>
              <a:rPr lang="pt-BR" sz="3600" dirty="0" smtClean="0"/>
              <a:t>A </a:t>
            </a:r>
            <a:r>
              <a:rPr lang="pt-BR" sz="3600" dirty="0"/>
              <a:t>criação e ampliação de bibliotecas</a:t>
            </a:r>
            <a:r>
              <a:rPr lang="pt-BR" sz="3600" dirty="0" smtClean="0"/>
              <a:t>;</a:t>
            </a:r>
          </a:p>
          <a:p>
            <a:pPr marL="0" indent="0" algn="just"/>
            <a:r>
              <a:rPr lang="pt-BR" sz="3600" dirty="0" smtClean="0"/>
              <a:t> 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pt-BR" sz="3600" dirty="0" smtClean="0"/>
              <a:t>A invenção da imprensa profissional e comercial;</a:t>
            </a:r>
          </a:p>
          <a:p>
            <a:pPr marL="0" indent="0" algn="just"/>
            <a:r>
              <a:rPr lang="pt-BR" sz="3600" dirty="0" smtClean="0"/>
              <a:t> </a:t>
            </a:r>
            <a:endParaRPr lang="pt-BR" sz="36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69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impressa </a:t>
            </a:r>
            <a:r>
              <a:rPr lang="pt-BR" dirty="0"/>
              <a:t>possibilitou</a:t>
            </a:r>
            <a:r>
              <a:rPr lang="pt-BR" dirty="0" smtClean="0"/>
              <a:t>: (2)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1196752"/>
            <a:ext cx="8226425" cy="4522788"/>
          </a:xfrm>
        </p:spPr>
        <p:txBody>
          <a:bodyPr/>
          <a:lstStyle/>
          <a:p>
            <a:pPr marL="0" indent="0" algn="just"/>
            <a:r>
              <a:rPr lang="pt-BR" sz="2000" dirty="0" smtClean="0"/>
              <a:t> </a:t>
            </a:r>
            <a:endParaRPr lang="pt-BR" sz="2000" dirty="0"/>
          </a:p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a </a:t>
            </a:r>
            <a:r>
              <a:rPr lang="pt-BR" dirty="0"/>
              <a:t>invenção de outros meios </a:t>
            </a:r>
            <a:r>
              <a:rPr lang="pt-BR" dirty="0" smtClean="0"/>
              <a:t>de comunicação </a:t>
            </a:r>
            <a:r>
              <a:rPr lang="pt-BR" dirty="0"/>
              <a:t>como os cartazes, anúncios oficiais e panfletos</a:t>
            </a:r>
            <a:r>
              <a:rPr lang="pt-BR" dirty="0" smtClean="0"/>
              <a:t>;</a:t>
            </a:r>
          </a:p>
          <a:p>
            <a:pPr marL="0" indent="0" algn="just"/>
            <a:r>
              <a:rPr lang="pt-BR" dirty="0" smtClean="0"/>
              <a:t> </a:t>
            </a:r>
          </a:p>
          <a:p>
            <a:pPr marL="457200" indent="-457200" algn="just">
              <a:buFont typeface="Arial" charset="0"/>
              <a:buChar char="•"/>
            </a:pPr>
            <a:r>
              <a:rPr lang="pt-BR" dirty="0" smtClean="0"/>
              <a:t>A </a:t>
            </a:r>
            <a:r>
              <a:rPr lang="pt-BR" dirty="0"/>
              <a:t>alfabetização e o acesso a informações e entretenimento literário que até então não havia, como a publicação de romances nos jornais, por exemplo.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7130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Tipografia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756792"/>
          </a:xfrm>
        </p:spPr>
        <p:txBody>
          <a:bodyPr/>
          <a:lstStyle/>
          <a:p>
            <a:pPr algn="just"/>
            <a:r>
              <a:rPr lang="pt-BR" dirty="0" smtClean="0"/>
              <a:t>   Enfim</a:t>
            </a:r>
            <a:r>
              <a:rPr lang="pt-BR" dirty="0"/>
              <a:t>, com a tipografia a reprodução de documentos escritos se tornou mais fácil, mais rápida e mais eficiente.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20</a:t>
            </a:fld>
            <a:endParaRPr lang="pt-BR"/>
          </a:p>
        </p:txBody>
      </p:sp>
      <p:pic>
        <p:nvPicPr>
          <p:cNvPr id="3074" name="Picture 2" descr="http://wallpaper.ultradownloads.com.br/273987_Papel-de-Parede-Tipografia-em-Ingles_1280x7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645024"/>
            <a:ext cx="4224469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405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Tipografia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Com </a:t>
            </a:r>
            <a:r>
              <a:rPr lang="pt-BR" dirty="0"/>
              <a:t>isso, outras mídias puderam ser inventadas, como os periódicos: jornais de circulação diária ou semanal e revistas.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</a:t>
            </a:r>
          </a:p>
          <a:p>
            <a:pPr algn="just"/>
            <a:r>
              <a:rPr lang="pt-BR" dirty="0" smtClean="0"/>
              <a:t>   Mas </a:t>
            </a:r>
            <a:r>
              <a:rPr lang="pt-BR" dirty="0"/>
              <a:t>por que a necessidade de fazer circular notícias quase que diariamente?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3571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escrita antes da tipografia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Você </a:t>
            </a:r>
            <a:r>
              <a:rPr lang="pt-BR" dirty="0"/>
              <a:t>imagina que antes da tipografia os documentos escritos, para serem reproduzidos, tinham de ser copiados à mão?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60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escrita antes da tipografia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684784"/>
          </a:xfrm>
        </p:spPr>
        <p:txBody>
          <a:bodyPr/>
          <a:lstStyle/>
          <a:p>
            <a:pPr algn="just"/>
            <a:r>
              <a:rPr lang="pt-BR" dirty="0" smtClean="0"/>
              <a:t>   Eram </a:t>
            </a:r>
            <a:r>
              <a:rPr lang="pt-BR" dirty="0"/>
              <a:t>os amanuenses. Imaginem o trabalho que dava e quantos erros não se cometia nesse processo?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23</a:t>
            </a:fld>
            <a:endParaRPr lang="pt-BR"/>
          </a:p>
        </p:txBody>
      </p:sp>
      <p:pic>
        <p:nvPicPr>
          <p:cNvPr id="1026" name="Picture 2" descr="http://www.conocereisdeverdad.org/pic/5865_10_484e80ba671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65712"/>
            <a:ext cx="2584881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euskonews.com/udalak/valpuesta/imagenes/escribas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5229200"/>
            <a:ext cx="2428875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Resultado de imagem para amanuens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8" descr="Resultado de imagem para amanuenses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34" name="Picture 10" descr="https://albertogranados.files.wordpress.com/2011/11/titivilo-en-plena-faen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783335"/>
            <a:ext cx="2025224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51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24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115616" y="2348880"/>
            <a:ext cx="77048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solidFill>
                  <a:schemeClr val="tx1"/>
                </a:solidFill>
              </a:rPr>
              <a:t>Comunicação áudio visual</a:t>
            </a:r>
            <a:endParaRPr lang="pt-BR" sz="4800" dirty="0">
              <a:solidFill>
                <a:schemeClr val="tx1"/>
              </a:solidFill>
            </a:endParaRPr>
          </a:p>
        </p:txBody>
      </p:sp>
      <p:pic>
        <p:nvPicPr>
          <p:cNvPr id="4098" name="Picture 2" descr="http://anabelasilva.weebly.com/uploads/6/4/6/9/6469667/9705375.jpg?43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608520"/>
            <a:ext cx="6529185" cy="324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3554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Comunicação e eletricidade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25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5004048" y="170080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4355976" y="1700808"/>
            <a:ext cx="43924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>
                <a:solidFill>
                  <a:schemeClr val="tx1"/>
                </a:solidFill>
              </a:rPr>
              <a:t>C</a:t>
            </a:r>
            <a:r>
              <a:rPr lang="pt-BR" dirty="0" smtClean="0">
                <a:solidFill>
                  <a:schemeClr val="tx1"/>
                </a:solidFill>
              </a:rPr>
              <a:t>hamo </a:t>
            </a:r>
            <a:r>
              <a:rPr lang="pt-BR" dirty="0">
                <a:solidFill>
                  <a:schemeClr val="tx1"/>
                </a:solidFill>
              </a:rPr>
              <a:t>a sua atenção para o contexto histórico desses dois últimos séculos. Em um período de 150 anos, grandes descobertas e invenções marcaram o devir humano. </a:t>
            </a:r>
            <a:endParaRPr lang="pt-BR" dirty="0" smtClean="0">
              <a:solidFill>
                <a:schemeClr val="tx1"/>
              </a:solidFill>
            </a:endParaRPr>
          </a:p>
          <a:p>
            <a:pPr algn="just"/>
            <a:endParaRPr lang="pt-BR" dirty="0">
              <a:solidFill>
                <a:schemeClr val="tx1"/>
              </a:solidFill>
            </a:endParaRPr>
          </a:p>
          <a:p>
            <a:pPr algn="just"/>
            <a:r>
              <a:rPr lang="pt-BR" dirty="0" smtClean="0">
                <a:solidFill>
                  <a:schemeClr val="tx1"/>
                </a:solidFill>
              </a:rPr>
              <a:t>A </a:t>
            </a:r>
            <a:r>
              <a:rPr lang="pt-BR" dirty="0">
                <a:solidFill>
                  <a:schemeClr val="tx1"/>
                </a:solidFill>
              </a:rPr>
              <a:t>principal descoberta foi a eletricidade: como produzi-la e usá-la. Entre as invenções relacionadas a essa descoberta, e que interessam aqui, estão: o telégrafo, o telefone, o fonógrafo, a fotografia, o cinema, o rádio e a televisão. 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72816"/>
            <a:ext cx="3390900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0988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Comunicação e eletricidade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26</a:t>
            </a:fld>
            <a:endParaRPr lang="pt-BR"/>
          </a:p>
        </p:txBody>
      </p:sp>
      <p:pic>
        <p:nvPicPr>
          <p:cNvPr id="11266" name="Picture 2" descr="http://www.oregional.com.br/Images/Noticia/Grande/4642e930-7577-471f-9aef-523d7bbfdf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968165"/>
            <a:ext cx="2674938" cy="1786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www.cdlvca.com/v1/wp-content/uploads/2012/08/eletronicos_emporioeletronicos.net_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605446"/>
            <a:ext cx="3203848" cy="183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://www.grzero.com.br/wp-content/uploads/2013/01/aparelhos-eletronico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861048"/>
            <a:ext cx="3267375" cy="1627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 bwMode="auto">
          <a:xfrm flipV="1">
            <a:off x="3131840" y="2780928"/>
            <a:ext cx="2304256" cy="660056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Conector reto 7"/>
          <p:cNvCxnSpPr>
            <a:endCxn id="11270" idx="1"/>
          </p:cNvCxnSpPr>
          <p:nvPr/>
        </p:nvCxnSpPr>
        <p:spPr bwMode="auto">
          <a:xfrm>
            <a:off x="3160005" y="4149080"/>
            <a:ext cx="2420107" cy="52573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272" name="Picture 8" descr="http://portaldablindagem.com.br/wp-content/uploads/2012/10/equipamentos-seguranca-eletronic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5343525"/>
            <a:ext cx="23812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ector reto 10"/>
          <p:cNvCxnSpPr/>
          <p:nvPr/>
        </p:nvCxnSpPr>
        <p:spPr bwMode="auto">
          <a:xfrm>
            <a:off x="1403648" y="4674810"/>
            <a:ext cx="1551985" cy="1161934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25469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COMUNICAÇÃO É PODER!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27</a:t>
            </a:fld>
            <a:endParaRPr lang="pt-BR" dirty="0"/>
          </a:p>
        </p:txBody>
      </p:sp>
      <p:sp>
        <p:nvSpPr>
          <p:cNvPr id="5" name="Oval 21"/>
          <p:cNvSpPr>
            <a:spLocks noChangeArrowheads="1"/>
          </p:cNvSpPr>
          <p:nvPr/>
        </p:nvSpPr>
        <p:spPr bwMode="auto">
          <a:xfrm>
            <a:off x="539553" y="1695183"/>
            <a:ext cx="7594798" cy="4752975"/>
          </a:xfrm>
          <a:prstGeom prst="ellipse">
            <a:avLst/>
          </a:prstGeom>
          <a:noFill/>
          <a:ln w="730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defPPr>
              <a:defRPr lang="pt-B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eaLnBrk="1" hangingPunct="1"/>
            <a:endParaRPr lang="pt-BR" altLang="pt-BR" dirty="0"/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1080542" y="2564904"/>
            <a:ext cx="30967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3600" dirty="0">
                <a:solidFill>
                  <a:srgbClr val="0000FF"/>
                </a:solidFill>
              </a:rPr>
              <a:t>Atores sociais</a:t>
            </a:r>
          </a:p>
        </p:txBody>
      </p:sp>
      <p:grpSp>
        <p:nvGrpSpPr>
          <p:cNvPr id="9" name="Group 18"/>
          <p:cNvGrpSpPr>
            <a:grpSpLocks/>
          </p:cNvGrpSpPr>
          <p:nvPr/>
        </p:nvGrpSpPr>
        <p:grpSpPr bwMode="auto">
          <a:xfrm>
            <a:off x="2555875" y="3068960"/>
            <a:ext cx="3673475" cy="1223962"/>
            <a:chOff x="1655" y="1752"/>
            <a:chExt cx="2314" cy="771"/>
          </a:xfrm>
        </p:grpSpPr>
        <p:sp>
          <p:nvSpPr>
            <p:cNvPr id="10" name="Line 15"/>
            <p:cNvSpPr>
              <a:spLocks noChangeShapeType="1"/>
            </p:cNvSpPr>
            <p:nvPr/>
          </p:nvSpPr>
          <p:spPr bwMode="auto">
            <a:xfrm flipV="1">
              <a:off x="3923" y="1752"/>
              <a:ext cx="0" cy="771"/>
            </a:xfrm>
            <a:prstGeom prst="line">
              <a:avLst/>
            </a:prstGeom>
            <a:noFill/>
            <a:ln w="1682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1" name="Line 16"/>
            <p:cNvSpPr>
              <a:spLocks noChangeShapeType="1"/>
            </p:cNvSpPr>
            <p:nvPr/>
          </p:nvSpPr>
          <p:spPr bwMode="auto">
            <a:xfrm flipV="1">
              <a:off x="1701" y="1752"/>
              <a:ext cx="0" cy="771"/>
            </a:xfrm>
            <a:prstGeom prst="line">
              <a:avLst/>
            </a:prstGeom>
            <a:noFill/>
            <a:ln w="1682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  <p:sp>
          <p:nvSpPr>
            <p:cNvPr id="12" name="Line 17"/>
            <p:cNvSpPr>
              <a:spLocks noChangeShapeType="1"/>
            </p:cNvSpPr>
            <p:nvPr/>
          </p:nvSpPr>
          <p:spPr bwMode="auto">
            <a:xfrm>
              <a:off x="1655" y="2478"/>
              <a:ext cx="2314" cy="0"/>
            </a:xfrm>
            <a:prstGeom prst="line">
              <a:avLst/>
            </a:prstGeom>
            <a:noFill/>
            <a:ln w="2032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</p:grpSp>
      <p:grpSp>
        <p:nvGrpSpPr>
          <p:cNvPr id="13" name="Group 20"/>
          <p:cNvGrpSpPr>
            <a:grpSpLocks/>
          </p:cNvGrpSpPr>
          <p:nvPr/>
        </p:nvGrpSpPr>
        <p:grpSpPr bwMode="auto">
          <a:xfrm>
            <a:off x="2841625" y="4293921"/>
            <a:ext cx="3457575" cy="1909762"/>
            <a:chOff x="1654" y="2708"/>
            <a:chExt cx="2178" cy="1203"/>
          </a:xfrm>
        </p:grpSpPr>
        <p:sp>
          <p:nvSpPr>
            <p:cNvPr id="14" name="Text Box 8"/>
            <p:cNvSpPr txBox="1">
              <a:spLocks noChangeArrowheads="1"/>
            </p:cNvSpPr>
            <p:nvPr/>
          </p:nvSpPr>
          <p:spPr bwMode="auto">
            <a:xfrm>
              <a:off x="1654" y="3161"/>
              <a:ext cx="2178" cy="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pt-BR" sz="3600" b="1" dirty="0">
                  <a:solidFill>
                    <a:srgbClr val="008000"/>
                  </a:solidFill>
                </a:rPr>
                <a:t>Meios de Comunicação</a:t>
              </a:r>
            </a:p>
          </p:txBody>
        </p:sp>
        <p:sp>
          <p:nvSpPr>
            <p:cNvPr id="15" name="Line 19"/>
            <p:cNvSpPr>
              <a:spLocks noChangeShapeType="1"/>
            </p:cNvSpPr>
            <p:nvPr/>
          </p:nvSpPr>
          <p:spPr bwMode="auto">
            <a:xfrm>
              <a:off x="2699" y="2708"/>
              <a:ext cx="0" cy="453"/>
            </a:xfrm>
            <a:prstGeom prst="line">
              <a:avLst/>
            </a:prstGeom>
            <a:noFill/>
            <a:ln w="1238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/>
            </a:p>
          </p:txBody>
        </p:sp>
      </p:grp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4427537" y="2544145"/>
            <a:ext cx="34575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sz="3600" dirty="0">
                <a:solidFill>
                  <a:srgbClr val="0000FF"/>
                </a:solidFill>
              </a:rPr>
              <a:t>Instituições</a:t>
            </a:r>
          </a:p>
        </p:txBody>
      </p:sp>
    </p:spTree>
    <p:extLst>
      <p:ext uri="{BB962C8B-B14F-4D97-AF65-F5344CB8AC3E}">
        <p14:creationId xmlns:p14="http://schemas.microsoft.com/office/powerpoint/2010/main" val="3589420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604664"/>
          </a:xfrm>
        </p:spPr>
        <p:txBody>
          <a:bodyPr/>
          <a:lstStyle/>
          <a:p>
            <a:r>
              <a:rPr lang="pt-BR" dirty="0" smtClean="0"/>
              <a:t>Você duvida?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28</a:t>
            </a:fld>
            <a:endParaRPr lang="pt-BR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COMUNICAÇÃO É PODER!</a:t>
            </a:r>
            <a:endParaRPr lang="pt-BR" dirty="0"/>
          </a:p>
        </p:txBody>
      </p:sp>
      <p:pic>
        <p:nvPicPr>
          <p:cNvPr id="12290" name="Picture 2" descr="http://cdn.controlinveste.pt/storage/DN/2014/big/ng314954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348880"/>
            <a:ext cx="929365" cy="361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 descr="Resultado de imagem para rede glob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7" name="AutoShape 6" descr="Resultado de imagem para rede glob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8" descr="data:image/jpeg;base64,/9j/4AAQSkZJRgABAQAAAQABAAD/2wCEAAkGBxQTEhISExQUFBQUFBQVFRQVFBQVFBUVFBQWFhUUFRQYHCggGB4lHRQUITEhJSkrLi4uFx8zODMsNygtLisBCgoKDg0OGxAQGywkICQ0LCwsLSwsLCwsLCwvLCwsLCwsLCwsLCwsLCwsLCwtLCwsLCwsLCwsLCwsLCwsLCwsLP/AABEIAOAA4QMBIgACEQEDEQH/xAAcAAABBQEBAQAAAAAAAAAAAAAAAwQFBgcCCAH/xABKEAABAwICBgUGCQoGAgMAAAABAAIDBBEFIQYSMUFRYQcTcYGRIjJSobHBFCNCYnKCksLRJDNDU2NzorLS8BUWg5Oj4TTxF2Sz/8QAGgEAAgMBAQAAAAAAAAAAAAAAAgMAAQQFBv/EADARAAICAQIDBAoCAwAAAAAAAAABAgMRBCESMUETIlHRBRQyQlJhcYGRoSPwFbHB/9oADAMBAAIRAxEAPwDcUIQoQEIQoQEIQoQELl7wASSAACSSbAAbSSs30q6XqeG8dI0VUgy172p2n6Yzk+rl85FCEpvCRWTSSbZlVLG+kjD6a7eu654v5EA603G0F4Oo08i4LDNIdKqusuamdxZ+qb5EI5dWPO+trHmomEOOTG95/BbYaP4mC5Gq4l0xyuuKamYwbnTOLz3xssB9oqs13SLiEhN6rUHoRMjbbvDS/wBagafBXv8AOueW7wUzR6OfNWmNEF0AcyNlx+of51RVP7ZZSPAuSBme7a2R30jf3q5U2jvzVJQ6NHgnKKQHGzPo5HDYx47D/wBp7Bjk7NktUzskkH8rlfP8scklLoz81TEWTjZAUOnlYy2rVuPzZQ11+97db1q0Yd0oTtt10Mcg4xl0Z7bHWB9ShanRYH5KiJ9GHszYXN7NnhsQS08JdEWrDXMK6QaOawc90DjumGqP9wEt8SFaY5A4BzSCDmCDcEcQQvNrjLGfLZrDi0WPe3YfUprAcYlju+me5tvODNn14jdveQss9Evdf5GKZvSFQ8B6RGOIZUgNd6bAbfWjNyO7W7leIJ2vaHscHNOYc0gg9hCwzrlB4kg1JPkKIQhAWCEIUICEIUICEIUICEIUICEIUICgNLtLqbD49ed3lOv1cTc5JCPRbuHFxsB4KG6RukKPD29VHqyVbhdrD5sYOx8tt3Bu08hmvP8AXVc1TK6ed7pJX5lzuG6w2AcGjILRTQ57vkC5dETul+nFViLiJD1UF/Jp2E6nIyOyMh7cuACgoYCcmi59QTqjoS42HeVbcHwQC2S6MYqKwgCEwzR0uILsyrjhejQyyUzh2HAWyVho6WypzwTBGUWj7RuUzTYM0bk/ghT+GNZ7LmuRaihlDhLeCdx4c0J61q+rJK6T6hcKG/wNvBcuoGHcnSEHHLxLwhg/CmHcms2AsKmUI1fNcmC4IqFdoq125VLE9C3sd1kJcx7djm5Hs5jkcitcSckIO5aIayS9rcB145GUUL4ZyKfEImxynJlQ0ajHndrW/Nu57Dy2KTbglbh7i+leZo9roX7SO3Y4+B5q1Yto9HKCC0G/Jc4Hrw2gkJdHsjccy3gwneOHDZ2MlapLMd11T/4RfMU0b0niqwWi8czfPhfk9p5X2hTqr+O6MRzkSNJjmZmyVmT2nt3jkUng2OSNkbS1gDZjlHKBaKe3D0X8W+CxyhFrMPwGpNbSLIhCEoMEIQoQEIQoQEIQoQFSeknTltBH1cVnVUg8hpzEbTl1rx23sN5HAFTWmGkbKGndM7ynnyYo72L5DsHIDaTwB32C834pVyTyyTyuL5JHElx3u32G4AWAG4WTaq+J7irJ42Q0s6Z75pXF7idZ7nG5e93E/wB5BSNDRkm52lOIKGzYmAZka5AG0uyHgB61PUOHEZlpA55e1dKOEgE8HeFYeBZWqgplBNxemiyfNECN2u2/hddf5/omfLLvotefWBZFz5F8SL1RwqXpollrulqmb5sUjuwD32XB6aGjzac/Wt7nIZU2y9lF8SNmhiTprbLCX9OMw82mj73H8CkndN9VugjH1j/Sk/47Uy6ftBdojfELz+emys/VR/33L5/811v6uLwRL0TqX0X5K7VHoFCwJvTZWfqYf4kq3ptqt8EX2j+CNehdW+SX5RO2RvCFhbem6o300f2z/Slo+nCX5VK3ukJ9wVP0LrF7v7XmTtom3IWNM6cR8qmPdb3uTuHpxgPnU8g7/wAAVnn6P1EOcS1ZE1pN6inBCz2n6aKE+c2Rvd+IClqPpSw6T9MW8nAE+DSUjsrIdGRuLLXDPbI7srpLFcMjqIzHI24PcQRscDtBG4hRJ0jpJBeOoj+sdT+eyf4fXg7wRxBBHiFfA/aQvjXJjXB6+SKQUlSdZxv1E5/TNAuWP4StAz9IC432sCY4nQMnjLHci1wNnNcDdr2ncQbEFJYNWudrQzW66K2sQLCRh82Vo4G2Y3EEbLXXLfdDIvGzJNCEIBgIQhQgLmR4aC4kAAEknIADMkldKg9LOOdXC2kYfLnF5LboQbEfWOXYHK0svAMpcKyZvp3pEa2d8ufVMuyBp3Nv55HFxAJ5Bo3KLw/CHSvbG0ebHruPAbXH1gJOtj8kDn7ipLHgYqWeVpsZI4mNINsnnVd6itkO6jHltkTjGnshAio2tgY0BpkaA6WW2V9Zw8kcN/MbFVKiaSQ3ke+Q8Xuc72lEUScxwple/MuVijyGjYUoIk+ZClhAuhXLAiV5G9SvvUqUFOuhTLZCYHrBFdQjqFLfBlLYXolPO3XazUi3zSuEUQ567tvddN7aMVl4JG5yeEVTqF0KdXpuj+HxW+EYhrneylic8X5TPs0+CWjdgzchDXy83Ojb/Ig/yNS6N/bzwPULH8ihNpUq2kV+1sHdkYK6Pm1zT/NklGYHhsv5itfGfRqIrjvkjyb3rVT6Vo95NfVeWRc67um/3KCKLkuvgI4K+VWhsrBrgNlj/WwuEjPEZjvATJuFDgulHWUzWY4ZzLdZKp4nlFQNEOCRkpOSuxwocEhLhg4C/Yl2WRmtgY+kUUaSnTZ8HJXGpoc8hmFE1FNtI53XB1cF4m+nVqRAsLmG7XObzaS32Kw6NaaT0srXu+NYPOaSWutxa8Wz+lcKKmg8E1kiXFs2exujNS5nqTQzSYVcXWAENPmOItrNI29oNwRyUvi1M46s0X56K5aNmu0+fETwcB3ENO5YZ0OYm4P6ouNgXAC+QDxr2A+kwnvW7UNTcWSZR24kRTxLhY8o6psrGyMN2uFxuI4gjcRsI3EJZQ9IepqDH+jn1ns4NlAvIwfSHl24ted6mFnawaovKBCEKgj45wAJOQGZPBYDj2JmrqZag+a91oxwjbkwW3ZZkcXFat0lYn1NDIAbOnIgb/qX1/4BJ6lj4bYJlaM98ug2njuOzNJaTzH4FEw75QB9FrXH2kJw4phpU74ukbykd4uAHvWrHdMiluV2GNPYo1xCE9ibuRQMtth8ZEl2wpRjQnDWhaYtmKdgg2BLU9CXmzRc5naAABtcScgBxKXbGDy3knIADaSo6tqjLeNlxCLF24ym9ml/K+xu6xO1XK7h26jNNVK+XyHpxSCA2hY2olH6WQEwMP7OM/nD852XAFdR0NZXvDpZHu4F52fQZ5rB2BPNHNHw4guF1qWCYa1oFgkyk+bO9XXGCxEqGDdGoyLszxOZVso9AY27bK300AAThZZamXujezXUqkmhEJG7wURiHRrG/Za+4jI+K0JCFaqxdSuziZE3Rmron67HSuZvMbgJQOV8pPou28QpU0BkYJi1szDf4+nYWPBG0T0u243lmfzVo5CaMpGxuL2C2t54Gw8DbiEyOqlnK2f9/vgJv00LY8NiyjOv8ObYEWIOwg3BHEEJCow1u0DYrxjOCCQGWCwk2ubsZL9L0XfO7L3FrVmN99xBBIc0izmuG1rhuIXT0+tc+u54T0t6Ou0M+OLbg+T8Pkyr12Hi5cAOf4qvVtLYucBvN1e5owCTuKrNXGBrcCCf+lptllA6PUyKVVQWHIqLnjVlrI7AjcdnioWqZuXItR6nT25Jbo1m1Kxo4lnqeG+x5W+U0tivOuis2pVxu7fUNb7q9E1DLOKGrdYNNr3TJHEYjJESz84wh8Z+ew3aDyOw8iVIUVSJY2SN2PaHC+0XF7HgRsUbhs+5d4MdR88G5r+tZ9Ca5I/3Gy9xCy2Rw8GyieSWQhCUaTJumHEr1dHT3yY10rhuJkuxneNR32lUpUpp9Uddi8ueTHsYOQiY3WH2g/xSVQmrbBglLLl9RlK5R+lR+Mp2+jTxnvcXE+5Oal+RTPS935Tq+jHEP4AfenTliIhdRlAnkKYxnNOojmgV2DJYh9HsThiZRFLsJ/vjuTFqEZXBt4R9rHHVLRyvzN8h2A2P/pP8Kw8fGC3myD7LQ5o/vmkZYBq2/u+1T1AWvs8EBx89vF29ze3bbiii23lnbqiqoqKJ/BoQLK44c61lTKCRwc22qW7zchzctwsQ7dwVlpKhOayhqsLZA+4SqhKesT2OsCwzqaYxXLqPkJuKkJVkoKU4tDFZFnaLIQqDIiolML7/ACHepRGllIA34ZHsAAmHFuwS9rd59G/ohWXEKcPYQorDJdsT82kFpB2EHIgrXB5XHHmv2c7U0xsUqLPZl/f0UOpqvJdlu9ar9bLdhH93T7Hm/BpZKc3PVusDxjIvGb7/ACSATxBUDX1Yy281pnrUzx1WjlVY4Ncn/ojq112233ULV7lJ102Y9aiql2ayTuyd/TRwj5hJtURnnbxaR716XnF2Mdxa0+IBXmPD3Wni/eM/mAXp+lF6WA8YYj4sapVPc6Eo5gNKWWzlIPfq1FPJukD4Twzb1jSe+Ij66h3usU8rZfiQ/wDVPjkPYx7XO9QI70V4dDwyzIQhZDoHm9z+sxCpfxlqH+Mh/qTmqTPARrTSu3lpPi4FP6xqb7xzV7JB1RTXS/8A8yfl1Y/4mJ3UjNN9M2/l9QObP/yYpe+59/MCK5kYw5J00pvExO4Y/UsLkIsQs26Xa4tLMtsjB23P/S+Qx3z4JxHHd8A/aOP2WgoqZZngVSn2iHFe+11XpcRfG67Hlp5bO8bCpzGcrqpVRzK6cZcMDo4zMnoNMph57Y38yHNd9ppHsWl4JWnqYybguaHEF7nkFw1iNZxJNr2WHht8uOXitbhntlwVUWtt5DcS3Q16dx4hzVRjqkuyrWriTB4S3NxDmnEGJW3qnNqyu21pVNRfQmDQMCxHrWuvta9zT9VxCkpHgC5VJ0BqbyVI/aA+LWk+1WTSWbUgc7gW+s296xWQXaYHUzbg/lkkmuuAdxCr2Js1JLjipDRuo6ynjd9IeDyE10kGQKul8M2iXrMUyidKkA16eo/WRmNx5sNx/OfBZ1NMCTnyV/6Q8SDoIafVOsAZdbKwGs1mr23dfuWcPZYXWHUd2ZydVUnbxeOBCV9yVHyOvdPJWWF0zmb60CkMqjgSo/zsX7yP+cL1NhI/I6b9xF6mBeXKFvx0I/ax/wA4XqjDm2pYRwiYPUtdL2+5tS7rIGsNil/PgladhjcPFpTfEdqgNMal7aNwY4t1/Jdbe29iL8CtNiyLrLD/AJvHH2oWM/4u/iUJPZmztB9o/HaaVu8NPqcApGsjXMMOpiE7P2k7PB5P3U/rIkLfeM8Y90qlYxc6cQ2xCp7Y/XDGnuIRbVzps29bKfSbC7/hYPch1D/j+/mSuGXghIIvWpGmgt3pOCK4AU1T0+tb+9i5M7MByoyc01NYdqVqqXVfTH9oQfrtsFPUtGHFuXb3bU7xzC9eOMtFiJYzcbrOF/eg0uoXbxT65X6FLTcL4inY7T7VUaimzK0nG6Taqt8BuV3s5gPjBKZWfg5GfDNaTG3fxUG7BjbYrJh8JMLDvA1T2ty93rSaZYbQ9wR8Y1LNavlrLtrlrUwOzOg1daq+By+6yvjJwFj6Oo/LqHcZP5Wge5T2nElqUj0nsHgdb7qZdHVPan1z+kc5/wBok+9I6eTl74Kdubida3Nx1GfeSZvMwKI91vxbJnRCO1JFffrO+09xHqskNKX2apqkgEcbGDYxrWjsaLe5VDSms1nBg2kgDvVVvvZDtXdwUbTFus/6MEY73yBw9TCqjLBuVtxx2trvGx8h1foQt6tv8TpPBQL4t65urt/lx4CpU5eSFlh3JnNF6lNyR2umEsdrpcZlqnAywyP8pp/38I/5Gr1KwWhZ9AexeYsLZ+UU37+E+ErV6bY74iM8WN9YC6FDzH7klHCZWcTOarWmrvyQcz95WHFHZqq6fSWp427zn7StUpbi4RKX/hD+BQtp/wApDghK4zR2ZRNL4OpxV5tk6Rju0SNGsfFzvBPauJTfSLh35XRzWyd5B4XjdrNv2638KZVMSVJ7opQ5lTr4dqjNKTedjuMMXst7lY62FVnSLKWK++Jg8HOVX71Mqpd8+UvnA7lP4Y2z89lvXuVdo352U5h0osePuXEt5G1RLdgkY1jfYch2lWOlog5rxxta/pDMesBVbCqkFnO+fsB9St2GVV4xx3+4rk2ylCXEuaGKCaKrjFHtFuzsVXZT2etJxqmBbrcfadx7fbdUuvprG4Xr9HqI3VqS6/p+BmlU8ktQYaHtSNRF1DXgtLgcwBYWO/3eCMHxPUyKe4nVte0pk48LyhsUmjPcV0kcwm0QHa4n2AKDk0ymGxkXg4/eUzj9ECSqnPh+aH+Rh8ESRbptP6MXg/8AqUhhelMlRI2Hq2jXyLg4jVB2mxVXdh66pNeF2uzIjirj2ie5UoRa2PUVFPFTUfWPcGxxRlz3bg1oue3sVc0KkFdM/ENsesRFkR5QGrax9EZdp5LFMa0uqKiJlPK4tgDmukDDm+xyvfLLaBxsdwWk6M6WtZDGyKzY2tAY0bAP72333RKWWxap4I4NLxnEBGw55rMZ8RMsr9Q3fcRxj58lxrdgAcUhpdpXcHPaEx0chdFAamS4lnuIWna2M5GU8Cdg7e1FZONUG2K4MsVxS2sGNzZGAxp4hu13ebnvUbUBOnPyTSWTIrzzm5Scn1H8KGVSNij6kZp/O/JRtU7YnwKaOML/APJiPCVh8HAr0c59oIh+zZ/KF5toD8ey24k+DSV6FxKbVYG8GgeAsurpvY+/kZrOZAYjJd1uJUDpBH11bSU4zBljaR83WaHH7IcVLRP1pb7m3ce7Z67JnoXD8IxYy/JgY9192sR1bR/G4/VTW9yoR2NZQhCAaQOmtH1lMXAeVC5sw7Gef/AXqrPbcLRnNBBBzByIVAkpeqe+E/INmk72bWG+/wAki/MFBPxIkQNbEqZpeLOgPEPHgW/itBrYlRdPYrRRu4SW+00+9oRPvVtf3mAo4miGppfEKWpKmwvzVYgmUhTzrlWQOhCGS60deGhpB3Zj2hWelxVrdUi5FgO0LNqeqtbPIqZpMRaCASLXXNupybaqcmlHEmOFiNZrhYjKxBVexJmoTrZx7nncOD/6vHPMxtNjDR5JPZkU6GMN2Z+CDSXz0s9lmL5r/q+Y6fo9SWY8yMxKnIBLVWf8fcxxY5WOpOrnC7UH6t7S6I9gHlR/VuPmqExjCGzjWA1HjgQ4A/SHvseQXqaL67lmLOXbTOp4ksDaXEg9ICMOUFUU0sJzGsOI/Bcx4pZb4KJnlknJacBR9Q0JrJi3NMZ8QuilwFRUj7VuCd4ZXmOMC/E+JumeGYbNUv1Y2Fx32GQ5k7B3q8YXhVNR2dJq1E42NBvGw/Pd8o8h/wBrBbbCG7NMYSlsj7gOB6+rWVoIhGcMByfO4bC4bmDLt7MjJV2ImV5e7adgGwAbGgbgFH1+KOlcXvcST4Abg0bgmj6lcfUXyufyNMdLwrcevnTV8wN01fUJtJOgjEGVQrNNkSo+ol3r5LNlyTGaVaYRM8oYJTRtmtVMb2+vyfvLacbrdqxzQFutVa3o6vreHfcK0GuqDJI1gObj4DaT3C66dSxWjDYsyYrNU9XTySHa/Idg/wC/YrF0R4bq08lQ4eVUSZH5kV2j+IyepUfHHunmipIdrnNY3fa+QJ5AXJ5Ara8Oo2wxRwsybGxrG8bNFs+eSoPGNhwhCFCAq9pXRZNnbtZ5L+bCcj9Uk9zidysK5ewEEEXBBBB2EHaCqayQz2ZtwqpphhpkpKgDaxvWD/TIcQOZAI71dMRpOol6o7Dcxk/KbwvxGw+O9RdbTghVB4eGMceKOVzMIhm2J7FMrRpJoM0EyUj8jmYntI1Tv1HC+XI7OKqsuGzxnyo3d3lD+G6RZRJckaqboPm8fUexTJ9FUbiVANfbI+B2+CcRvWGdZ1amiyw1o3kXTpmIt459hVZZJzS7JhxWWVJ0q7EvAsZxJp3nwSE9Ux20X7s/HaFECoHFHwgc0Ea3F5WR8pQmsSw0dzUrDfVfK3vDx4O/FRs2CNdtmPfF+D0+M45rgyhbYam6O2TBPQ6eW+MfQZR6PxDzpnkcGxD2l6fU1DSx59U+U8ZX+T9hlr95XBkXwyK3qbpdRa0NCJOTFHFuoLMj/VxtDGeA29900M6amQLgyJLTk8sdwQisLA6dOk3Tpq6RJvejURM8Dh8ybyS7Ug96bPk5p0YGSzAtLKmksqdw4ZPJbUhldwOo632iLKfwTQcucHVkggjGZa3y5XfNFrhvbn2LXXTJ9Dm22xXUc6C0xZC6oNrPeQMxfyW2FxtGZf4KTZidpS/0WuPeRqj2ppidTHHdkILYxk0HaANiS0YwqSsqGQM2vN3O3Mjb5zz2X7yQN61SwlhGVRftM0TolwUvfJXyDZrRw33uOUjx2eYO161FN8OomQxMhjGqyNoa0chxO87yd6cIQQQhChAQhChCNx7ChURFl9V48qN+9jxsPMbiN4VEgmJL45G6ksZ1ZGcDuc3i1wzB94K01VzS3R0zgTQEMqYwQ0nzZG7TDJyO47jmhayHCfCyn1EKQbbY4Bw5gH2pajrRJrNLSySM6skTsnxu4HiOB2FfJolcZYNLipIWiw2jkykhaewub7DZdu6PcNl2CRnJrmW9bb+tRMspauGY2W701vIpQxy2+mxIS9EdMc2VD29rdb7wUdVdFLW5tqr/AFLe8qRpNJstqcSY7cbUvsovovwOU5x95/kp1VoKWfpWnx/BRsuj+rtf4BW+rxC+9QtVNdGtLW/dC9auXKT/AF5EE7DWDa9/cxv9S+fAod8kvdGz+tPZQkDGiWjr+H/ZPXLvjf68jltHS75Knuii98iPg1H6dYfqQD75XwxJN0aL1Ov4SvW7vjf68jp0NH/9w98A9xSLhSD9HUu7Zoh7Ily9iQkCF6aC91E9YsfOTFH1NMNlK8/SqXfdYEg/EYR5tJF9eSd/q1gkJAmsqB1Jckvwi1Jvm3+X5juPHQHC9NSht87Q3NuN3Eq30eJ2GQa36LWt9gWcSlWKkqLNA4AD1IIuSZU4Ra5FwOJniojFsV25qJlr7b1Gl7pDyva+3M7ABvPJG54W4Ch4Cw1pnhrQSSQ0AC5LnGwa0bySvQnR5omKGDywDUSWMpGeqB5sTTwbfbvJJ4WhOjDQP4MG1VQ205HxcZz6lrhmXftCNvAZcVoyWvFibJJ7IEIQiFAhCFCAhCFCAhCFCFZ0t0TbVWmid1NUwWZKNjh+rlHymn1KixYk5knweqZ1FQMtU+ZJzifvvw29u1bAonSLR6CsjMc7A70XfKaeR9ypobXY4meVMN1WsVpiL2Uzi+CVuHnL8qp72BcTrtG4B/Hk6/IprS4lFUAtF2vHnRvGq8d28cxdFEflPdFL+HOjdqnu7E9ixY8U9xvBNYGyqNTC+I2cMuP48Fojgpln/wARvvXz4VdVqOrThlUtEcCmieEqUaQoVlWlm1aasANMlHWTeQpmatJPqlHgpJi8rk0lekpKhNZahLlgYkKSvTKaRcSzps591nm0OihaLM33BPPhCb0tOXZ+a3ifdxVo0W0YnrH6lLHdoNnzvyjZxu7efmtue7NZZSS5DH4shqejfI5rbOc5xAZG0EveTsAAzW4dHfR2KbUqaoNM4zjiFiyC+/g6TnsG6+0zmhmg8FA3WHxtQRZ87h5XNsbf0beQzOVybK0IUurM1l2do8gQhCIQCEIUICEIUICEIUICEIUICEIUIcvaCCCAQRYg5gg7QQqbpF0fxTeXDaN4zDTfVv8ANcPKj7rgbmq6IULTaMVxSjmpcqlrmN2CR41oj/rsu0ctfVPJRFXCx4v5JB+U0hw8QvQBF8iqljfRvh9QS7quokP6SnPVOud5aPIJ5lpRKbQ2Ni6mE12Ct2ty7PwURLSvbzWsYl0P1LLmlrQ8bmVDSDb943Wv9kKr4hoJisd9alEoHyoZGOB7Gk63qTY3LqMzF8mUnryNq6FWn9bgtW2+vR1LPpQSgeOqoWeme0+U1zT85pHtTO3j4hcGR2axcOq00jp3HzWuJ5An2KRp9H6p/mUtS76MErvY1U714k7PA0dUpF0hKtuH9GmJy2tSvYDvldHHbtDna3qVswnoPqHZ1FRFEPRia6V1uF3aoB8UuV3gTMFzZkzYyVOaO6NVFW61NA+bOxfa0TT857vJHZe/JbzgfRTh1PYujNQ8fKnOu3/bADPEFXWKMNAa0BrQLAAAADgANiS22C70vZRl2i/Q+xtpK+TrnbeojJbEOTn5Of2eSO1afS0zI2NjjY1jGizWMaGtaOAaMglUKksGeU3LmCEIVgghCFCAhCFCAhCFCH/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767110"/>
            <a:ext cx="907459" cy="903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9" name="Picture 11" descr="http://www.viomundo.com.br/wp-content/uploads/2013/02/jornais-e136058407189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302" y="3933056"/>
            <a:ext cx="1352877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1" name="Picture 13" descr="http://portaldacomunicacao.uol.com.br/graficas-livros/58/imagens/i35555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157192"/>
            <a:ext cx="1037908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15" descr="Resultado de imagem para facebook gigantes da comunicaçã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2304" name="Picture 1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5029200"/>
            <a:ext cx="24955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6" name="Picture 18" descr="http://www.krcomunicacao.com.br/wp-content/uploads/2013/12/Obama444552626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102" y="2523257"/>
            <a:ext cx="2182168" cy="139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8" name="Picture 20" descr="https://encrypted-tbn2.gstatic.com/images?q=tbn:ANd9GcQfnSIZYeuFoQJpGEUlUhuaIImWW1m3MH_IsAyKXJ0p8sOKyl_mdKASfw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56112"/>
            <a:ext cx="1190625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315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29</a:t>
            </a:fld>
            <a:endParaRPr lang="pt-BR" dirty="0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6425" cy="1433512"/>
          </a:xfrm>
        </p:spPr>
        <p:txBody>
          <a:bodyPr/>
          <a:lstStyle/>
          <a:p>
            <a:r>
              <a:rPr lang="pt-BR" dirty="0" smtClean="0"/>
              <a:t>Quais os outros gigantes da comunicação?</a:t>
            </a:r>
            <a:endParaRPr lang="pt-BR" dirty="0"/>
          </a:p>
        </p:txBody>
      </p:sp>
      <p:sp>
        <p:nvSpPr>
          <p:cNvPr id="6" name="AutoShape 4" descr="Resultado de imagem para rede glob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7" name="AutoShape 6" descr="Resultado de imagem para rede glob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8" name="AutoShape 8" descr="data:image/jpeg;base64,/9j/4AAQSkZJRgABAQAAAQABAAD/2wCEAAkGBxQTEhISExQUFBQUFBQVFRQVFBQVFBUVFBQWFhUUFRQYHCggGB4lHRQUITEhJSkrLi4uFx8zODMsNygtLisBCgoKDg0OGxAQGywkICQ0LCwsLSwsLCwsLCwvLCwsLCwsLCwsLCwsLCwsLCwtLCwsLCwsLCwsLCwsLCwsLCwsLP/AABEIAOAA4QMBIgACEQEDEQH/xAAcAAABBQEBAQAAAAAAAAAAAAAAAwQFBgcCCAH/xABKEAABAwICBgUGCQoGAgMAAAABAAIDBBEFIQYSMUFRYQcTcYGRIjJSobHBFCNCYnKCksLRJDNDU2NzorLS8BUWg5Oj4TTxF2Sz/8QAGgEAAgMBAQAAAAAAAAAAAAAAAgMAAQQFBv/EADARAAICAQIDBAoCAwAAAAAAAAABAgMRBCESMUETIlHRBRQyQlJhcYGRoSPwFbHB/9oADAMBAAIRAxEAPwDcUIQoQEIQoQEIQoQELl7wASSAACSSbAAbSSs30q6XqeG8dI0VUgy172p2n6Yzk+rl85FCEpvCRWTSSbZlVLG+kjD6a7eu654v5EA603G0F4Oo08i4LDNIdKqusuamdxZ+qb5EI5dWPO+trHmomEOOTG95/BbYaP4mC5Gq4l0xyuuKamYwbnTOLz3xssB9oqs13SLiEhN6rUHoRMjbbvDS/wBagafBXv8AOueW7wUzR6OfNWmNEF0AcyNlx+of51RVP7ZZSPAuSBme7a2R30jf3q5U2jvzVJQ6NHgnKKQHGzPo5HDYx47D/wBp7Bjk7NktUzskkH8rlfP8scklLoz81TEWTjZAUOnlYy2rVuPzZQ11+97db1q0Yd0oTtt10Mcg4xl0Z7bHWB9ShanRYH5KiJ9GHszYXN7NnhsQS08JdEWrDXMK6QaOawc90DjumGqP9wEt8SFaY5A4BzSCDmCDcEcQQvNrjLGfLZrDi0WPe3YfUprAcYlju+me5tvODNn14jdveQss9Evdf5GKZvSFQ8B6RGOIZUgNd6bAbfWjNyO7W7leIJ2vaHscHNOYc0gg9hCwzrlB4kg1JPkKIQhAWCEIUICEIUICEIUICEIUICEIUICgNLtLqbD49ed3lOv1cTc5JCPRbuHFxsB4KG6RukKPD29VHqyVbhdrD5sYOx8tt3Bu08hmvP8AXVc1TK6ed7pJX5lzuG6w2AcGjILRTQ57vkC5dETul+nFViLiJD1UF/Jp2E6nIyOyMh7cuACgoYCcmi59QTqjoS42HeVbcHwQC2S6MYqKwgCEwzR0uILsyrjhejQyyUzh2HAWyVho6WypzwTBGUWj7RuUzTYM0bk/ghT+GNZ7LmuRaihlDhLeCdx4c0J61q+rJK6T6hcKG/wNvBcuoGHcnSEHHLxLwhg/CmHcms2AsKmUI1fNcmC4IqFdoq125VLE9C3sd1kJcx7djm5Hs5jkcitcSckIO5aIayS9rcB145GUUL4ZyKfEImxynJlQ0ajHndrW/Nu57Dy2KTbglbh7i+leZo9roX7SO3Y4+B5q1Yto9HKCC0G/Jc4Hrw2gkJdHsjccy3gwneOHDZ2MlapLMd11T/4RfMU0b0niqwWi8czfPhfk9p5X2hTqr+O6MRzkSNJjmZmyVmT2nt3jkUng2OSNkbS1gDZjlHKBaKe3D0X8W+CxyhFrMPwGpNbSLIhCEoMEIQoQEIQoQEIQoQFSeknTltBH1cVnVUg8hpzEbTl1rx23sN5HAFTWmGkbKGndM7ynnyYo72L5DsHIDaTwB32C834pVyTyyTyuL5JHElx3u32G4AWAG4WTaq+J7irJ42Q0s6Z75pXF7idZ7nG5e93E/wB5BSNDRkm52lOIKGzYmAZka5AG0uyHgB61PUOHEZlpA55e1dKOEgE8HeFYeBZWqgplBNxemiyfNECN2u2/hddf5/omfLLvotefWBZFz5F8SL1RwqXpollrulqmb5sUjuwD32XB6aGjzac/Wt7nIZU2y9lF8SNmhiTprbLCX9OMw82mj73H8CkndN9VugjH1j/Sk/47Uy6ftBdojfELz+emys/VR/33L5/811v6uLwRL0TqX0X5K7VHoFCwJvTZWfqYf4kq3ptqt8EX2j+CNehdW+SX5RO2RvCFhbem6o300f2z/Slo+nCX5VK3ukJ9wVP0LrF7v7XmTtom3IWNM6cR8qmPdb3uTuHpxgPnU8g7/wAAVnn6P1EOcS1ZE1pN6inBCz2n6aKE+c2Rvd+IClqPpSw6T9MW8nAE+DSUjsrIdGRuLLXDPbI7srpLFcMjqIzHI24PcQRscDtBG4hRJ0jpJBeOoj+sdT+eyf4fXg7wRxBBHiFfA/aQvjXJjXB6+SKQUlSdZxv1E5/TNAuWP4StAz9IC432sCY4nQMnjLHci1wNnNcDdr2ncQbEFJYNWudrQzW66K2sQLCRh82Vo4G2Y3EEbLXXLfdDIvGzJNCEIBgIQhQgLmR4aC4kAAEknIADMkldKg9LOOdXC2kYfLnF5LboQbEfWOXYHK0svAMpcKyZvp3pEa2d8ufVMuyBp3Nv55HFxAJ5Bo3KLw/CHSvbG0ebHruPAbXH1gJOtj8kDn7ipLHgYqWeVpsZI4mNINsnnVd6itkO6jHltkTjGnshAio2tgY0BpkaA6WW2V9Zw8kcN/MbFVKiaSQ3ke+Q8Xuc72lEUScxwple/MuVijyGjYUoIk+ZClhAuhXLAiV5G9SvvUqUFOuhTLZCYHrBFdQjqFLfBlLYXolPO3XazUi3zSuEUQ567tvddN7aMVl4JG5yeEVTqF0KdXpuj+HxW+EYhrneylic8X5TPs0+CWjdgzchDXy83Ojb/Ig/yNS6N/bzwPULH8ihNpUq2kV+1sHdkYK6Pm1zT/NklGYHhsv5itfGfRqIrjvkjyb3rVT6Vo95NfVeWRc67um/3KCKLkuvgI4K+VWhsrBrgNlj/WwuEjPEZjvATJuFDgulHWUzWY4ZzLdZKp4nlFQNEOCRkpOSuxwocEhLhg4C/Yl2WRmtgY+kUUaSnTZ8HJXGpoc8hmFE1FNtI53XB1cF4m+nVqRAsLmG7XObzaS32Kw6NaaT0srXu+NYPOaSWutxa8Wz+lcKKmg8E1kiXFs2exujNS5nqTQzSYVcXWAENPmOItrNI29oNwRyUvi1M46s0X56K5aNmu0+fETwcB3ENO5YZ0OYm4P6ouNgXAC+QDxr2A+kwnvW7UNTcWSZR24kRTxLhY8o6psrGyMN2uFxuI4gjcRsI3EJZQ9IepqDH+jn1ns4NlAvIwfSHl24ted6mFnawaovKBCEKgj45wAJOQGZPBYDj2JmrqZag+a91oxwjbkwW3ZZkcXFat0lYn1NDIAbOnIgb/qX1/4BJ6lj4bYJlaM98ug2njuOzNJaTzH4FEw75QB9FrXH2kJw4phpU74ukbykd4uAHvWrHdMiluV2GNPYo1xCE9ibuRQMtth8ZEl2wpRjQnDWhaYtmKdgg2BLU9CXmzRc5naAABtcScgBxKXbGDy3knIADaSo6tqjLeNlxCLF24ym9ml/K+xu6xO1XK7h26jNNVK+XyHpxSCA2hY2olH6WQEwMP7OM/nD852XAFdR0NZXvDpZHu4F52fQZ5rB2BPNHNHw4guF1qWCYa1oFgkyk+bO9XXGCxEqGDdGoyLszxOZVso9AY27bK300AAThZZamXujezXUqkmhEJG7wURiHRrG/Za+4jI+K0JCFaqxdSuziZE3Rmron67HSuZvMbgJQOV8pPou28QpU0BkYJi1szDf4+nYWPBG0T0u243lmfzVo5CaMpGxuL2C2t54Gw8DbiEyOqlnK2f9/vgJv00LY8NiyjOv8ObYEWIOwg3BHEEJCow1u0DYrxjOCCQGWCwk2ubsZL9L0XfO7L3FrVmN99xBBIc0izmuG1rhuIXT0+tc+u54T0t6Ou0M+OLbg+T8Pkyr12Hi5cAOf4qvVtLYucBvN1e5owCTuKrNXGBrcCCf+lptllA6PUyKVVQWHIqLnjVlrI7AjcdnioWqZuXItR6nT25Jbo1m1Kxo4lnqeG+x5W+U0tivOuis2pVxu7fUNb7q9E1DLOKGrdYNNr3TJHEYjJESz84wh8Z+ew3aDyOw8iVIUVSJY2SN2PaHC+0XF7HgRsUbhs+5d4MdR88G5r+tZ9Ca5I/3Gy9xCy2Rw8GyieSWQhCUaTJumHEr1dHT3yY10rhuJkuxneNR32lUpUpp9Uddi8ueTHsYOQiY3WH2g/xSVQmrbBglLLl9RlK5R+lR+Mp2+jTxnvcXE+5Oal+RTPS935Tq+jHEP4AfenTliIhdRlAnkKYxnNOojmgV2DJYh9HsThiZRFLsJ/vjuTFqEZXBt4R9rHHVLRyvzN8h2A2P/pP8Kw8fGC3myD7LQ5o/vmkZYBq2/u+1T1AWvs8EBx89vF29ze3bbiii23lnbqiqoqKJ/BoQLK44c61lTKCRwc22qW7zchzctwsQ7dwVlpKhOayhqsLZA+4SqhKesT2OsCwzqaYxXLqPkJuKkJVkoKU4tDFZFnaLIQqDIiolML7/ACHepRGllIA34ZHsAAmHFuwS9rd59G/ohWXEKcPYQorDJdsT82kFpB2EHIgrXB5XHHmv2c7U0xsUqLPZl/f0UOpqvJdlu9ar9bLdhH93T7Hm/BpZKc3PVusDxjIvGb7/ACSATxBUDX1Yy281pnrUzx1WjlVY4Ncn/ojq112233ULV7lJ102Y9aiql2ayTuyd/TRwj5hJtURnnbxaR716XnF2Mdxa0+IBXmPD3Wni/eM/mAXp+lF6WA8YYj4sapVPc6Eo5gNKWWzlIPfq1FPJukD4Twzb1jSe+Ij66h3usU8rZfiQ/wDVPjkPYx7XO9QI70V4dDwyzIQhZDoHm9z+sxCpfxlqH+Mh/qTmqTPARrTSu3lpPi4FP6xqb7xzV7JB1RTXS/8A8yfl1Y/4mJ3UjNN9M2/l9QObP/yYpe+59/MCK5kYw5J00pvExO4Y/UsLkIsQs26Xa4tLMtsjB23P/S+Qx3z4JxHHd8A/aOP2WgoqZZngVSn2iHFe+11XpcRfG67Hlp5bO8bCpzGcrqpVRzK6cZcMDo4zMnoNMph57Y38yHNd9ppHsWl4JWnqYybguaHEF7nkFw1iNZxJNr2WHht8uOXitbhntlwVUWtt5DcS3Q16dx4hzVRjqkuyrWriTB4S3NxDmnEGJW3qnNqyu21pVNRfQmDQMCxHrWuvta9zT9VxCkpHgC5VJ0BqbyVI/aA+LWk+1WTSWbUgc7gW+s296xWQXaYHUzbg/lkkmuuAdxCr2Js1JLjipDRuo6ynjd9IeDyE10kGQKul8M2iXrMUyidKkA16eo/WRmNx5sNx/OfBZ1NMCTnyV/6Q8SDoIafVOsAZdbKwGs1mr23dfuWcPZYXWHUd2ZydVUnbxeOBCV9yVHyOvdPJWWF0zmb60CkMqjgSo/zsX7yP+cL1NhI/I6b9xF6mBeXKFvx0I/ax/wA4XqjDm2pYRwiYPUtdL2+5tS7rIGsNil/PgladhjcPFpTfEdqgNMal7aNwY4t1/Jdbe29iL8CtNiyLrLD/AJvHH2oWM/4u/iUJPZmztB9o/HaaVu8NPqcApGsjXMMOpiE7P2k7PB5P3U/rIkLfeM8Y90qlYxc6cQ2xCp7Y/XDGnuIRbVzps29bKfSbC7/hYPch1D/j+/mSuGXghIIvWpGmgt3pOCK4AU1T0+tb+9i5M7MByoyc01NYdqVqqXVfTH9oQfrtsFPUtGHFuXb3bU7xzC9eOMtFiJYzcbrOF/eg0uoXbxT65X6FLTcL4inY7T7VUaimzK0nG6Taqt8BuV3s5gPjBKZWfg5GfDNaTG3fxUG7BjbYrJh8JMLDvA1T2ty93rSaZYbQ9wR8Y1LNavlrLtrlrUwOzOg1daq+By+6yvjJwFj6Oo/LqHcZP5Wge5T2nElqUj0nsHgdb7qZdHVPan1z+kc5/wBok+9I6eTl74Kdubida3Nx1GfeSZvMwKI91vxbJnRCO1JFffrO+09xHqskNKX2apqkgEcbGDYxrWjsaLe5VDSms1nBg2kgDvVVvvZDtXdwUbTFus/6MEY73yBw9TCqjLBuVtxx2trvGx8h1foQt6tv8TpPBQL4t65urt/lx4CpU5eSFlh3JnNF6lNyR2umEsdrpcZlqnAywyP8pp/38I/5Gr1KwWhZ9AexeYsLZ+UU37+E+ErV6bY74iM8WN9YC6FDzH7klHCZWcTOarWmrvyQcz95WHFHZqq6fSWp427zn7StUpbi4RKX/hD+BQtp/wApDghK4zR2ZRNL4OpxV5tk6Rju0SNGsfFzvBPauJTfSLh35XRzWyd5B4XjdrNv2638KZVMSVJ7opQ5lTr4dqjNKTedjuMMXst7lY62FVnSLKWK++Jg8HOVX71Mqpd8+UvnA7lP4Y2z89lvXuVdo352U5h0osePuXEt5G1RLdgkY1jfYch2lWOlog5rxxta/pDMesBVbCqkFnO+fsB9St2GVV4xx3+4rk2ylCXEuaGKCaKrjFHtFuzsVXZT2etJxqmBbrcfadx7fbdUuvprG4Xr9HqI3VqS6/p+BmlU8ktQYaHtSNRF1DXgtLgcwBYWO/3eCMHxPUyKe4nVte0pk48LyhsUmjPcV0kcwm0QHa4n2AKDk0ymGxkXg4/eUzj9ECSqnPh+aH+Rh8ESRbptP6MXg/8AqUhhelMlRI2Hq2jXyLg4jVB2mxVXdh66pNeF2uzIjirj2ie5UoRa2PUVFPFTUfWPcGxxRlz3bg1oue3sVc0KkFdM/ENsesRFkR5QGrax9EZdp5LFMa0uqKiJlPK4tgDmukDDm+xyvfLLaBxsdwWk6M6WtZDGyKzY2tAY0bAP72333RKWWxap4I4NLxnEBGw55rMZ8RMsr9Q3fcRxj58lxrdgAcUhpdpXcHPaEx0chdFAamS4lnuIWna2M5GU8Cdg7e1FZONUG2K4MsVxS2sGNzZGAxp4hu13ebnvUbUBOnPyTSWTIrzzm5Scn1H8KGVSNij6kZp/O/JRtU7YnwKaOML/APJiPCVh8HAr0c59oIh+zZ/KF5toD8ey24k+DSV6FxKbVYG8GgeAsurpvY+/kZrOZAYjJd1uJUDpBH11bSU4zBljaR83WaHH7IcVLRP1pb7m3ce7Z67JnoXD8IxYy/JgY9192sR1bR/G4/VTW9yoR2NZQhCAaQOmtH1lMXAeVC5sw7Gef/AXqrPbcLRnNBBBzByIVAkpeqe+E/INmk72bWG+/wAki/MFBPxIkQNbEqZpeLOgPEPHgW/itBrYlRdPYrRRu4SW+00+9oRPvVtf3mAo4miGppfEKWpKmwvzVYgmUhTzrlWQOhCGS60deGhpB3Zj2hWelxVrdUi5FgO0LNqeqtbPIqZpMRaCASLXXNupybaqcmlHEmOFiNZrhYjKxBVexJmoTrZx7nncOD/6vHPMxtNjDR5JPZkU6GMN2Z+CDSXz0s9lmL5r/q+Y6fo9SWY8yMxKnIBLVWf8fcxxY5WOpOrnC7UH6t7S6I9gHlR/VuPmqExjCGzjWA1HjgQ4A/SHvseQXqaL67lmLOXbTOp4ksDaXEg9ICMOUFUU0sJzGsOI/Bcx4pZb4KJnlknJacBR9Q0JrJi3NMZ8QuilwFRUj7VuCd4ZXmOMC/E+JumeGYbNUv1Y2Fx32GQ5k7B3q8YXhVNR2dJq1E42NBvGw/Pd8o8h/wBrBbbCG7NMYSlsj7gOB6+rWVoIhGcMByfO4bC4bmDLt7MjJV2ImV5e7adgGwAbGgbgFH1+KOlcXvcST4Abg0bgmj6lcfUXyufyNMdLwrcevnTV8wN01fUJtJOgjEGVQrNNkSo+ol3r5LNlyTGaVaYRM8oYJTRtmtVMb2+vyfvLacbrdqxzQFutVa3o6vreHfcK0GuqDJI1gObj4DaT3C66dSxWjDYsyYrNU9XTySHa/Idg/wC/YrF0R4bq08lQ4eVUSZH5kV2j+IyepUfHHunmipIdrnNY3fa+QJ5AXJ5Ara8Oo2wxRwsybGxrG8bNFs+eSoPGNhwhCFCAq9pXRZNnbtZ5L+bCcj9Uk9zidysK5ewEEEXBBBB2EHaCqayQz2ZtwqpphhpkpKgDaxvWD/TIcQOZAI71dMRpOol6o7Dcxk/KbwvxGw+O9RdbTghVB4eGMceKOVzMIhm2J7FMrRpJoM0EyUj8jmYntI1Tv1HC+XI7OKqsuGzxnyo3d3lD+G6RZRJckaqboPm8fUexTJ9FUbiVANfbI+B2+CcRvWGdZ1amiyw1o3kXTpmIt459hVZZJzS7JhxWWVJ0q7EvAsZxJp3nwSE9Ux20X7s/HaFECoHFHwgc0Ea3F5WR8pQmsSw0dzUrDfVfK3vDx4O/FRs2CNdtmPfF+D0+M45rgyhbYam6O2TBPQ6eW+MfQZR6PxDzpnkcGxD2l6fU1DSx59U+U8ZX+T9hlr95XBkXwyK3qbpdRa0NCJOTFHFuoLMj/VxtDGeA29900M6amQLgyJLTk8sdwQisLA6dOk3Tpq6RJvejURM8Dh8ybyS7Ug96bPk5p0YGSzAtLKmksqdw4ZPJbUhldwOo632iLKfwTQcucHVkggjGZa3y5XfNFrhvbn2LXXTJ9Dm22xXUc6C0xZC6oNrPeQMxfyW2FxtGZf4KTZidpS/0WuPeRqj2ppidTHHdkILYxk0HaANiS0YwqSsqGQM2vN3O3Mjb5zz2X7yQN61SwlhGVRftM0TolwUvfJXyDZrRw33uOUjx2eYO161FN8OomQxMhjGqyNoa0chxO87yd6cIQQQhChAQhChCNx7ChURFl9V48qN+9jxsPMbiN4VEgmJL45G6ksZ1ZGcDuc3i1wzB94K01VzS3R0zgTQEMqYwQ0nzZG7TDJyO47jmhayHCfCyn1EKQbbY4Bw5gH2pajrRJrNLSySM6skTsnxu4HiOB2FfJolcZYNLipIWiw2jkykhaewub7DZdu6PcNl2CRnJrmW9bb+tRMspauGY2W701vIpQxy2+mxIS9EdMc2VD29rdb7wUdVdFLW5tqr/AFLe8qRpNJstqcSY7cbUvsovovwOU5x95/kp1VoKWfpWnx/BRsuj+rtf4BW+rxC+9QtVNdGtLW/dC9auXKT/AF5EE7DWDa9/cxv9S+fAod8kvdGz+tPZQkDGiWjr+H/ZPXLvjf68jltHS75Knuii98iPg1H6dYfqQD75XwxJN0aL1Ov4SvW7vjf68jp0NH/9w98A9xSLhSD9HUu7Zoh7Ily9iQkCF6aC91E9YsfOTFH1NMNlK8/SqXfdYEg/EYR5tJF9eSd/q1gkJAmsqB1Jckvwi1Jvm3+X5juPHQHC9NSht87Q3NuN3Eq30eJ2GQa36LWt9gWcSlWKkqLNA4AD1IIuSZU4Ra5FwOJniojFsV25qJlr7b1Gl7pDyva+3M7ABvPJG54W4Ch4Cw1pnhrQSSQ0AC5LnGwa0bySvQnR5omKGDywDUSWMpGeqB5sTTwbfbvJJ4WhOjDQP4MG1VQ205HxcZz6lrhmXftCNvAZcVoyWvFibJJ7IEIQiFAhCFCAhCFCAhCFCFZ0t0TbVWmid1NUwWZKNjh+rlHymn1KixYk5knweqZ1FQMtU+ZJzifvvw29u1bAonSLR6CsjMc7A70XfKaeR9ypobXY4meVMN1WsVpiL2Uzi+CVuHnL8qp72BcTrtG4B/Hk6/IprS4lFUAtF2vHnRvGq8d28cxdFEflPdFL+HOjdqnu7E9ixY8U9xvBNYGyqNTC+I2cMuP48Fojgpln/wARvvXz4VdVqOrThlUtEcCmieEqUaQoVlWlm1aasANMlHWTeQpmatJPqlHgpJi8rk0lekpKhNZahLlgYkKSvTKaRcSzps591nm0OihaLM33BPPhCb0tOXZ+a3ifdxVo0W0YnrH6lLHdoNnzvyjZxu7efmtue7NZZSS5DH4shqejfI5rbOc5xAZG0EveTsAAzW4dHfR2KbUqaoNM4zjiFiyC+/g6TnsG6+0zmhmg8FA3WHxtQRZ87h5XNsbf0beQzOVybK0IUurM1l2do8gQhCIQCEIUICEIUICEIUICEIUICEIUIcvaCCCAQRYg5gg7QQqbpF0fxTeXDaN4zDTfVv8ANcPKj7rgbmq6IULTaMVxSjmpcqlrmN2CR41oj/rsu0ctfVPJRFXCx4v5JB+U0hw8QvQBF8iqljfRvh9QS7quokP6SnPVOud5aPIJ5lpRKbQ2Ni6mE12Ct2ty7PwURLSvbzWsYl0P1LLmlrQ8bmVDSDb943Wv9kKr4hoJisd9alEoHyoZGOB7Gk63qTY3LqMzF8mUnryNq6FWn9bgtW2+vR1LPpQSgeOqoWeme0+U1zT85pHtTO3j4hcGR2axcOq00jp3HzWuJ5An2KRp9H6p/mUtS76MErvY1U714k7PA0dUpF0hKtuH9GmJy2tSvYDvldHHbtDna3qVswnoPqHZ1FRFEPRia6V1uF3aoB8UuV3gTMFzZkzYyVOaO6NVFW61NA+bOxfa0TT857vJHZe/JbzgfRTh1PYujNQ8fKnOu3/bADPEFXWKMNAa0BrQLAAAADgANiS22C70vZRl2i/Q+xtpK+TrnbeojJbEOTn5Of2eSO1afS0zI2NjjY1jGizWMaGtaOAaMglUKksGeU3LmCEIVgghCFCAhCFCAhCFCH/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9" name="AutoShape 15" descr="Resultado de imagem para facebook gigantes da comunicaçã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598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827088" y="1341438"/>
            <a:ext cx="7345362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pt-BR" b="1" dirty="0">
                <a:solidFill>
                  <a:srgbClr val="008000"/>
                </a:solidFill>
              </a:rPr>
              <a:t>INSTITUIÇÕES:</a:t>
            </a:r>
            <a:r>
              <a:rPr lang="pt-BR" altLang="pt-BR" dirty="0"/>
              <a:t> determinados conjuntos de regras, recursos e relações com certo grau de durabilidade no tempo e alguma extensão no espaço (Thompson). 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827088" y="3500438"/>
            <a:ext cx="7273925" cy="2016125"/>
            <a:chOff x="521" y="2205"/>
            <a:chExt cx="4582" cy="1270"/>
          </a:xfrm>
        </p:grpSpPr>
        <p:pic>
          <p:nvPicPr>
            <p:cNvPr id="4100" name="Picture 4" descr="fotosIgrejaPovo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" y="2432"/>
              <a:ext cx="1543" cy="1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1" name="Text Box 5"/>
            <p:cNvSpPr txBox="1">
              <a:spLocks noChangeArrowheads="1"/>
            </p:cNvSpPr>
            <p:nvPr/>
          </p:nvSpPr>
          <p:spPr bwMode="auto">
            <a:xfrm>
              <a:off x="884" y="2205"/>
              <a:ext cx="72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pt-BR" sz="1800" b="1" dirty="0">
                  <a:solidFill>
                    <a:srgbClr val="FF6600"/>
                  </a:solidFill>
                </a:rPr>
                <a:t>IGREJA</a:t>
              </a:r>
            </a:p>
          </p:txBody>
        </p:sp>
        <p:pic>
          <p:nvPicPr>
            <p:cNvPr id="4102" name="Picture 6" descr="stockmarket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0" y="2572"/>
              <a:ext cx="1422" cy="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3" name="Text Box 7"/>
            <p:cNvSpPr txBox="1">
              <a:spLocks noChangeArrowheads="1"/>
            </p:cNvSpPr>
            <p:nvPr/>
          </p:nvSpPr>
          <p:spPr bwMode="auto">
            <a:xfrm>
              <a:off x="2427" y="2341"/>
              <a:ext cx="104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pt-BR" sz="1800" b="1" dirty="0">
                  <a:solidFill>
                    <a:srgbClr val="FF0000"/>
                  </a:solidFill>
                </a:rPr>
                <a:t>ECONOMIA</a:t>
              </a:r>
            </a:p>
          </p:txBody>
        </p:sp>
        <p:sp>
          <p:nvSpPr>
            <p:cNvPr id="4104" name="Text Box 8"/>
            <p:cNvSpPr txBox="1">
              <a:spLocks noChangeArrowheads="1"/>
            </p:cNvSpPr>
            <p:nvPr/>
          </p:nvSpPr>
          <p:spPr bwMode="auto">
            <a:xfrm>
              <a:off x="3787" y="2251"/>
              <a:ext cx="131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pt-BR" sz="1800" b="1" dirty="0">
                  <a:solidFill>
                    <a:srgbClr val="0000FF"/>
                  </a:solidFill>
                </a:rPr>
                <a:t>POLÍTICA </a:t>
              </a:r>
            </a:p>
          </p:txBody>
        </p:sp>
        <p:pic>
          <p:nvPicPr>
            <p:cNvPr id="4105" name="Picture 9" descr="20050901brasilia_severino_cavalcanti_e_lula320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7" y="2482"/>
              <a:ext cx="1316" cy="9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30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310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828675" y="1125538"/>
            <a:ext cx="7704138" cy="210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pt-BR" sz="2600" b="1" dirty="0">
                <a:solidFill>
                  <a:srgbClr val="FF6600"/>
                </a:solidFill>
              </a:rPr>
              <a:t>MEIOS DE COMUNICAÇÃO:</a:t>
            </a:r>
            <a:r>
              <a:rPr lang="pt-BR" altLang="pt-BR" sz="2600" dirty="0"/>
              <a:t> dispositivo tecnológico de produção-reprodução de mensagens associado a determinadas condições de produção e a determinadas práticas de recepção dessas mensagens (Verón).</a:t>
            </a:r>
            <a:r>
              <a:rPr lang="pt-BR" altLang="pt-BR" dirty="0"/>
              <a:t> 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1325649" y="3642734"/>
            <a:ext cx="7129463" cy="374650"/>
            <a:chOff x="612" y="2473"/>
            <a:chExt cx="4491" cy="236"/>
          </a:xfrm>
        </p:grpSpPr>
        <p:sp>
          <p:nvSpPr>
            <p:cNvPr id="5127" name="Text Box 11"/>
            <p:cNvSpPr txBox="1">
              <a:spLocks noChangeArrowheads="1"/>
            </p:cNvSpPr>
            <p:nvPr/>
          </p:nvSpPr>
          <p:spPr bwMode="auto">
            <a:xfrm>
              <a:off x="612" y="2473"/>
              <a:ext cx="136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pt-BR" sz="1800" b="1" dirty="0"/>
                <a:t>TELEVISÃO</a:t>
              </a:r>
            </a:p>
          </p:txBody>
        </p:sp>
        <p:sp>
          <p:nvSpPr>
            <p:cNvPr id="5128" name="Text Box 12"/>
            <p:cNvSpPr txBox="1">
              <a:spLocks noChangeArrowheads="1"/>
            </p:cNvSpPr>
            <p:nvPr/>
          </p:nvSpPr>
          <p:spPr bwMode="auto">
            <a:xfrm>
              <a:off x="2245" y="2478"/>
              <a:ext cx="136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pt-BR" sz="1800" b="1" dirty="0"/>
                <a:t>RÁDIO</a:t>
              </a:r>
            </a:p>
          </p:txBody>
        </p:sp>
        <p:sp>
          <p:nvSpPr>
            <p:cNvPr id="5129" name="Text Box 13"/>
            <p:cNvSpPr txBox="1">
              <a:spLocks noChangeArrowheads="1"/>
            </p:cNvSpPr>
            <p:nvPr/>
          </p:nvSpPr>
          <p:spPr bwMode="auto">
            <a:xfrm>
              <a:off x="3742" y="2473"/>
              <a:ext cx="1361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pt-BR" sz="1800" b="1" dirty="0"/>
                <a:t>JORNAL</a:t>
              </a:r>
            </a:p>
          </p:txBody>
        </p:sp>
      </p:grpSp>
      <p:sp>
        <p:nvSpPr>
          <p:cNvPr id="3" name="Espaço Reservado para Número de Slide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31</a:t>
            </a:fld>
            <a:endParaRPr lang="pt-BR" dirty="0"/>
          </a:p>
        </p:txBody>
      </p:sp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505" y="4071956"/>
            <a:ext cx="2022283" cy="1597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 descr="http://media.onsugar.com/files/ons1/192/1922283/28_2009/2ea7b407a8ba9d47_Radi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4017384"/>
            <a:ext cx="2182490" cy="1672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5" descr="data:image/jpeg;base64,/9j/4AAQSkZJRgABAQAAAQABAAD/2wCEAAkGBxQTEhQUExQVFhUXGB0bGBgWGSAcHxocIBcbHh0YHBwgHiggHRolHRoYITEhJSkrLi4uHx8zODMsNygtMCsBCgoKDg0OGxAQGy8kICQvLCwsLzQsLCwuLCwsLCwsLCwsLCwsLCwsLCwsLCwsLCwsLCwsLCwsLCwsLCwsLCwsLP/AABEIAMYA/wMBIgACEQEDEQH/xAAcAAABBQEBAQAAAAAAAAAAAAAFAAIDBAYHAQj/xABREAABAgQDBAYFBwkGBAQHAAABAhEAAyExBBJBBRNRYQYiMnGBkRQjUqGxM0JTk8HR8AcVJENiktLT8RY0coKD4WRzorMlRGOjFzVUdJSy4v/EABoBAAMBAQEBAAAAAAAAAAAAAAABAgMEBQb/xAAqEQACAgEDBAAGAgMAAAAAAAAAAQIRAxIhMQQTQVEUImFxgaFS4TJCwf/aAAwDAQACEQMRAD8AovWCfRfZgxOJTKWVJCgezcMknXugWOP4rGg6BH9Pk8GV/wBpUdctotnDHeSRc6X9HUYMSiha1Z8wOZtAGsBxjMhXwjqXS/ZIxM3CSi4TmWVEeyAl/E0HjE2Lm4LCqlSVSkgzKBkA0dnWTW9HrGccuy8s1lj3fhHI5iqPD5aqF+H2R0jbHRaSjE4aahCQhUzLMlt1S4JBy2FmItaC+1fQ8MEzJsuWmrJKZblzyA4a/fF95eEQsL3tnHkzXAh0tenKOq7A3E+dilpRLWgKQEnKK+rqbcSfKLWBxWF9ImYeXLAmAOrqAA2cPqQ4hd76FLEvZyAGndDSpmrG62vgJOH2ij1IXLmJzbtKc3WOYdVNrgFuZjR7O2gpaxLVgpkpBdlKCWoHZQHZf4tCllrdIFjt1ZhuiexhippStZSEpzHKKmoDAm1+EO6XYBEifu5YZIQm5JNXq8bTAbLRJx6zLSEpXJfKKAETACw0Fqd8ZP8AKGf0o/8ALT9sQp6pFOOmJmkqaN1snoxJVht8vMpRQpQS7JFC1BU24wdSiVgMI+VwkJzMA61Fg5fmfARYkT0TMLnlpyoVLUQlgGoaMKXjKeZ+Co4knucjwS78Y9Lvzjb9E8dMThkiVhCtQd1jKgKrTrGqiLeF4NbVwoxOEUZsvIvIogKYlCg7MeFPEGLnmp00THHatMGbC6N4ZciUtYOZSQT1yK9zwQV0QwjVSqn7avvjm+Gqod4MdM6af3Kd/k/7iYzepS55Li4tN1wZPptseTIEoyQxUpQV1iqwDXMZqclSWcEDQkNGm6EYyYjeiVh96okMRlQE8QVnSzDvjbbPmzJyVpxOHEvRioLSsEfikbKbjs9yNKnutjjkxBPHvEJMhWXNlOXixa/G0dc6K4cS5c1CbJnzAO4KpAnF9IZOIKsGhK05lpl2ABTnGdmNOqFM7aRTyW9kHbpbs57uFZSrKopHzmLedo3XSDo1Iw+CmqQklfU66y5rMSKaC+gg50i2yjBy0erzA9UJBAASBVqd1I96Xyd5hFIFM6pSRyzTpY+2J1ttD0JJnJ5OEWt8iFL/AMKSpvIRWmSyCQQUkXBDEd8dixqJmGkoRg8OJjFmzBIAaqiSQ6iftMCOn2zxNwgnlGSagJJDgkBRAUgkULEv4c4uOW3wZSw0nuc2ePE6xEnvj0kxqYeCUjjEmDwhmLShLZlEAOWqeZiEuInwyUHtZ7/NZm8fGIk6NI7m1wmwJElOFl4iQlU2ataF9dQsVELDGoYJ4XEQbH2wnD7SVIlo3cg5kKTmKhmRmImh7EgZSO7hACZgklTmc6mDHeJe3F9C/daItlygnGywFZhWpIJfIu5GsZr5rs0umq9m16GbFwc7CpXukqmMUzMxKiFWcA0DhiGGsO6M9ClYbECaqalSUPkYFy6WdWgoTZ4xGFxU7DqC5Sly3AD6KDcCGUNYK4fpTj56ky0L6x9lCQfNqd9IJJ7tPYpSjta3NltPbEtGPw0okPlWFH2SvLkB5nL7xxiDpR0bmYjESZqCkJSAlbmoAU7ilTU+6Oe7U2dNlqJnJWCbqU5f/NqYI4fpPjEpATNOVqZglTB2HWUH84FDZOLE8qdqSOh7exYTMw0t+sucktyALnzYeMBPym/JSf8AEr4Rh17SmmaJpmKMwFwo1bg2jcrRdx20J84DfLzAdYPlDOL0GtouOLS0yJZtSao1H5Lw0ueP2k/Aw3ZX/wA3ndyvgmMls/aU6SDuphQFM7NUjvESYbEYkzFT0Fe8N1BtR5WEOUKbbYRyWopLg6blT6bVs+46vdvDmb/piFKMZ6WSVI9F4Ufsd2Z83NmjnkzEYta0zSqYVpcBTgEVNKePfE07auOIC1TJvUNwwApqzA0VrxjHSuNSNu59GdDV/fU/8hX/AHERh/yif3r/AE0/FUDZW2MSZjmavOAUvmDsSKeYEQbQxS5isy1FSmAcng8VHG4smeRSR0va+G9MwjIUBnCVJJtcFj8ImwWCMnCCWSCUyyCR3G0cwwe150pBTLmrSkmwPH4eEPk7Xn5conTGY0zHWI7EuPA+/HnydHQlasGj0VSUqyIyE2Ao4sas474klS5qcMROUFTMisxFtW0GjaRzSTtWdKSUy5i0JrQGldf6QyXtOflKd9Nq9M6tbvXVzA+nbBZ0QSldYHujp/TX+5Tv8v8A3ExypJYsIJTcfOWkpXNmKBuFLUQdbEsatGzx20ZRyUmjb9A1A4NkEBYUrNyJqCR3N5QR6PYXEy0q9JmiYSRlarDWuUXjlsnErlkqlrUg8UkinAtePJW1J5Klb6a5Ac7xTlrPXSJlhduvJpHKqR1bYNp//wBxM+IjmWGxQlY3eHspnOf8OavuMVJW05wtOmBy5Zaqk3JreIFlyT8YqMKuyZZLqjq/SbYQxkuWBMyZS4UBmBBGlRyLw7pbO3eEWsVKFS1DnlnII+EcsTjpgRu94vJ7OY5e7K7RFOxcxQZUxZGoKiR5PErE9tynlW+x1jGFWLkoXhMRu3L5gApw1UqGhHuaMx0vweKk4cZ8WZoUcq0lKUuLhhcsRWvDnGMw89ctyha0E3yKKfNjEeInKVVSipVnUST5mLjip/0ZTzJr6/cjQlzDpo0hyAwvDRUmsamI4Jo/KLmCLJoE3Duoj3RDhcOqYsS0B1KsHAs5uaDWL69k4lCUnshSglKRMT1iQCCllMRUdYHWIdGkbog3xL2ccZiuP4EebIUTjZT8D84n9WrUw6TsvEkFSUmkwy+2l87gFIGZzUhyKeAhbJwy0Y6UJl2JFQoEGWoghQJBBBuDBSpiV2jxE9TBJklQA+dmIs1Bbn4mG4DETULTNlylIUBokkGjOQ2ojtkKOVOPr9nY8cn5/RzDam3p02WpJw6sy0ZVEBWW1wnLQ8KlozsuVOy5d0tmI+TPtZuF47jCi45FFUkS8LfLOMzN8tAT6NlY0KZKknxMeDDzyMu6mtT5i9Aw0js8KKWevBL6a/JyTLPyhHopZgH3KnLC5PGt4bKwc9KW9HWbGstZs1KaUtHXYUJ5k1TQ1grdM5DuMQ1MKv6lfMfb8IbPw+JUCPRFh7tJW99I7BCidcf4j7T/AJHH07OxDn9Gm1Brul6l+Hh3Q1eyMQ3yE76tX3R2KFFd76B2PqcbXsXEGu4nd27V90eSdh4lv7vOf/Ar7o7LCh99+ifhl7OPK2HiW+Qm/uGPPzDiafo823smOxQoO+/QfDL2cjl9HcTfczOHZiVOwMTT1Ezyjq8KF3n6H8OvZyWd0exJoJC/L/eGJ6NYpz6hbeH3x12FA8zGsC9nIP7L4t/kF+7749/sti2+QV5p/ijr0KDvMOwjkI6KYz6BXmn+KHDonjPoD+8j+KOuRRxMmYsKSd3lJLVUKaOxhd5+g7C9nMj0Sxn0B/fR/FCHRDGW3B/fR/HHQ07HIZsoNR2phDED9vv90OOyXDEJb/Ev2ifasxPiX5Q+/L0J9NH2znf9kMazbj/rl/xx6jodjB+o/wCtH8UdLw+EMtBTLCQXLAlRFSLkkm0D8RsicUMJpzMl/WLALKdQcVAIYOIXfl6E+nivZisH0Yx0pYmIkgKTY50ahva4Exfn7P2kpKkmSjrLStRzIclLM/Xa6QXZ/CkGpOw8WmZn34oQQDMWRRuqQaEFiK8XvEaej2MZIOIHVB62db1IJcWPzhU2PKJeST3pDWOlSsEpwO00klEiWgqIJymXU9Ul+tXMpIJ7zFfZ3RzGnEy5s2SlKUjKAlSAEpCClKQAq1o2eytmTESN3MUFLd82YqeovmHKzRfwWGUgl1ZnAHkGfvIZ+6Duv0UsKe7bLUBJszHZ1BAwhSCWdUzNl0zAJYFoNwNmbHSSo5ljMSaMLubs9ybnlGMr8HTBRf8Ak6Ke82g7Ngq6Zpn8MeiZtCzYOl+vM/hix+Y0O+ZbO7PS4LdxaPEbDSP1kyxFxqkpe16v3tEXk9fv+jXTi/l+iEL2h7OD/fmfwR7n2h7GD/fmfwROjYiQCM6687dUgNpq/gIsYDA7sqOdSszdrk9vOKTn5X7JlHGk6l+ijnx/sYT6yZ/LjzPtD2MJ9ZM/lwbhRdGVgTebQ+jwn1sz+VC3u0PosJ9dM/kwZQsGxB7odBQAXfY/6LC/XL/lR6mdjtZWF+tX/KgzCgoAKqbj9JWF8Zsz+VHm82h9HhPrZn8qDcKCgA2fH+xhPrJn8uPAvH+xhPrJn8EGoUFABc2P9nCfvzP4YWbH+zhP3pn8MGoUFCAz4/hhPOZ90NfaHDCecz7oNwoKACfp/wDwn/uQj+cP+E/9yDcKCgAjbQ44PymffHoTj/awn7sz+KDUKCgAikbQ0Xg/3Jn8ceZNoe3g/q5n8yDkKCgAe72h9Jg/q5n8yPRL2h9Jg/qpn82DTxVG1JLE76UwUEk500UbJNaK5XgoYPMraH0mE+qmfzYW62h9LhPqpn82DcKCgsBbjaH02E+pX/NizgJWLCxvpkhSKuJctSTalTMI90FIUFCFHOekc2bjNpDBCYqXKSK5depnJI1NQkPQXjo0YnpL0cxAxacbg8pmfOSogVy5XqwIKWBDghnHJSRUR+w9j4vADEqzifJCSZUoqIUSGNyCEUcUd6GkRYHpxN3yZU/DoRnSSkompWHAJAJS4uGu4pSK+I2BtLEYfEifNAVMylMlw1FJJDhwkZQwALElzxingeiuJE2Qr0aXKCEMrKtJJOUjMrrXNLPE7+B7eSyj8os0oEz0QbvPlUreFnZ8oOTtNXyi9genZM8S58gyUKQVpUVOcoSVBRDWISbawMl9FMUNnKkbsb04gLbMns7sB3driLO1eis+dicOSlpQwwlTFZk9U5JgNHcsVC0FyD5SfC9PlFSFLw5Rh5i8iZmcEu7OUtbj4s7QCwW2t2NpKnTJqipaZacq+t253VSovlGUGoFBarRNsvodOStCJuCkrAWM07eqDperBMwVAt1eDjWHL6FYiYnFZk5Sqalct1J64BmgihOUssEP98Lcew/oxteThZy0rkTcNmk5wjPnSsJQVZmUkELKUqq7FiKGDWwul87EzENhDulqKd4mZmyM9VAJpbVoHyth4yfiRiZ8qWkypJQhBIImKyLABAJ6pKyS54CKex+jGJGMkzRhxhQgvMKZuYKDh0pGYqAIcM5FYabE6NDtzpeqRifRkYZU5RS4yqqTlJbLlNmvwePMH0wXOwwnSsOVLzlC0ZwAk5XCsxHZIa4FaQD2/Mmp2wFSEJmTRL6qVFgfVqerirPFSR0OxSZMpSpec71S1yc4FGQA5dq5VChcBQ5sWwpB09PSmXOK8O02SUgoz0IUrK4UE6HlwrEaPygKEtU2bhVIRlTu3UfWKU9ASgDKyVHMHoBSsCJnRLFFOJy4cI3mTIgTEkBpgUQCVaDjB/bvRmZP2dhpIAE6SiX1SRUiVlUl7PW9qQXIKQ/DdM1hE5eJwsyVu0pUKuFZiAlLkBlF+dAXZoqjpnMWFypskyFTJC1yVJXmdpalB2Aymne7UDx7idnbQxkmbLxCZUoZU7sPUrSXdwVMCHBf9lhdx2x+i04ZgrBS5ZEpYEwTSVKWUEJUBvCmpuCAKvRmgthSJei22Z8rApWiWJylzl5lLmhAFAQSpV3rrFn/AOIChKmqVIAmSpiUKTndJzZ6hQBsUEcKisCEdEMWmVh3kpmbuYsqkqWliFFJBfMzFmNXoLx4ehuK3eISJKE7xaFJSlaWABW4DmwzAVhWx0gynpzP3iZZwZzTEgyk56l7Hs9mh8oKdFulJxUueVS8kyT2ku4NC2jgukgjlFJewJ/puDnZRu5UlCFnMKKAWDR3PaFof0U2DOkHG7xIG+Lo6wL1mcDTtCKV2S6BafyhzzL3vog3YXlKs5Z2fKOrQt33EEdo9NF7xSMNI3oloC1qJZk5QSw5OB3vSBmG6J4kbOVhyhImGeFgZh2ciQ72uDDpvRvGyFqVhky1CdJEtYUQ6SUgKNwLgkGt7QvmHSNFJ6Wy1YE4zKQE0KHrnzBIS/AkivAu2kVNgdJMXOUM+Dyy1oK0LCuqzUzE8Sw41diIZhuh6hs1WFKk7xRz5vmhbggcWZIDtxLRV2fsnaSpJw81UqXKTJVKDVKuqySSKhqB6UehMO2LYjldOpyZ0pM6TJyTFhPqpqVqQ5A62UmzihAesNw/TTGzlLTIwiV5F5SQTYqKQ9mci9gxijL6HYs+jgyZCd0typJ66xmBdR1YUEaToTsOdhl4kzQkCYsFLF6Arvw7QhKxujM9A8XiVYzFAys2dTTyV1lMZuVILuRmdNHYCKcjGSpE2QteEwoSlQSBKn51oL3WyyFKF+sNGcQbwfRbGIxGMCVS0yMTvMy3dTETChhcEKWH5O0Cx0Ixply5Zl4ZO7WTnSeuty/WU1UiwDDSFTHsGsT03nlc5UiQlUiQplqUanrFIIrQEg6FhUtGw2Vj0z5MuamgWl2OnEeBcRh8R0Qxcs4iVIVKMjEKclRIKRmJAtzZw7jhG12Hs4YeRLkgvkSxPE3JbRyTFxu9yXRehQoUUSKGGaniPOHxmsRtsImKScUgZVKdJlKLMo0ccGI5sOMJsDRb1PtDzhb1PEecZmVtgsQcUkkNaSp2qC9GqdaCGfndYIBxUutQRKU7MS1uFfDS0Fjo1O9TxHnHoWOIjMDbKiz4hAOf6JQBDGla6jm7aXP4PGS5r5C+VnpxSFD3KEFiotQoEbQmpTML5XYO80pLf4bX566PFdQAcHKGLZd+oWIe40y+DU1MFgH4UAFEVcptY4g1q2unGkeld2Ulqh9+bmz+6h/qWAWTgZYmGbkTvCGK26zMzPcDlFiAQmh+0Lj/AMwfF+UXtorHVcgBj+sycLcYAL8KAb0cEMP+ILDrHl7rQ1DEEuhgKtPOtOsebm/2wWAehRn1KSkgHKNfl1WIobd34MTYgJDnMkg1DzVJcDxLkEt/WCwDJMebwcR5xhvymH/w1NvlU2UVD52pqY5EKtCcqGkfSu8HEecLfJ9oecfOAllre6IlSyBVPuhax6WfSe/T7SfMR56Qj2k+YjjvQLopLxaZqphUnK2VgBd6uQeEDOlPR8YReXNmfiKtWvuie7vRSxtndTiUe2nzEeelI9tP7wj5wQlLm0W8Js/eFzRIuW+EDyVyVHC5bI+gJu0JSbrT4F/hEX54k+37j90cjwWy5Ca5Ar/EIlxGzZCn6gEY/FK+DqXQSa5R13C4+XMLIU7B7EfERNvk+0POObfktwaJeJn5CS8sODp1+OsaDGYyemYsJXLahSFkdkJGYsCFO9a0YRt3VVnHPG4y0s1O9T7Q8483yfaHnGR/OeKZycODVwVVFC3z+Ibw5sGzdpYgsAuQl3NFP84ZQHLVBAJbUWhd0Wg2G+T7Q8xHqZqTQKBPfGQTtHE5kjPhyDldiQWJq3WL0Cm/2g/gVkqFTr8IFmt0GgJxmMZMmFasqsSAlSmCZIZ3UHDlz2qaEcTbTwBxG0JwWoBWGABIGZagbln6rAsPce+NWSiuvGLzKZWKb/kjquxDWdgWsbGGS8ZMznr4o2vJDM4rpzfWvKlk7RnN28K7/SKZgK/Nu/lEmG2jMzJK5mGCDfKsu3J0gXb3wgKcvETDk9biespi8gU7Br7I6zPXV6tBnZGMMxLFEwZQBmmJAzFqsx01NuDw8Y2X9KnzETylhVUrcAtRvK0NAUccFZ6b3/KlBFrdatX14RE6iohpgfXJLp1f6VPLR4fjQnOrNkcszoUS7A3FwwMVxLQGJEp6kNLXZPLkSIAHZV5SfXH/AE0HyF/DvpDiVVcTBYVRL4X8SPePCKbhQ5BEpkmoyL1Irzr3iHJKUpUUBACiE1Qu3WLK+/74APWV7M0uPo0UoRa2r/5eZghjZJIBBLijBKSS5HEUtAyalISC0pyQQcq2pbm4JV5xa2vlJlg5HLtmCjwBZu8X5QAQlKn/AFlSD2EML0/FneGozDqjeBrtLl8Qx+Jtr5tyylKchBDuGQp8tyKhjpEaUpUAlSZdBRkTKF++z/1hAWSZjA+tezZJfgfgG/BlRMUgnMla+BZIHOjjg9dIpkILgCXmU/6tY1F3LNQ1tbhCyIa0sXf1arUtzc+6GAK/KkX2e5BT61ND/m4RxwR2X8oWGUvZyUoSSc6KISeekCug/RwDDomzJYCwqZ2wQ6GysocXJYnhzjOb3ouK2sxsnYqt1nX1XsOD2KhcA2A5izhxM1BDv3e+Oj7aMpK1S0upxdiQEmrftvWtmL1JjL+hZ1kS0hnu1Iyllitq3RvhwZJ78XwjXfkwxKZmGVLmAKMhYKeIBzKB/ezxkekswFivtkqcku7Esa8iBGu6LTUYUlJtM7ZAsdDTS48YGI2EnE4qWC5QVOp7kAuRycPGWtNo6fhZw1WuEYWQE5Q7OYJ7L2fnTvM6kspgkJoaO7mmrNG0/svglzUASwM6yE5VzAcqc1WUSHAT48oujo5JdQlzZoeuRWUgMwcAMQai8b5Mckm0c+LJBtKWxj8Znyk7xstaISLC3VAjOzNtzTSg5h/vjoeO6JzJktQlzJbq6ozOH5BnjJ4r8n2PQ/qc4/YUk+5wfdGeGFq5I16jJGMtON/fc0P5H8SV4ie7fJj/APeNBtXDKVNX+iiYkt1t4z9WpZ6EFKBYGl7QD/JPsqdJxM/eypkt5QbOkpfrjUisaPH42amblSmjpyhnzvfubjF5HpijDHjnlm15KUnCrS6hhEhaUMk7xw5LEZczAMpRbk1KQyZgVMCMIlzcGbbrEca0r/mI1L2FYmaXGedp/wCW4+N3BrasemfOdnnd+4Aqw1JjN2ZopHDzkqdGFQ6B1TvLEUBbNW9i1uQjRbAnTVKeagIuwBfQ1gKJ067zm19QPvgr0cWsrOfPQls6AnQ2a8C5QPg00DJmOyqYlHaP6xmD6isE4FTUqdXbHW9hBe9uQpU1qI7GYnszHkD9W5Jb1ulGNufujxGOt1UBwD8txvEaEqJY72pAcy00tWht3cY8KVcJtvo08LitD5QDJ/Tf8Dv9NpRj8fLnDpWL6yQyHzEEb23hqXenKIEIVchZejbtAOhe/NvOH4MKzpKgvmTLSK8XFbwAO2iz0WQqnV3mVvuoT7u8ViTSppT5caHWlbxPjkKK1UUzC0sKcuBc1Oh8+EQAlXzZmrvJTU8fCACwjaBDDKi1Xmpvq9LvD/zgr2EOztvU+EVkyzRwou95Kad/n7o9W+iViv0INHNL2YjygAsjaJ9lOjesTV3+0N5w7aRqmpHassJ0fW9fKKIkK6prW3qA6a35Rf2iOz1Sq9AgK4cbQAUEksespxUDfjj3UDV8ISl1oos5YmeA44+4UhJlluyu99ymjCo7i/uhLS5UcixZhukljQOH5CADwLdhmJJv+kBxUinuPjyj1U0MTmbRhPAAF+FOyA92Jh2RT0Cx/oppY3j0hRIYLAsfVJ43+HlCAo9LcUtGCCkkhWZI7RNHPzheMlsvpFihh1pE3MsKPWIDsbM/iPKNV02J9CuodcNpTMWto32RzuTi1JNSSDQ/jjHLmXzWuT0OkUXH5+NxmETNVOWFKLk9ZRL1P23jRYHCplpYWgHKnKBUUMApndn73eDWCnFSQ7Py5RjPc9LplBOlz/wsaxc2RKW6ly+0GGhqTWhv1QqkUst/GLuGKTJQminUVLSFAKcMAA7PQGx1h4UtasfXSawvT52CM4IB6wCZ0uUgDKSChK2C6CgarainGHYPeKKhvFLSGAzEF6O7sD4Rm9sbVnyZcoJUt1KWsg1ISAAAxqASpdA3ZEO2X09yAhcpKgTUpOU2AsRWO+c1pcD5+MWpqRrUhYyBKQXNXLZalz5NBdGYcD+P6RmMB0tws2mfIrhM6ni9U+BMExiSXMvrgewR8Elje7RzqMv9S5JW29rDMtZNw0YrbKkb1YUqU7gsqZMSQ4S3ZLaWHLm+s2fNUoOoUIcHl9/hGf2hm3qiN8RwStATROgJzA0+OkVJvSrJ006BDS+Mo6KebNuC4qOAApoYachI60k5nZ1zWLnhw9xpBAzF0Hr2FflJQOlHFW/3jwTVsazbfSy6Mbgtw1jOx0Upm7A/UiwU65h0BvwjT7Fltk6oFD2Xa3OvnAErWSflmGm+l10evKsaHYlAkOokaqIJ8SKHhCXKG7oMwCxBS6gd32iewt3fiO7ug7ASZMqq/aUPl2sTppp7o62YoalCU5SRKu9EL5EH4R60rMSyMoHBbsGA97RJKmUUCSCQRWY/BiKCpL10aGy1EXUoM/68Go0NOIaACEqSCx3TsQAy9b/ExLginOlsl3pnBsRrTw74cqaSzK4ktODgsXFrWh2HWozE9qlG3qTZri5LB/6wAeY4IM1QIQeqb537PEdXhELoLFW7oXV2+yVac3UfOJ8es7w1ULWmpTo7saw0lT3V1m/XJpwApY++GBWUUpL+qB5GZqGOja2iRORN91mLEdZbEOSSX7jEiCrivM4ZO+SXv9wpq/fHi0qSe1Muf1qLCgUXHfTRoQEJQig9UFkkNnW1Tx4/7QQ2qUujMU69oqBajs2vfyivMBoc8wA1I3qHS50cEEMXFfsi3tMK6pGZg7lKkpa13FoYApMxAsZTtTrTNaHvoTWJBKS4AErrWqs/ix98PXNWT88asmchr8w7VPlHu8JSwUouxfepegrXxPkOMICITk9VTy6AMfWMGH3AR6nKDm9XXNUCYS+WvhUecSzJiiTVSdaTUgPqLPxHgIjStXFfhPSe820EMCl0tlPgAJYfrJokHiXoas73jmU/Dr9lV+BjpvTd/QKEk5kmpc1U99Y55Ixk9+ooJ0Z305mOXO2pbHb09aPyQplECx8oNbE7H+Y/ARCpeKAdU4B+JH3UghsTCzF53mpWwzdpyP8Ab7o59TlsduGUcctUtkS4hYAihNOVTHsmvcdfAxYxSVpBKkAAEPVzZ6Bq6ecBsVjkkZQTUUcF2/D1g0SuqOz4nFp1KSIUZVKLlyLaEC7e8w44b2usCWFK+eukRYcJNCKjjQxcAUkJPaABVW7kkD4A+cdtHzltuwcrDZVEAkXooOP6c4ZLmrRVOZP7SDF1WIBuGYa/jnFWWkNmByh3LUp9lIVDtxN3+TrpDOnzVyZkwLSiW6XSAoMpIuLisWdsSwZyjlS4Zz6OVnsi6ga0Jtb4jPyZSCJ6lHKCqS+WuYAqSQSWY08bcYK7YBTMK1USSzqmrSB1TVgMoN/6wp8IE7ZAuWHfIL0/Rn+3QfCnNsuWbhIBFfkGZXtO/B9XtEXpCST15b9oviF9WldOR+6PZy0u2aW+rz18GBtenuvGO5R5u+q2UaU9FNfO4fMeNRBroypeY5yo11llGhsCaiM8spZVZWWxefM7mIbUC/8AU6Xo6vMAxT1SQQlRU1LOQDYiGuUDqjRwFWFue2RmNpSSO1e/dXlBqAE3JmU+6qTot+1V21cmOtmKLG8VlPUWS30aamuj3Yt4GIyhXBZ/0kd7+9vCIppBBJ3NTXt9pv8A+j5x6ooBA9XRJSflKOftcwgJFgn5qwPZ3KfZrrrXziXBoVnFwOO6Sl/F3HCK6mYsZTXHWXQ84nwK0mYAN2cooyluAamhoQ5hgTYrAZllQKQ7XlBVgNY89CPtJcMx3Ioxp7g0DNtKCZ+bNiwaUkh0kMKVp46+FBqV5y+8x5GcBIy2UCQzvZwRW1XNYLCjSDAULlD/ADTuh1Tx5m3lDVbPJILy+ZMnmTxbUwB9IaWGmYw5cwCggEqdaFGup0CrMpqkMX4dWeYlO+xtVMl007Iq7UF71gsKNDIwSQ+cIXb9UBQaauGaHbRmEMA9XoEZ3tccKw/Z2EMtJCpi5hJfMu9gG90VdtEDIVZBUtmUpPCxSOVj9kMRBKluqiWez4dmrYl4iCDlBANmJ9HDk9arOKUAIHuePM8sEB5bgsfWTONQ3hSFMlpTbdXq8xdO1w0dJHhAMmmSnUQxuT8gGo+uuvnzjwJNglQpcyBwD/A+bRCZkssAZVHUevMuzkjwALd8KdMlaGW+rrWKfe+kIBnSqUpeCABCCCnt9Sx5WfQRhvzLMZ80s/5xG16US3wLC4WHyk3EwuHNbvGJlyCAOsscgqOLqW1Lb0eh0iuH5IV7IUGJZnrlIJHg8GejcxEtagpwFCji9bABzGfx61pUEoWsktQEmNJ0RCgVBfayE1u4PuPWicLeuLbDqa7UlQ7a+NSVqlpS5DJb900flw+yAnSHCqSJal1zP1aCganwbv5wukc1aMZLmJLOUhTFiQ715EPBHpeVTpuRFRLk5yT35jXuAMelOdxaPIxwqSZQRhJczd7xSRvA7k9ZFR2iNGIL/cYrYhMxHUcLSktRnN2L/OF2fjFdGBExZAmBOUMFEmjceAcmseIxakuJqQpJDPwqK04GOdM6qIsRMCkkC5NAeJoPJ/eYb6AVKRKlkgzFBAGlfx74sz5KZs1CUW7TvWwfvYknwMWNmy1S5k2b2hKQQnjnUyQebFTv+wYpBJ27Nh0IGbFYiYKIAyS/2kpKQ/gkS/3os7UVMzrYTcotk3bPld+tXze8Uegk0b/dD5kglQ/aWpCleQyJ70xZ2xl3yqSycuspSjQVdQ4h/KJycIUeRmZYDtiL29V4h9BDF50pvPs1VShyv4gvz8IYmQinVlWYD0ddj7x1s3gYjUGDDJqaYderGnkL8quIwLJcq6Vnh2pnlaUI76vSCmwFrznNnvTMpCtDbL9sBDkDEBAFCGwyuNRyqkHlSDfR1IADACpsgy9D801g9AaeBM6dmWPmtmDpmp4FqcfvgrArck5yU1Y3lCp5HWzR2cmR4uYWuXAAA3qeLk8jo8RS1qcVXT/1kHw56Q5Unqg5a3+QD1Nme8MCOKDX/h/J66CEBYCy62UtiCx3ifaFgbU46Q7DPmTWYeIK0FhxIFwa24RWmy9ctyS3o76kAGtwwrrSLOGQ03sswb5Fq8QsUY1MMCjtqYBMLzMUAMrplA5S6VGhFagVaxbnAqTPFxOxxBF8tACWDcbvT7gNLjp5chOdJDV3WcF2NONAQWiucQtiHW9GPo5pyvX+sFACV4rMpZM3FjMhKqIYB8h6o0NbczerwyZwAD4jF9VnOQgEey3Gujlu4wfVPXmN2qQ8k24X08Ptj1eKVRnDgfqVHT3awUBJszZy5ROacuYGYBWkSbSdgRnar5CkcLlX2RTGJWxLi4DblXwe3PSLm0lkAAFnNeoVvbhaGIpErYdaaGp25TmruTbXlbWPevVlTjRvlJdS499/fyiACqeqgDQbhRND8Kiv+0PKQx6oa4/Rzq3ma98AxxUtnBnNT9bLqfwInlIcEqmzEMWIzoNbaD3RTkpSUq6uYEsGw7MWLEg3A6wNNWpHqknUDR/0ftFn9q7uW0r3wAe9J1j0QkKzB0spwXrdxSMFPmeMbDplK/8ADyDXrJNE5Lre2hjBSs1ggkRw9TFa7+h3dNJqFfUh9JWmbnQwNR4RoNj4tRWgqo4UFGxqPvaCOxei0qZJTMmBeZTuHYDrGloKjYMmUCUpLhy5UT9scb6iCmvaYTknFx+5z3bmIC58tSS5zpBvbMLnvt4xa2djAqfMM1KjKUoJUQbJCSCD7jFDpEVSZ0lbuneZma+UgtV3oWiJGEUhKJqVhRUHOWocVKFDiKPHrZX8xwY18iX3PZJTNWhIzImOpzWnVJNbtS/OFiMfmCswAIDDLQFycym8vLnHk/B5nKVNMGnAkJZJNnIzXu3F4oy5wzFM4XNTwPFhfu5xmap0XMLiTh1pmSwFFSSMv7RIo3jl518DuxMQEyJKZiQylLmKVxRKqVE81KmAc/fmw6JiVDrAFxTVizHiCxbVo0M/HSTJkBOVZmIRLXLKuuhKZi1zSSLZl5NKh7tFoTDvQSfLXi5qwGUqWTd7qTm/6q21i1tia01TqSNBmnlIFL5OLtV9YHdANmbrGzSknLuiGOhzo87GCu15SzMUwmM3zUIL1FApRd+UTPhAuSlJmCis45k4hQ0dnc6isKdMcdpP/wCSdE0dhdh9sPRLWaNOo5Hq5fW/Ze2hratTwkdZJ+WPBkS+7NexaMWUUBMTU5k044lXBq8LK8ucabY01BYIUFZaFlZmLGhN4AkLL/LVaoTKs34MGdhZ3ObPehVlr1dMumtRrC8gaWAZmpZYO7oS4zL0ch6Uv+Gg5AlSVuKzBWvrE0GhZqvXyjtZkitmSSSTJa5ZaxU9onyHlCQtBN5Lsw9YvQ2PgTEqc2pm2+klmt+F+cPBmUrMY1+Ul86W5C0AFaWtIcDcsqhZa6mhAduAPfFrAKTvAxQSzUmKJoGFDejQ3rufldbKRXly0udeUWMLm3lltZyUMW1pWsAFXHLG8UBkfMLzFJL5UhiByVo4trEYnIpVBAeu+Vq4LUqWamjlot4h94SBMLUDZGHV0etaeIiJ1gAtOISKhkEli/e7UpDAgJSapUlr/Lq8fcC1W1hGaCO0jj/eFMztdrUT5m0ShKwAEiaGswl8CwawFhbvh6nLMick0BLIIOlQSw0NBABXCknKkFJqWafrSgLd1O+CG1Pm1a5+UKPeLxUl5yoD1gq9ES2SKXL90X8eFUy5teyEnzzfZAAMxC0uwUghwXM8it7OWD2DnSGrWg1zIvX1y+dQXoG97h4nmBbOBNGhARLJNr8Hfwro0IKWxZM6uuWXStSH5OK+RgAhBSk5VFAoxG/U47tRQe7vhiykAD1VP/WWwP8ADRPc/jFoBQBOWZmPKWCaUT4VPiYYM5P62pFjL5ny141MAC2kgLwgCWI6tiSKKbWumsZ1eDIq1OJjU49ahIJYvmsoi2e1KWt4PAMkngI4OqVz/B14JVEM7IHqUdx+JiecihHGKOz8TlZCrfNOndE229qIw0lU1bkCgAuSbCPLeJt15IltI5t0nkylJ3hOZTBCAQQEcTzUal4qSwRLzIYFJCizAjKLKDajLycPrFPaG3FLmZwlIZeYai7gEEkMIuyMyhvCl0mgYsDZwprVb38I92bujGCa5BuIyLAUjMJoUE5dT7JHLRnpDJiczBg4o3i/wzCL26EzOpBUmYCDl1DV9xBYjiIiwoDKK6KApTTJlFL6u+rRJaIhPnyEzES1vLUesKGxBBY00uNDFv0REzLMQpOdThh7WVFDZgpRmC3nDMLhJqhukSyo5VHwAenPLpV3EMxOy1yt2oHKskfvAKUXHIhI734wwNn0BQtGLWiYgJJkqKSKBSRNSHy8ajwOkE9uoSZqs26ADdtCyX0Lijd32QM/J7jd5iGW4mIkEAEGqcyOsC3IODVzTka2vMO9V1lAM9J4Rr7Onf3wT4F5BW7RTqymGolzaOEkDvI/F4YpCCSWlc3lzNWB8HMXlTHoFAF3IOIqGzEsRrVmPDlESprqAzEi9cSPZJPGnxFYxZSKYQh2yyr/AEMzV/vEH+jy8yQ7dWlEKQAwsM125QJkylLAyuSGLJxJIDvSxowDeMGtiyFISQpwSSarK/iKaxJRoooqwSj2lS1HiZY8H63DN5woUegcww7NLv6r6sfF+/8AF/PzZUfJMNN3z7/x8PIUKgENmFmO6+r1pW/AN5RJhcCUKB9Xq5CGJ8XvxhQoKAZjNnlSioCUX9tJL95B0jz83ENlEoGhPUfrDUVBGtK35VUKGBGNkM7Jk6N1C1gFa2LWh52aa9WVUiwOgIrXno2seQoAJFYFRCQoSzlIah7NKXob17qRYxkgqytkce0CW7mIhQoAIEYEuSRL6xDsk1F1a6mo4c4nGz5X0afLyhQoAG/m2T9Gjyj0bOlD9WnyhQoAHT8ICjIlkjTqgi72NIop2YtryXe4laa/OuT+NYUKE4pjtkidnrZiqUf9Lkf2muxhmK2YuaMsxUpaHfKZQPxUYUKFoj6C2U/7KymA3eGYH/6dPLnftV58olT0dSAoJEhIU1BIS1La1YuY8hQ6QWPl9HkJKVBMgENUSEuah6vQNTlzho6PJ1EgnUnDpr7/AD+yPIUFILZNhtjZMuUygwIGWSkXzVDGna+PGGq2G6sylSlVcvITWr34vrChQUgsJScFLSrMmWhKmZwkAtdn4PFeds1KiSoIJOpQCW4Pwj2FA4p8hY0bJQ7sj9wc/vMMGxkcEfuCFCie3H0GpjkbKSKhh3JaJkYNj2vd/vChQduPoNT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sp>
        <p:nvSpPr>
          <p:cNvPr id="5" name="AutoShape 7" descr="data:image/jpeg;base64,/9j/4AAQSkZJRgABAQAAAQABAAD/2wCEAAkGBxQTEhQUExQVFhUXGB0bGBgWGSAcHxocIBcbHh0YHBwgHiggHRolHRoYITEhJSkrLi4uHx8zODMsNygtMCsBCgoKDg0OGxAQGy8kICQvLCwsLzQsLCwuLCwsLCwsLCwsLCwsLCwsLCwsLCwsLCwsLCwsLCwsLCwsLCwsLCwsLP/AABEIAMYA/wMBIgACEQEDEQH/xAAcAAABBQEBAQAAAAAAAAAAAAAFAAIDBAYHAQj/xABREAABAgQDBAYFBwkGBAQHAAABAhEAAyExBBJBBRNRYQYiMnGBkRQjUqGxM0JTk8HR8AcVJENiktLT8RY0coKD4WRzorMlRGOjFzVUdJSy4v/EABoBAAMBAQEBAAAAAAAAAAAAAAABAgMEBQb/xAAqEQACAgEDBAAGAgMAAAAAAAAAAQIRAxIhMQQTQVEUImFxgaFS4TJCwf/aAAwDAQACEQMRAD8AovWCfRfZgxOJTKWVJCgezcMknXugWOP4rGg6BH9Pk8GV/wBpUdctotnDHeSRc6X9HUYMSiha1Z8wOZtAGsBxjMhXwjqXS/ZIxM3CSi4TmWVEeyAl/E0HjE2Lm4LCqlSVSkgzKBkA0dnWTW9HrGccuy8s1lj3fhHI5iqPD5aqF+H2R0jbHRaSjE4aahCQhUzLMlt1S4JBy2FmItaC+1fQ8MEzJsuWmrJKZblzyA4a/fF95eEQsL3tnHkzXAh0tenKOq7A3E+dilpRLWgKQEnKK+rqbcSfKLWBxWF9ImYeXLAmAOrqAA2cPqQ4hd76FLEvZyAGndDSpmrG62vgJOH2ij1IXLmJzbtKc3WOYdVNrgFuZjR7O2gpaxLVgpkpBdlKCWoHZQHZf4tCllrdIFjt1ZhuiexhippStZSEpzHKKmoDAm1+EO6XYBEifu5YZIQm5JNXq8bTAbLRJx6zLSEpXJfKKAETACw0Fqd8ZP8AKGf0o/8ALT9sQp6pFOOmJmkqaN1snoxJVht8vMpRQpQS7JFC1BU24wdSiVgMI+VwkJzMA61Fg5fmfARYkT0TMLnlpyoVLUQlgGoaMKXjKeZ+Co4knucjwS78Y9Lvzjb9E8dMThkiVhCtQd1jKgKrTrGqiLeF4NbVwoxOEUZsvIvIogKYlCg7MeFPEGLnmp00THHatMGbC6N4ZciUtYOZSQT1yK9zwQV0QwjVSqn7avvjm+Gqod4MdM6af3Kd/k/7iYzepS55Li4tN1wZPptseTIEoyQxUpQV1iqwDXMZqclSWcEDQkNGm6EYyYjeiVh96okMRlQE8QVnSzDvjbbPmzJyVpxOHEvRioLSsEfikbKbjs9yNKnutjjkxBPHvEJMhWXNlOXixa/G0dc6K4cS5c1CbJnzAO4KpAnF9IZOIKsGhK05lpl2ABTnGdmNOqFM7aRTyW9kHbpbs57uFZSrKopHzmLedo3XSDo1Iw+CmqQklfU66y5rMSKaC+gg50i2yjBy0erzA9UJBAASBVqd1I96Xyd5hFIFM6pSRyzTpY+2J1ttD0JJnJ5OEWt8iFL/AMKSpvIRWmSyCQQUkXBDEd8dixqJmGkoRg8OJjFmzBIAaqiSQ6iftMCOn2zxNwgnlGSagJJDgkBRAUgkULEv4c4uOW3wZSw0nuc2ePE6xEnvj0kxqYeCUjjEmDwhmLShLZlEAOWqeZiEuInwyUHtZ7/NZm8fGIk6NI7m1wmwJElOFl4iQlU2ataF9dQsVELDGoYJ4XEQbH2wnD7SVIlo3cg5kKTmKhmRmImh7EgZSO7hACZgklTmc6mDHeJe3F9C/daItlygnGywFZhWpIJfIu5GsZr5rs0umq9m16GbFwc7CpXukqmMUzMxKiFWcA0DhiGGsO6M9ClYbECaqalSUPkYFy6WdWgoTZ4xGFxU7DqC5Sly3AD6KDcCGUNYK4fpTj56ky0L6x9lCQfNqd9IJJ7tPYpSjta3NltPbEtGPw0okPlWFH2SvLkB5nL7xxiDpR0bmYjESZqCkJSAlbmoAU7ilTU+6Oe7U2dNlqJnJWCbqU5f/NqYI4fpPjEpATNOVqZglTB2HWUH84FDZOLE8qdqSOh7exYTMw0t+sucktyALnzYeMBPym/JSf8AEr4Rh17SmmaJpmKMwFwo1bg2jcrRdx20J84DfLzAdYPlDOL0GtouOLS0yJZtSao1H5Lw0ueP2k/Aw3ZX/wA3ndyvgmMls/aU6SDuphQFM7NUjvESYbEYkzFT0Fe8N1BtR5WEOUKbbYRyWopLg6blT6bVs+46vdvDmb/piFKMZ6WSVI9F4Ufsd2Z83NmjnkzEYta0zSqYVpcBTgEVNKePfE07auOIC1TJvUNwwApqzA0VrxjHSuNSNu59GdDV/fU/8hX/AHERh/yif3r/AE0/FUDZW2MSZjmavOAUvmDsSKeYEQbQxS5isy1FSmAcng8VHG4smeRSR0va+G9MwjIUBnCVJJtcFj8ImwWCMnCCWSCUyyCR3G0cwwe150pBTLmrSkmwPH4eEPk7Xn5conTGY0zHWI7EuPA+/HnydHQlasGj0VSUqyIyE2Ao4sas474klS5qcMROUFTMisxFtW0GjaRzSTtWdKSUy5i0JrQGldf6QyXtOflKd9Nq9M6tbvXVzA+nbBZ0QSldYHujp/TX+5Tv8v8A3ExypJYsIJTcfOWkpXNmKBuFLUQdbEsatGzx20ZRyUmjb9A1A4NkEBYUrNyJqCR3N5QR6PYXEy0q9JmiYSRlarDWuUXjlsnErlkqlrUg8UkinAtePJW1J5Klb6a5Ac7xTlrPXSJlhduvJpHKqR1bYNp//wBxM+IjmWGxQlY3eHspnOf8OavuMVJW05wtOmBy5Zaqk3JreIFlyT8YqMKuyZZLqjq/SbYQxkuWBMyZS4UBmBBGlRyLw7pbO3eEWsVKFS1DnlnII+EcsTjpgRu94vJ7OY5e7K7RFOxcxQZUxZGoKiR5PErE9tynlW+x1jGFWLkoXhMRu3L5gApw1UqGhHuaMx0vweKk4cZ8WZoUcq0lKUuLhhcsRWvDnGMw89ctyha0E3yKKfNjEeInKVVSipVnUST5mLjip/0ZTzJr6/cjQlzDpo0hyAwvDRUmsamI4Jo/KLmCLJoE3Duoj3RDhcOqYsS0B1KsHAs5uaDWL69k4lCUnshSglKRMT1iQCCllMRUdYHWIdGkbog3xL2ccZiuP4EebIUTjZT8D84n9WrUw6TsvEkFSUmkwy+2l87gFIGZzUhyKeAhbJwy0Y6UJl2JFQoEGWoghQJBBBuDBSpiV2jxE9TBJklQA+dmIs1Bbn4mG4DETULTNlylIUBokkGjOQ2ojtkKOVOPr9nY8cn5/RzDam3p02WpJw6sy0ZVEBWW1wnLQ8KlozsuVOy5d0tmI+TPtZuF47jCi45FFUkS8LfLOMzN8tAT6NlY0KZKknxMeDDzyMu6mtT5i9Aw0js8KKWevBL6a/JyTLPyhHopZgH3KnLC5PGt4bKwc9KW9HWbGstZs1KaUtHXYUJ5k1TQ1grdM5DuMQ1MKv6lfMfb8IbPw+JUCPRFh7tJW99I7BCidcf4j7T/AJHH07OxDn9Gm1Brul6l+Hh3Q1eyMQ3yE76tX3R2KFFd76B2PqcbXsXEGu4nd27V90eSdh4lv7vOf/Ar7o7LCh99+ifhl7OPK2HiW+Qm/uGPPzDiafo823smOxQoO+/QfDL2cjl9HcTfczOHZiVOwMTT1Ezyjq8KF3n6H8OvZyWd0exJoJC/L/eGJ6NYpz6hbeH3x12FA8zGsC9nIP7L4t/kF+7749/sti2+QV5p/ijr0KDvMOwjkI6KYz6BXmn+KHDonjPoD+8j+KOuRRxMmYsKSd3lJLVUKaOxhd5+g7C9nMj0Sxn0B/fR/FCHRDGW3B/fR/HHQ07HIZsoNR2phDED9vv90OOyXDEJb/Ev2ifasxPiX5Q+/L0J9NH2znf9kMazbj/rl/xx6jodjB+o/wCtH8UdLw+EMtBTLCQXLAlRFSLkkm0D8RsicUMJpzMl/WLALKdQcVAIYOIXfl6E+nivZisH0Yx0pYmIkgKTY50ahva4Exfn7P2kpKkmSjrLStRzIclLM/Xa6QXZ/CkGpOw8WmZn34oQQDMWRRuqQaEFiK8XvEaej2MZIOIHVB62db1IJcWPzhU2PKJeST3pDWOlSsEpwO00klEiWgqIJymXU9Ul+tXMpIJ7zFfZ3RzGnEy5s2SlKUjKAlSAEpCClKQAq1o2eytmTESN3MUFLd82YqeovmHKzRfwWGUgl1ZnAHkGfvIZ+6Duv0UsKe7bLUBJszHZ1BAwhSCWdUzNl0zAJYFoNwNmbHSSo5ljMSaMLubs9ybnlGMr8HTBRf8Ak6Ke82g7Ngq6Zpn8MeiZtCzYOl+vM/hix+Y0O+ZbO7PS4LdxaPEbDSP1kyxFxqkpe16v3tEXk9fv+jXTi/l+iEL2h7OD/fmfwR7n2h7GD/fmfwROjYiQCM6687dUgNpq/gIsYDA7sqOdSszdrk9vOKTn5X7JlHGk6l+ijnx/sYT6yZ/LjzPtD2MJ9ZM/lwbhRdGVgTebQ+jwn1sz+VC3u0PosJ9dM/kwZQsGxB7odBQAXfY/6LC/XL/lR6mdjtZWF+tX/KgzCgoAKqbj9JWF8Zsz+VHm82h9HhPrZn8qDcKCgA2fH+xhPrJn8uPAvH+xhPrJn8EGoUFABc2P9nCfvzP4YWbH+zhP3pn8MGoUFCAz4/hhPOZ90NfaHDCecz7oNwoKACfp/wDwn/uQj+cP+E/9yDcKCgAjbQ44PymffHoTj/awn7sz+KDUKCgAikbQ0Xg/3Jn8ceZNoe3g/q5n8yDkKCgAe72h9Jg/q5n8yPRL2h9Jg/qpn82DTxVG1JLE76UwUEk500UbJNaK5XgoYPMraH0mE+qmfzYW62h9LhPqpn82DcKCgsBbjaH02E+pX/NizgJWLCxvpkhSKuJctSTalTMI90FIUFCFHOekc2bjNpDBCYqXKSK5depnJI1NQkPQXjo0YnpL0cxAxacbg8pmfOSogVy5XqwIKWBDghnHJSRUR+w9j4vADEqzifJCSZUoqIUSGNyCEUcUd6GkRYHpxN3yZU/DoRnSSkompWHAJAJS4uGu4pSK+I2BtLEYfEifNAVMylMlw1FJJDhwkZQwALElzxingeiuJE2Qr0aXKCEMrKtJJOUjMrrXNLPE7+B7eSyj8os0oEz0QbvPlUreFnZ8oOTtNXyi9genZM8S58gyUKQVpUVOcoSVBRDWISbawMl9FMUNnKkbsb04gLbMns7sB3driLO1eis+dicOSlpQwwlTFZk9U5JgNHcsVC0FyD5SfC9PlFSFLw5Rh5i8iZmcEu7OUtbj4s7QCwW2t2NpKnTJqipaZacq+t253VSovlGUGoFBarRNsvodOStCJuCkrAWM07eqDperBMwVAt1eDjWHL6FYiYnFZk5Sqalct1J64BmgihOUssEP98Lcew/oxteThZy0rkTcNmk5wjPnSsJQVZmUkELKUqq7FiKGDWwul87EzENhDulqKd4mZmyM9VAJpbVoHyth4yfiRiZ8qWkypJQhBIImKyLABAJ6pKyS54CKex+jGJGMkzRhxhQgvMKZuYKDh0pGYqAIcM5FYabE6NDtzpeqRifRkYZU5RS4yqqTlJbLlNmvwePMH0wXOwwnSsOVLzlC0ZwAk5XCsxHZIa4FaQD2/Mmp2wFSEJmTRL6qVFgfVqerirPFSR0OxSZMpSpec71S1yc4FGQA5dq5VChcBQ5sWwpB09PSmXOK8O02SUgoz0IUrK4UE6HlwrEaPygKEtU2bhVIRlTu3UfWKU9ASgDKyVHMHoBSsCJnRLFFOJy4cI3mTIgTEkBpgUQCVaDjB/bvRmZP2dhpIAE6SiX1SRUiVlUl7PW9qQXIKQ/DdM1hE5eJwsyVu0pUKuFZiAlLkBlF+dAXZoqjpnMWFypskyFTJC1yVJXmdpalB2Aymne7UDx7idnbQxkmbLxCZUoZU7sPUrSXdwVMCHBf9lhdx2x+i04ZgrBS5ZEpYEwTSVKWUEJUBvCmpuCAKvRmgthSJei22Z8rApWiWJylzl5lLmhAFAQSpV3rrFn/AOIChKmqVIAmSpiUKTndJzZ6hQBsUEcKisCEdEMWmVh3kpmbuYsqkqWliFFJBfMzFmNXoLx4ehuK3eISJKE7xaFJSlaWABW4DmwzAVhWx0gynpzP3iZZwZzTEgyk56l7Hs9mh8oKdFulJxUueVS8kyT2ku4NC2jgukgjlFJewJ/puDnZRu5UlCFnMKKAWDR3PaFof0U2DOkHG7xIG+Lo6wL1mcDTtCKV2S6BafyhzzL3vog3YXlKs5Z2fKOrQt33EEdo9NF7xSMNI3oloC1qJZk5QSw5OB3vSBmG6J4kbOVhyhImGeFgZh2ciQ72uDDpvRvGyFqVhky1CdJEtYUQ6SUgKNwLgkGt7QvmHSNFJ6Wy1YE4zKQE0KHrnzBIS/AkivAu2kVNgdJMXOUM+Dyy1oK0LCuqzUzE8Sw41diIZhuh6hs1WFKk7xRz5vmhbggcWZIDtxLRV2fsnaSpJw81UqXKTJVKDVKuqySSKhqB6UehMO2LYjldOpyZ0pM6TJyTFhPqpqVqQ5A62UmzihAesNw/TTGzlLTIwiV5F5SQTYqKQ9mci9gxijL6HYs+jgyZCd0typJ66xmBdR1YUEaToTsOdhl4kzQkCYsFLF6Arvw7QhKxujM9A8XiVYzFAys2dTTyV1lMZuVILuRmdNHYCKcjGSpE2QteEwoSlQSBKn51oL3WyyFKF+sNGcQbwfRbGIxGMCVS0yMTvMy3dTETChhcEKWH5O0Cx0Ixply5Zl4ZO7WTnSeuty/WU1UiwDDSFTHsGsT03nlc5UiQlUiQplqUanrFIIrQEg6FhUtGw2Vj0z5MuamgWl2OnEeBcRh8R0Qxcs4iVIVKMjEKclRIKRmJAtzZw7jhG12Hs4YeRLkgvkSxPE3JbRyTFxu9yXRehQoUUSKGGaniPOHxmsRtsImKScUgZVKdJlKLMo0ccGI5sOMJsDRb1PtDzhb1PEecZmVtgsQcUkkNaSp2qC9GqdaCGfndYIBxUutQRKU7MS1uFfDS0Fjo1O9TxHnHoWOIjMDbKiz4hAOf6JQBDGla6jm7aXP4PGS5r5C+VnpxSFD3KEFiotQoEbQmpTML5XYO80pLf4bX566PFdQAcHKGLZd+oWIe40y+DU1MFgH4UAFEVcptY4g1q2unGkeld2Ulqh9+bmz+6h/qWAWTgZYmGbkTvCGK26zMzPcDlFiAQmh+0Lj/AMwfF+UXtorHVcgBj+sycLcYAL8KAb0cEMP+ILDrHl7rQ1DEEuhgKtPOtOsebm/2wWAehRn1KSkgHKNfl1WIobd34MTYgJDnMkg1DzVJcDxLkEt/WCwDJMebwcR5xhvymH/w1NvlU2UVD52pqY5EKtCcqGkfSu8HEecLfJ9oecfOAllre6IlSyBVPuhax6WfSe/T7SfMR56Qj2k+YjjvQLopLxaZqphUnK2VgBd6uQeEDOlPR8YReXNmfiKtWvuie7vRSxtndTiUe2nzEeelI9tP7wj5wQlLm0W8Js/eFzRIuW+EDyVyVHC5bI+gJu0JSbrT4F/hEX54k+37j90cjwWy5Ca5Ar/EIlxGzZCn6gEY/FK+DqXQSa5R13C4+XMLIU7B7EfERNvk+0POObfktwaJeJn5CS8sODp1+OsaDGYyemYsJXLahSFkdkJGYsCFO9a0YRt3VVnHPG4y0s1O9T7Q8483yfaHnGR/OeKZycODVwVVFC3z+Ibw5sGzdpYgsAuQl3NFP84ZQHLVBAJbUWhd0Wg2G+T7Q8xHqZqTQKBPfGQTtHE5kjPhyDldiQWJq3WL0Cm/2g/gVkqFTr8IFmt0GgJxmMZMmFasqsSAlSmCZIZ3UHDlz2qaEcTbTwBxG0JwWoBWGABIGZagbln6rAsPce+NWSiuvGLzKZWKb/kjquxDWdgWsbGGS8ZMznr4o2vJDM4rpzfWvKlk7RnN28K7/SKZgK/Nu/lEmG2jMzJK5mGCDfKsu3J0gXb3wgKcvETDk9biespi8gU7Br7I6zPXV6tBnZGMMxLFEwZQBmmJAzFqsx01NuDw8Y2X9KnzETylhVUrcAtRvK0NAUccFZ6b3/KlBFrdatX14RE6iohpgfXJLp1f6VPLR4fjQnOrNkcszoUS7A3FwwMVxLQGJEp6kNLXZPLkSIAHZV5SfXH/AE0HyF/DvpDiVVcTBYVRL4X8SPePCKbhQ5BEpkmoyL1Irzr3iHJKUpUUBACiE1Qu3WLK+/74APWV7M0uPo0UoRa2r/5eZghjZJIBBLijBKSS5HEUtAyalISC0pyQQcq2pbm4JV5xa2vlJlg5HLtmCjwBZu8X5QAQlKn/AFlSD2EML0/FneGozDqjeBrtLl8Qx+Jtr5tyylKchBDuGQp8tyKhjpEaUpUAlSZdBRkTKF++z/1hAWSZjA+tezZJfgfgG/BlRMUgnMla+BZIHOjjg9dIpkILgCXmU/6tY1F3LNQ1tbhCyIa0sXf1arUtzc+6GAK/KkX2e5BT61ND/m4RxwR2X8oWGUvZyUoSSc6KISeekCug/RwDDomzJYCwqZ2wQ6GysocXJYnhzjOb3ouK2sxsnYqt1nX1XsOD2KhcA2A5izhxM1BDv3e+Oj7aMpK1S0upxdiQEmrftvWtmL1JjL+hZ1kS0hnu1Iyllitq3RvhwZJ78XwjXfkwxKZmGVLmAKMhYKeIBzKB/ezxkekswFivtkqcku7Esa8iBGu6LTUYUlJtM7ZAsdDTS48YGI2EnE4qWC5QVOp7kAuRycPGWtNo6fhZw1WuEYWQE5Q7OYJ7L2fnTvM6kspgkJoaO7mmrNG0/svglzUASwM6yE5VzAcqc1WUSHAT48oujo5JdQlzZoeuRWUgMwcAMQai8b5Mckm0c+LJBtKWxj8Znyk7xstaISLC3VAjOzNtzTSg5h/vjoeO6JzJktQlzJbq6ozOH5BnjJ4r8n2PQ/qc4/YUk+5wfdGeGFq5I16jJGMtON/fc0P5H8SV4ie7fJj/APeNBtXDKVNX+iiYkt1t4z9WpZ6EFKBYGl7QD/JPsqdJxM/eypkt5QbOkpfrjUisaPH42amblSmjpyhnzvfubjF5HpijDHjnlm15KUnCrS6hhEhaUMk7xw5LEZczAMpRbk1KQyZgVMCMIlzcGbbrEca0r/mI1L2FYmaXGedp/wCW4+N3BrasemfOdnnd+4Aqw1JjN2ZopHDzkqdGFQ6B1TvLEUBbNW9i1uQjRbAnTVKeagIuwBfQ1gKJ067zm19QPvgr0cWsrOfPQls6AnQ2a8C5QPg00DJmOyqYlHaP6xmD6isE4FTUqdXbHW9hBe9uQpU1qI7GYnszHkD9W5Jb1ulGNufujxGOt1UBwD8txvEaEqJY72pAcy00tWht3cY8KVcJtvo08LitD5QDJ/Tf8Dv9NpRj8fLnDpWL6yQyHzEEb23hqXenKIEIVchZejbtAOhe/NvOH4MKzpKgvmTLSK8XFbwAO2iz0WQqnV3mVvuoT7u8ViTSppT5caHWlbxPjkKK1UUzC0sKcuBc1Oh8+EQAlXzZmrvJTU8fCACwjaBDDKi1Xmpvq9LvD/zgr2EOztvU+EVkyzRwou95Kad/n7o9W+iViv0INHNL2YjygAsjaJ9lOjesTV3+0N5w7aRqmpHassJ0fW9fKKIkK6prW3qA6a35Rf2iOz1Sq9AgK4cbQAUEksespxUDfjj3UDV8ISl1oos5YmeA44+4UhJlluyu99ymjCo7i/uhLS5UcixZhukljQOH5CADwLdhmJJv+kBxUinuPjyj1U0MTmbRhPAAF+FOyA92Jh2RT0Cx/oppY3j0hRIYLAsfVJ43+HlCAo9LcUtGCCkkhWZI7RNHPzheMlsvpFihh1pE3MsKPWIDsbM/iPKNV02J9CuodcNpTMWto32RzuTi1JNSSDQ/jjHLmXzWuT0OkUXH5+NxmETNVOWFKLk9ZRL1P23jRYHCplpYWgHKnKBUUMApndn73eDWCnFSQ7Py5RjPc9LplBOlz/wsaxc2RKW6ly+0GGhqTWhv1QqkUst/GLuGKTJQminUVLSFAKcMAA7PQGx1h4UtasfXSawvT52CM4IB6wCZ0uUgDKSChK2C6CgarainGHYPeKKhvFLSGAzEF6O7sD4Rm9sbVnyZcoJUt1KWsg1ISAAAxqASpdA3ZEO2X09yAhcpKgTUpOU2AsRWO+c1pcD5+MWpqRrUhYyBKQXNXLZalz5NBdGYcD+P6RmMB0tws2mfIrhM6ni9U+BMExiSXMvrgewR8Elje7RzqMv9S5JW29rDMtZNw0YrbKkb1YUqU7gsqZMSQ4S3ZLaWHLm+s2fNUoOoUIcHl9/hGf2hm3qiN8RwStATROgJzA0+OkVJvSrJ006BDS+Mo6KebNuC4qOAApoYachI60k5nZ1zWLnhw9xpBAzF0Hr2FflJQOlHFW/3jwTVsazbfSy6Mbgtw1jOx0Upm7A/UiwU65h0BvwjT7Fltk6oFD2Xa3OvnAErWSflmGm+l10evKsaHYlAkOokaqIJ8SKHhCXKG7oMwCxBS6gd32iewt3fiO7ug7ASZMqq/aUPl2sTppp7o62YoalCU5SRKu9EL5EH4R60rMSyMoHBbsGA97RJKmUUCSCQRWY/BiKCpL10aGy1EXUoM/68Go0NOIaACEqSCx3TsQAy9b/ExLginOlsl3pnBsRrTw74cqaSzK4ktODgsXFrWh2HWozE9qlG3qTZri5LB/6wAeY4IM1QIQeqb537PEdXhELoLFW7oXV2+yVac3UfOJ8es7w1ULWmpTo7saw0lT3V1m/XJpwApY++GBWUUpL+qB5GZqGOja2iRORN91mLEdZbEOSSX7jEiCrivM4ZO+SXv9wpq/fHi0qSe1Muf1qLCgUXHfTRoQEJQig9UFkkNnW1Tx4/7QQ2qUujMU69oqBajs2vfyivMBoc8wA1I3qHS50cEEMXFfsi3tMK6pGZg7lKkpa13FoYApMxAsZTtTrTNaHvoTWJBKS4AErrWqs/ix98PXNWT88asmchr8w7VPlHu8JSwUouxfepegrXxPkOMICITk9VTy6AMfWMGH3AR6nKDm9XXNUCYS+WvhUecSzJiiTVSdaTUgPqLPxHgIjStXFfhPSe820EMCl0tlPgAJYfrJokHiXoas73jmU/Dr9lV+BjpvTd/QKEk5kmpc1U99Y55Ixk9+ooJ0Z305mOXO2pbHb09aPyQplECx8oNbE7H+Y/ARCpeKAdU4B+JH3UghsTCzF53mpWwzdpyP8Ab7o59TlsduGUcctUtkS4hYAihNOVTHsmvcdfAxYxSVpBKkAAEPVzZ6Bq6ecBsVjkkZQTUUcF2/D1g0SuqOz4nFp1KSIUZVKLlyLaEC7e8w44b2usCWFK+eukRYcJNCKjjQxcAUkJPaABVW7kkD4A+cdtHzltuwcrDZVEAkXooOP6c4ZLmrRVOZP7SDF1WIBuGYa/jnFWWkNmByh3LUp9lIVDtxN3+TrpDOnzVyZkwLSiW6XSAoMpIuLisWdsSwZyjlS4Zz6OVnsi6ga0Jtb4jPyZSCJ6lHKCqS+WuYAqSQSWY08bcYK7YBTMK1USSzqmrSB1TVgMoN/6wp8IE7ZAuWHfIL0/Rn+3QfCnNsuWbhIBFfkGZXtO/B9XtEXpCST15b9oviF9WldOR+6PZy0u2aW+rz18GBtenuvGO5R5u+q2UaU9FNfO4fMeNRBroypeY5yo11llGhsCaiM8spZVZWWxefM7mIbUC/8AU6Xo6vMAxT1SQQlRU1LOQDYiGuUDqjRwFWFue2RmNpSSO1e/dXlBqAE3JmU+6qTot+1V21cmOtmKLG8VlPUWS30aamuj3Yt4GIyhXBZ/0kd7+9vCIppBBJ3NTXt9pv8A+j5x6ooBA9XRJSflKOftcwgJFgn5qwPZ3KfZrrrXziXBoVnFwOO6Sl/F3HCK6mYsZTXHWXQ84nwK0mYAN2cooyluAamhoQ5hgTYrAZllQKQ7XlBVgNY89CPtJcMx3Ioxp7g0DNtKCZ+bNiwaUkh0kMKVp46+FBqV5y+8x5GcBIy2UCQzvZwRW1XNYLCjSDAULlD/ADTuh1Tx5m3lDVbPJILy+ZMnmTxbUwB9IaWGmYw5cwCggEqdaFGup0CrMpqkMX4dWeYlO+xtVMl007Iq7UF71gsKNDIwSQ+cIXb9UBQaauGaHbRmEMA9XoEZ3tccKw/Z2EMtJCpi5hJfMu9gG90VdtEDIVZBUtmUpPCxSOVj9kMRBKluqiWez4dmrYl4iCDlBANmJ9HDk9arOKUAIHuePM8sEB5bgsfWTONQ3hSFMlpTbdXq8xdO1w0dJHhAMmmSnUQxuT8gGo+uuvnzjwJNglQpcyBwD/A+bRCZkssAZVHUevMuzkjwALd8KdMlaGW+rrWKfe+kIBnSqUpeCABCCCnt9Sx5WfQRhvzLMZ80s/5xG16US3wLC4WHyk3EwuHNbvGJlyCAOsscgqOLqW1Lb0eh0iuH5IV7IUGJZnrlIJHg8GejcxEtagpwFCji9bABzGfx61pUEoWsktQEmNJ0RCgVBfayE1u4PuPWicLeuLbDqa7UlQ7a+NSVqlpS5DJb900flw+yAnSHCqSJal1zP1aCganwbv5wukc1aMZLmJLOUhTFiQ715EPBHpeVTpuRFRLk5yT35jXuAMelOdxaPIxwqSZQRhJczd7xSRvA7k9ZFR2iNGIL/cYrYhMxHUcLSktRnN2L/OF2fjFdGBExZAmBOUMFEmjceAcmseIxakuJqQpJDPwqK04GOdM6qIsRMCkkC5NAeJoPJ/eYb6AVKRKlkgzFBAGlfx74sz5KZs1CUW7TvWwfvYknwMWNmy1S5k2b2hKQQnjnUyQebFTv+wYpBJ27Nh0IGbFYiYKIAyS/2kpKQ/gkS/3os7UVMzrYTcotk3bPld+tXze8Uegk0b/dD5kglQ/aWpCleQyJ70xZ2xl3yqSycuspSjQVdQ4h/KJycIUeRmZYDtiL29V4h9BDF50pvPs1VShyv4gvz8IYmQinVlWYD0ddj7x1s3gYjUGDDJqaYderGnkL8quIwLJcq6Vnh2pnlaUI76vSCmwFrznNnvTMpCtDbL9sBDkDEBAFCGwyuNRyqkHlSDfR1IADACpsgy9D801g9AaeBM6dmWPmtmDpmp4FqcfvgrArck5yU1Y3lCp5HWzR2cmR4uYWuXAAA3qeLk8jo8RS1qcVXT/1kHw56Q5Unqg5a3+QD1Nme8MCOKDX/h/J66CEBYCy62UtiCx3ifaFgbU46Q7DPmTWYeIK0FhxIFwa24RWmy9ctyS3o76kAGtwwrrSLOGQ03sswb5Fq8QsUY1MMCjtqYBMLzMUAMrplA5S6VGhFagVaxbnAqTPFxOxxBF8tACWDcbvT7gNLjp5chOdJDV3WcF2NONAQWiucQtiHW9GPo5pyvX+sFACV4rMpZM3FjMhKqIYB8h6o0NbczerwyZwAD4jF9VnOQgEey3Gujlu4wfVPXmN2qQ8k24X08Ptj1eKVRnDgfqVHT3awUBJszZy5ROacuYGYBWkSbSdgRnar5CkcLlX2RTGJWxLi4DblXwe3PSLm0lkAAFnNeoVvbhaGIpErYdaaGp25TmruTbXlbWPevVlTjRvlJdS499/fyiACqeqgDQbhRND8Kiv+0PKQx6oa4/Rzq3ma98AxxUtnBnNT9bLqfwInlIcEqmzEMWIzoNbaD3RTkpSUq6uYEsGw7MWLEg3A6wNNWpHqknUDR/0ftFn9q7uW0r3wAe9J1j0QkKzB0spwXrdxSMFPmeMbDplK/8ADyDXrJNE5Lre2hjBSs1ggkRw9TFa7+h3dNJqFfUh9JWmbnQwNR4RoNj4tRWgqo4UFGxqPvaCOxei0qZJTMmBeZTuHYDrGloKjYMmUCUpLhy5UT9scb6iCmvaYTknFx+5z3bmIC58tSS5zpBvbMLnvt4xa2djAqfMM1KjKUoJUQbJCSCD7jFDpEVSZ0lbuneZma+UgtV3oWiJGEUhKJqVhRUHOWocVKFDiKPHrZX8xwY18iX3PZJTNWhIzImOpzWnVJNbtS/OFiMfmCswAIDDLQFycym8vLnHk/B5nKVNMGnAkJZJNnIzXu3F4oy5wzFM4XNTwPFhfu5xmap0XMLiTh1pmSwFFSSMv7RIo3jl518DuxMQEyJKZiQylLmKVxRKqVE81KmAc/fmw6JiVDrAFxTVizHiCxbVo0M/HSTJkBOVZmIRLXLKuuhKZi1zSSLZl5NKh7tFoTDvQSfLXi5qwGUqWTd7qTm/6q21i1tia01TqSNBmnlIFL5OLtV9YHdANmbrGzSknLuiGOhzo87GCu15SzMUwmM3zUIL1FApRd+UTPhAuSlJmCis45k4hQ0dnc6isKdMcdpP/wCSdE0dhdh9sPRLWaNOo5Hq5fW/Ze2hratTwkdZJ+WPBkS+7NexaMWUUBMTU5k044lXBq8LK8ucabY01BYIUFZaFlZmLGhN4AkLL/LVaoTKs34MGdhZ3ObPehVlr1dMumtRrC8gaWAZmpZYO7oS4zL0ch6Uv+Gg5AlSVuKzBWvrE0GhZqvXyjtZkitmSSSTJa5ZaxU9onyHlCQtBN5Lsw9YvQ2PgTEqc2pm2+klmt+F+cPBmUrMY1+Ul86W5C0AFaWtIcDcsqhZa6mhAduAPfFrAKTvAxQSzUmKJoGFDejQ3rufldbKRXly0udeUWMLm3lltZyUMW1pWsAFXHLG8UBkfMLzFJL5UhiByVo4trEYnIpVBAeu+Vq4LUqWamjlot4h94SBMLUDZGHV0etaeIiJ1gAtOISKhkEli/e7UpDAgJSapUlr/Lq8fcC1W1hGaCO0jj/eFMztdrUT5m0ShKwAEiaGswl8CwawFhbvh6nLMick0BLIIOlQSw0NBABXCknKkFJqWafrSgLd1O+CG1Pm1a5+UKPeLxUl5yoD1gq9ES2SKXL90X8eFUy5teyEnzzfZAAMxC0uwUghwXM8it7OWD2DnSGrWg1zIvX1y+dQXoG97h4nmBbOBNGhARLJNr8Hfwro0IKWxZM6uuWXStSH5OK+RgAhBSk5VFAoxG/U47tRQe7vhiykAD1VP/WWwP8ADRPc/jFoBQBOWZmPKWCaUT4VPiYYM5P62pFjL5ny141MAC2kgLwgCWI6tiSKKbWumsZ1eDIq1OJjU49ahIJYvmsoi2e1KWt4PAMkngI4OqVz/B14JVEM7IHqUdx+JiecihHGKOz8TlZCrfNOndE229qIw0lU1bkCgAuSbCPLeJt15IltI5t0nkylJ3hOZTBCAQQEcTzUal4qSwRLzIYFJCizAjKLKDajLycPrFPaG3FLmZwlIZeYai7gEEkMIuyMyhvCl0mgYsDZwprVb38I92bujGCa5BuIyLAUjMJoUE5dT7JHLRnpDJiczBg4o3i/wzCL26EzOpBUmYCDl1DV9xBYjiIiwoDKK6KApTTJlFL6u+rRJaIhPnyEzES1vLUesKGxBBY00uNDFv0REzLMQpOdThh7WVFDZgpRmC3nDMLhJqhukSyo5VHwAenPLpV3EMxOy1yt2oHKskfvAKUXHIhI734wwNn0BQtGLWiYgJJkqKSKBSRNSHy8ajwOkE9uoSZqs26ADdtCyX0Lijd32QM/J7jd5iGW4mIkEAEGqcyOsC3IODVzTka2vMO9V1lAM9J4Rr7Onf3wT4F5BW7RTqymGolzaOEkDvI/F4YpCCSWlc3lzNWB8HMXlTHoFAF3IOIqGzEsRrVmPDlESprqAzEi9cSPZJPGnxFYxZSKYQh2yyr/AEMzV/vEH+jy8yQ7dWlEKQAwsM125QJkylLAyuSGLJxJIDvSxowDeMGtiyFISQpwSSarK/iKaxJRoooqwSj2lS1HiZY8H63DN5woUegcww7NLv6r6sfF+/8AF/PzZUfJMNN3z7/x8PIUKgENmFmO6+r1pW/AN5RJhcCUKB9Xq5CGJ8XvxhQoKAZjNnlSioCUX9tJL95B0jz83ENlEoGhPUfrDUVBGtK35VUKGBGNkM7Jk6N1C1gFa2LWh52aa9WVUiwOgIrXno2seQoAJFYFRCQoSzlIah7NKXob17qRYxkgqytkce0CW7mIhQoAIEYEuSRL6xDsk1F1a6mo4c4nGz5X0afLyhQoAG/m2T9Gjyj0bOlD9WnyhQoAHT8ICjIlkjTqgi72NIop2YtryXe4laa/OuT+NYUKE4pjtkidnrZiqUf9Lkf2muxhmK2YuaMsxUpaHfKZQPxUYUKFoj6C2U/7KymA3eGYH/6dPLnftV58olT0dSAoJEhIU1BIS1La1YuY8hQ6QWPl9HkJKVBMgENUSEuah6vQNTlzho6PJ1EgnUnDpr7/AD+yPIUFILZNhtjZMuUygwIGWSkXzVDGna+PGGq2G6sylSlVcvITWr34vrChQUgsJScFLSrMmWhKmZwkAtdn4PFeds1KiSoIJOpQCW4Pwj2FA4p8hY0bJQ7sj9wc/vMMGxkcEfuCFCie3H0GpjkbKSKhh3JaJkYNj2vd/vChQduPoNTP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/>
          </a:p>
        </p:txBody>
      </p:sp>
      <p:pic>
        <p:nvPicPr>
          <p:cNvPr id="1024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830" y="4004010"/>
            <a:ext cx="2144257" cy="1664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7776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827088" y="765175"/>
            <a:ext cx="7488237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pt-BR" b="1" dirty="0">
                <a:solidFill>
                  <a:srgbClr val="0000FF"/>
                </a:solidFill>
              </a:rPr>
              <a:t>ATORES SOCIAIS:</a:t>
            </a:r>
            <a:r>
              <a:rPr lang="pt-BR" altLang="pt-BR" dirty="0"/>
              <a:t> indivíduos que tornam-se parte de um conjunto relativamente estável de regras, recursos e relações sociais (Thompson), ou seja, que participam da sociedade e de suas instituições.</a:t>
            </a:r>
          </a:p>
        </p:txBody>
      </p:sp>
      <p:pic>
        <p:nvPicPr>
          <p:cNvPr id="6147" name="Picture 15" descr="fot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284538"/>
            <a:ext cx="3529013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17" descr="ATgAAAAURwvGsatBXbh--HmkkO4LKrBdNGv-1Cmd9Wzp166bFIHDAMvbW8TIqnFp4dEyzL6nC2UGND_etif5gWAJ9dJZAJtU9VApVbU8IEfM9jFQ6dVdCGxTeBwlyA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3629025"/>
            <a:ext cx="3600450" cy="239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32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55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755650" y="1052513"/>
            <a:ext cx="7704138" cy="47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pt-BR" altLang="pt-BR" b="1" dirty="0"/>
              <a:t>A posição que um indivíduo ocupa dentro de um campo ou instituição está relacionada ao </a:t>
            </a:r>
            <a:r>
              <a:rPr lang="pt-BR" altLang="pt-BR" b="1" dirty="0">
                <a:solidFill>
                  <a:srgbClr val="FF6600"/>
                </a:solidFill>
              </a:rPr>
              <a:t>PODER</a:t>
            </a:r>
            <a:r>
              <a:rPr lang="pt-BR" altLang="pt-BR" b="1" dirty="0"/>
              <a:t> que ele possui.</a:t>
            </a:r>
          </a:p>
          <a:p>
            <a:pPr algn="just" eaLnBrk="1" hangingPunct="1">
              <a:spcBef>
                <a:spcPct val="50000"/>
              </a:spcBef>
            </a:pPr>
            <a:endParaRPr lang="pt-BR" altLang="pt-BR" b="1" dirty="0"/>
          </a:p>
          <a:p>
            <a:pPr algn="just" eaLnBrk="1" hangingPunct="1">
              <a:spcBef>
                <a:spcPct val="50000"/>
              </a:spcBef>
            </a:pPr>
            <a:r>
              <a:rPr lang="pt-BR" altLang="pt-BR" sz="2600" b="1" dirty="0">
                <a:solidFill>
                  <a:srgbClr val="FF6600"/>
                </a:solidFill>
              </a:rPr>
              <a:t>PODER: </a:t>
            </a:r>
            <a:r>
              <a:rPr lang="pt-BR" altLang="pt-BR" sz="2600" dirty="0"/>
              <a:t>capacidade de agir para alcançar os próprios objetivos ou interesses. No exercício do poder, os indivíduos empregam os </a:t>
            </a:r>
            <a:r>
              <a:rPr lang="pt-BR" altLang="pt-BR" sz="2600" b="1" dirty="0">
                <a:solidFill>
                  <a:srgbClr val="008000"/>
                </a:solidFill>
              </a:rPr>
              <a:t>recursos</a:t>
            </a:r>
            <a:r>
              <a:rPr lang="pt-BR" altLang="pt-BR" sz="2600" dirty="0"/>
              <a:t> que lhe são disponíveis.</a:t>
            </a:r>
          </a:p>
          <a:p>
            <a:pPr algn="just" eaLnBrk="1" hangingPunct="1">
              <a:spcBef>
                <a:spcPct val="50000"/>
              </a:spcBef>
            </a:pPr>
            <a:r>
              <a:rPr lang="pt-BR" altLang="pt-BR" sz="2600" b="1" dirty="0">
                <a:solidFill>
                  <a:srgbClr val="008000"/>
                </a:solidFill>
              </a:rPr>
              <a:t>RECURSOS:</a:t>
            </a:r>
            <a:r>
              <a:rPr lang="pt-BR" altLang="pt-BR" sz="2600" dirty="0"/>
              <a:t> meios que lhes possibilitam alcançar </a:t>
            </a:r>
            <a:r>
              <a:rPr lang="pt-BR" altLang="pt-BR" sz="2600" dirty="0" err="1"/>
              <a:t>efeitvamente</a:t>
            </a:r>
            <a:r>
              <a:rPr lang="pt-BR" altLang="pt-BR" sz="2600"/>
              <a:t> seus objetivos e interesses.</a:t>
            </a:r>
            <a:endParaRPr lang="pt-BR" altLang="pt-BR" sz="2600">
              <a:solidFill>
                <a:srgbClr val="FF6600"/>
              </a:solidFill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622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16"/>
          <p:cNvGrpSpPr>
            <a:grpSpLocks/>
          </p:cNvGrpSpPr>
          <p:nvPr/>
        </p:nvGrpSpPr>
        <p:grpSpPr bwMode="auto">
          <a:xfrm>
            <a:off x="828675" y="1125538"/>
            <a:ext cx="7704138" cy="4535487"/>
            <a:chOff x="476" y="663"/>
            <a:chExt cx="4853" cy="2857"/>
          </a:xfrm>
        </p:grpSpPr>
        <p:sp>
          <p:nvSpPr>
            <p:cNvPr id="8195" name="Text Box 2"/>
            <p:cNvSpPr txBox="1">
              <a:spLocks noChangeArrowheads="1"/>
            </p:cNvSpPr>
            <p:nvPr/>
          </p:nvSpPr>
          <p:spPr bwMode="auto">
            <a:xfrm>
              <a:off x="476" y="663"/>
              <a:ext cx="4853" cy="2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pt-BR" altLang="pt-BR" dirty="0"/>
                <a:t>Entre as formas de poder,</a:t>
              </a:r>
              <a:r>
                <a:rPr lang="pt-BR" altLang="pt-BR" b="1" dirty="0"/>
                <a:t> Thompson </a:t>
              </a:r>
              <a:r>
                <a:rPr lang="pt-BR" altLang="pt-BR" dirty="0"/>
                <a:t>destaca quatro principais tipos:</a:t>
              </a:r>
            </a:p>
            <a:p>
              <a:pPr algn="just" eaLnBrk="1" hangingPunct="1">
                <a:spcBef>
                  <a:spcPct val="50000"/>
                </a:spcBef>
              </a:pPr>
              <a:endParaRPr lang="pt-BR" altLang="pt-BR" sz="2600" dirty="0">
                <a:solidFill>
                  <a:srgbClr val="FF6600"/>
                </a:solidFill>
              </a:endParaRPr>
            </a:p>
            <a:p>
              <a:pPr algn="ctr" eaLnBrk="1" hangingPunct="1">
                <a:spcBef>
                  <a:spcPct val="50000"/>
                </a:spcBef>
              </a:pPr>
              <a:r>
                <a:rPr lang="pt-BR" altLang="pt-BR" sz="2600" dirty="0"/>
                <a:t>ECONÔMICO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pt-BR" altLang="pt-BR" sz="2600" dirty="0"/>
                <a:t>POLÍTICO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pt-BR" altLang="pt-BR" sz="2600" dirty="0"/>
                <a:t>COERCITIVO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pt-BR" altLang="pt-BR" sz="2600" dirty="0"/>
                <a:t>SIMBÓLICO</a:t>
              </a:r>
            </a:p>
          </p:txBody>
        </p:sp>
        <p:grpSp>
          <p:nvGrpSpPr>
            <p:cNvPr id="8196" name="Group 15"/>
            <p:cNvGrpSpPr>
              <a:grpSpLocks/>
            </p:cNvGrpSpPr>
            <p:nvPr/>
          </p:nvGrpSpPr>
          <p:grpSpPr bwMode="auto">
            <a:xfrm>
              <a:off x="839" y="1509"/>
              <a:ext cx="4128" cy="2011"/>
              <a:chOff x="839" y="1509"/>
              <a:chExt cx="4128" cy="2011"/>
            </a:xfrm>
          </p:grpSpPr>
          <p:sp>
            <p:nvSpPr>
              <p:cNvPr id="8197" name="Line 7"/>
              <p:cNvSpPr>
                <a:spLocks noChangeShapeType="1"/>
              </p:cNvSpPr>
              <p:nvPr/>
            </p:nvSpPr>
            <p:spPr bwMode="auto">
              <a:xfrm>
                <a:off x="3560" y="1842"/>
                <a:ext cx="6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198" name="Line 8"/>
              <p:cNvSpPr>
                <a:spLocks noChangeShapeType="1"/>
              </p:cNvSpPr>
              <p:nvPr/>
            </p:nvSpPr>
            <p:spPr bwMode="auto">
              <a:xfrm flipH="1">
                <a:off x="1383" y="2205"/>
                <a:ext cx="99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sp>
            <p:nvSpPr>
              <p:cNvPr id="8199" name="Line 11"/>
              <p:cNvSpPr>
                <a:spLocks noChangeShapeType="1"/>
              </p:cNvSpPr>
              <p:nvPr/>
            </p:nvSpPr>
            <p:spPr bwMode="auto">
              <a:xfrm>
                <a:off x="3560" y="2614"/>
                <a:ext cx="6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8200" name="Picture 6" descr="20060104_pentagon_george_bush01_640">
                <a:hlinkClick r:id="rId2"/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9" y="1854"/>
                <a:ext cx="907" cy="6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01" name="Picture 4" descr="ft_financ01">
                <a:hlinkClick r:id="rId4"/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5" y="1509"/>
                <a:ext cx="862" cy="6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202" name="Picture 10" descr="336092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05" y="2468"/>
                <a:ext cx="862" cy="6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203" name="Line 14"/>
              <p:cNvSpPr>
                <a:spLocks noChangeShapeType="1"/>
              </p:cNvSpPr>
              <p:nvPr/>
            </p:nvSpPr>
            <p:spPr bwMode="auto">
              <a:xfrm>
                <a:off x="1610" y="3022"/>
                <a:ext cx="68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pt-BR"/>
              </a:p>
            </p:txBody>
          </p:sp>
          <p:pic>
            <p:nvPicPr>
              <p:cNvPr id="8204" name="Picture 13" descr="cartaz-bia">
                <a:hlinkClick r:id="rId8"/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39" y="2815"/>
                <a:ext cx="952" cy="7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090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13"/>
          <p:cNvSpPr txBox="1">
            <a:spLocks noChangeArrowheads="1"/>
          </p:cNvSpPr>
          <p:nvPr/>
        </p:nvSpPr>
        <p:spPr bwMode="auto">
          <a:xfrm>
            <a:off x="755650" y="1052513"/>
            <a:ext cx="7343775" cy="12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pt-BR" b="1">
                <a:solidFill>
                  <a:srgbClr val="FF6600"/>
                </a:solidFill>
              </a:rPr>
              <a:t>PODER ECONÔMICO:</a:t>
            </a:r>
            <a:r>
              <a:rPr lang="pt-BR" altLang="pt-BR" sz="2400"/>
              <a:t> provém da atividade humana produtiva e utiliza-se de </a:t>
            </a:r>
            <a:r>
              <a:rPr lang="pt-BR" altLang="pt-BR" sz="2400">
                <a:solidFill>
                  <a:srgbClr val="FF6600"/>
                </a:solidFill>
              </a:rPr>
              <a:t>recursos materiais e financeiros</a:t>
            </a:r>
            <a:r>
              <a:rPr lang="pt-BR" altLang="pt-BR" sz="2400"/>
              <a:t>.</a:t>
            </a:r>
          </a:p>
        </p:txBody>
      </p:sp>
      <p:sp>
        <p:nvSpPr>
          <p:cNvPr id="18462" name="Line 30"/>
          <p:cNvSpPr>
            <a:spLocks noChangeShapeType="1"/>
          </p:cNvSpPr>
          <p:nvPr/>
        </p:nvSpPr>
        <p:spPr bwMode="auto">
          <a:xfrm>
            <a:off x="2916238" y="3500438"/>
            <a:ext cx="576262" cy="0"/>
          </a:xfrm>
          <a:prstGeom prst="line">
            <a:avLst/>
          </a:prstGeom>
          <a:noFill/>
          <a:ln w="889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18463" name="Line 31"/>
          <p:cNvSpPr>
            <a:spLocks noChangeShapeType="1"/>
          </p:cNvSpPr>
          <p:nvPr/>
        </p:nvSpPr>
        <p:spPr bwMode="auto">
          <a:xfrm>
            <a:off x="5364163" y="3500438"/>
            <a:ext cx="576262" cy="0"/>
          </a:xfrm>
          <a:prstGeom prst="line">
            <a:avLst/>
          </a:prstGeom>
          <a:noFill/>
          <a:ln w="889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2" name="Group 40"/>
          <p:cNvGrpSpPr>
            <a:grpSpLocks/>
          </p:cNvGrpSpPr>
          <p:nvPr/>
        </p:nvGrpSpPr>
        <p:grpSpPr bwMode="auto">
          <a:xfrm>
            <a:off x="682625" y="2636838"/>
            <a:ext cx="2160588" cy="3013075"/>
            <a:chOff x="430" y="1661"/>
            <a:chExt cx="1361" cy="1898"/>
          </a:xfrm>
        </p:grpSpPr>
        <p:pic>
          <p:nvPicPr>
            <p:cNvPr id="9232" name="Picture 15" descr="empresa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" y="1661"/>
              <a:ext cx="1138" cy="1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3" name="Text Box 32"/>
            <p:cNvSpPr txBox="1">
              <a:spLocks noChangeArrowheads="1"/>
            </p:cNvSpPr>
            <p:nvPr/>
          </p:nvSpPr>
          <p:spPr bwMode="auto">
            <a:xfrm>
              <a:off x="430" y="3117"/>
              <a:ext cx="1361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pt-BR" sz="2000" b="1"/>
                <a:t>Instituição empresa</a:t>
              </a:r>
            </a:p>
          </p:txBody>
        </p:sp>
      </p:grpSp>
      <p:grpSp>
        <p:nvGrpSpPr>
          <p:cNvPr id="3" name="Group 39"/>
          <p:cNvGrpSpPr>
            <a:grpSpLocks/>
          </p:cNvGrpSpPr>
          <p:nvPr/>
        </p:nvGrpSpPr>
        <p:grpSpPr bwMode="auto">
          <a:xfrm>
            <a:off x="3348038" y="2708275"/>
            <a:ext cx="2160587" cy="2935288"/>
            <a:chOff x="2109" y="1706"/>
            <a:chExt cx="1361" cy="1849"/>
          </a:xfrm>
        </p:grpSpPr>
        <p:grpSp>
          <p:nvGrpSpPr>
            <p:cNvPr id="9228" name="Group 28"/>
            <p:cNvGrpSpPr>
              <a:grpSpLocks/>
            </p:cNvGrpSpPr>
            <p:nvPr/>
          </p:nvGrpSpPr>
          <p:grpSpPr bwMode="auto">
            <a:xfrm>
              <a:off x="2381" y="1706"/>
              <a:ext cx="953" cy="1270"/>
              <a:chOff x="2472" y="1706"/>
              <a:chExt cx="953" cy="1270"/>
            </a:xfrm>
          </p:grpSpPr>
          <p:pic>
            <p:nvPicPr>
              <p:cNvPr id="9230" name="Picture 17" descr="dinheiro%2520saco">
                <a:hlinkClick r:id="rId4"/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72" y="1706"/>
                <a:ext cx="764" cy="9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31" name="Picture 19" descr="DINHEIRO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35" y="2420"/>
                <a:ext cx="590" cy="5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29" name="Text Box 33"/>
            <p:cNvSpPr txBox="1">
              <a:spLocks noChangeArrowheads="1"/>
            </p:cNvSpPr>
            <p:nvPr/>
          </p:nvSpPr>
          <p:spPr bwMode="auto">
            <a:xfrm>
              <a:off x="2109" y="3113"/>
              <a:ext cx="1361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pt-BR" sz="2000" b="1"/>
                <a:t>Recursos financeiros</a:t>
              </a:r>
            </a:p>
          </p:txBody>
        </p:sp>
      </p:grp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6084888" y="2420938"/>
            <a:ext cx="2160587" cy="3759200"/>
            <a:chOff x="3833" y="1525"/>
            <a:chExt cx="1361" cy="2368"/>
          </a:xfrm>
        </p:grpSpPr>
        <p:grpSp>
          <p:nvGrpSpPr>
            <p:cNvPr id="9224" name="Group 29"/>
            <p:cNvGrpSpPr>
              <a:grpSpLocks/>
            </p:cNvGrpSpPr>
            <p:nvPr/>
          </p:nvGrpSpPr>
          <p:grpSpPr bwMode="auto">
            <a:xfrm>
              <a:off x="3879" y="1525"/>
              <a:ext cx="1224" cy="1497"/>
              <a:chOff x="3833" y="1525"/>
              <a:chExt cx="1224" cy="1497"/>
            </a:xfrm>
          </p:grpSpPr>
          <p:pic>
            <p:nvPicPr>
              <p:cNvPr id="9226" name="Picture 25" descr="empresa">
                <a:hlinkClick r:id="rId8"/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95" y="1525"/>
                <a:ext cx="862" cy="7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227" name="Picture 27" descr="EMPRESA">
                <a:hlinkClick r:id="rId10"/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33" y="1888"/>
                <a:ext cx="874" cy="1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9225" name="Text Box 34"/>
            <p:cNvSpPr txBox="1">
              <a:spLocks noChangeArrowheads="1"/>
            </p:cNvSpPr>
            <p:nvPr/>
          </p:nvSpPr>
          <p:spPr bwMode="auto">
            <a:xfrm>
              <a:off x="3833" y="3067"/>
              <a:ext cx="1361" cy="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pt-BR" sz="2000" b="1"/>
                <a:t>Contrata bons profissionais e compra novas empresas</a:t>
              </a:r>
            </a:p>
          </p:txBody>
        </p:sp>
      </p:grp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8717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62" grpId="0" animBg="1"/>
      <p:bldP spid="1846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28675" y="1171575"/>
            <a:ext cx="7559675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pt-BR" b="1">
                <a:solidFill>
                  <a:srgbClr val="FF6600"/>
                </a:solidFill>
              </a:rPr>
              <a:t>PODER POLÍTICO:</a:t>
            </a:r>
            <a:r>
              <a:rPr lang="pt-BR" altLang="pt-BR" sz="2400"/>
              <a:t> deriva da atividade de coordenação dos indivíduos e da regulamentação dos padrões de sua interação; utiliza-se da </a:t>
            </a:r>
            <a:r>
              <a:rPr lang="pt-BR" altLang="pt-BR" sz="2400">
                <a:solidFill>
                  <a:srgbClr val="FF6600"/>
                </a:solidFill>
              </a:rPr>
              <a:t>autoridade.</a:t>
            </a:r>
          </a:p>
        </p:txBody>
      </p:sp>
      <p:sp>
        <p:nvSpPr>
          <p:cNvPr id="19459" name="Line 3"/>
          <p:cNvSpPr>
            <a:spLocks noChangeShapeType="1"/>
          </p:cNvSpPr>
          <p:nvPr/>
        </p:nvSpPr>
        <p:spPr bwMode="auto">
          <a:xfrm>
            <a:off x="3132138" y="4076700"/>
            <a:ext cx="576262" cy="0"/>
          </a:xfrm>
          <a:prstGeom prst="line">
            <a:avLst/>
          </a:prstGeom>
          <a:noFill/>
          <a:ln w="889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971550" y="2997200"/>
            <a:ext cx="1927225" cy="2628900"/>
            <a:chOff x="612" y="1888"/>
            <a:chExt cx="1214" cy="1656"/>
          </a:xfrm>
        </p:grpSpPr>
        <p:pic>
          <p:nvPicPr>
            <p:cNvPr id="10252" name="Picture 23" descr="Bush%2520Hitler%2520lookalike-712152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1888"/>
              <a:ext cx="1214" cy="1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3" name="Text Box 26"/>
            <p:cNvSpPr txBox="1">
              <a:spLocks noChangeArrowheads="1"/>
            </p:cNvSpPr>
            <p:nvPr/>
          </p:nvSpPr>
          <p:spPr bwMode="auto">
            <a:xfrm>
              <a:off x="793" y="3294"/>
              <a:ext cx="81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pt-BR" sz="2000" b="1"/>
                <a:t>Bush</a:t>
              </a:r>
            </a:p>
          </p:txBody>
        </p:sp>
      </p:grp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5076825" y="4076700"/>
            <a:ext cx="576263" cy="0"/>
          </a:xfrm>
          <a:prstGeom prst="line">
            <a:avLst/>
          </a:prstGeom>
          <a:noFill/>
          <a:ln w="8890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3708400" y="3357563"/>
            <a:ext cx="1584325" cy="2357437"/>
            <a:chOff x="2336" y="2115"/>
            <a:chExt cx="998" cy="1485"/>
          </a:xfrm>
        </p:grpSpPr>
        <p:pic>
          <p:nvPicPr>
            <p:cNvPr id="10250" name="Picture 25" descr="samedit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6" y="2115"/>
              <a:ext cx="912" cy="1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1" name="Text Box 27"/>
            <p:cNvSpPr txBox="1">
              <a:spLocks noChangeArrowheads="1"/>
            </p:cNvSpPr>
            <p:nvPr/>
          </p:nvSpPr>
          <p:spPr bwMode="auto">
            <a:xfrm>
              <a:off x="2336" y="3158"/>
              <a:ext cx="998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pt-BR" sz="2000" b="1"/>
                <a:t>Autoridade política</a:t>
              </a:r>
            </a:p>
          </p:txBody>
        </p:sp>
      </p:grp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5795963" y="3379788"/>
            <a:ext cx="2449512" cy="2944812"/>
            <a:chOff x="3651" y="2129"/>
            <a:chExt cx="1543" cy="1855"/>
          </a:xfrm>
        </p:grpSpPr>
        <p:pic>
          <p:nvPicPr>
            <p:cNvPr id="10248" name="Picture 21" descr="24_MHG_mundo_terrorr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2129"/>
              <a:ext cx="1543" cy="9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49" name="Text Box 28"/>
            <p:cNvSpPr txBox="1">
              <a:spLocks noChangeArrowheads="1"/>
            </p:cNvSpPr>
            <p:nvPr/>
          </p:nvSpPr>
          <p:spPr bwMode="auto">
            <a:xfrm>
              <a:off x="3969" y="3158"/>
              <a:ext cx="953" cy="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pt-BR" sz="2000" b="1"/>
                <a:t>Estabelece uma guerra no Iraque</a:t>
              </a:r>
            </a:p>
          </p:txBody>
        </p:sp>
      </p:grp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6674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animBg="1"/>
      <p:bldP spid="1946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37</a:t>
            </a:fld>
            <a:endParaRPr lang="pt-BR" dirty="0"/>
          </a:p>
        </p:txBody>
      </p:sp>
      <p:sp>
        <p:nvSpPr>
          <p:cNvPr id="3" name="Rectangle 1"/>
          <p:cNvSpPr txBox="1">
            <a:spLocks noChangeArrowheads="1"/>
          </p:cNvSpPr>
          <p:nvPr/>
        </p:nvSpPr>
        <p:spPr bwMode="auto">
          <a:xfrm>
            <a:off x="323850" y="11588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buClr>
                <a:srgbClr val="666699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kern="0" dirty="0" smtClean="0">
                <a:solidFill>
                  <a:srgbClr val="666699"/>
                </a:solidFill>
              </a:rPr>
              <a:t>1. </a:t>
            </a:r>
            <a:r>
              <a:rPr lang="en-GB" altLang="pt-BR" kern="0" dirty="0" err="1" smtClean="0">
                <a:solidFill>
                  <a:srgbClr val="666699"/>
                </a:solidFill>
              </a:rPr>
              <a:t>Manipulação</a:t>
            </a:r>
            <a:endParaRPr lang="en-GB" altLang="pt-BR" kern="0" dirty="0">
              <a:solidFill>
                <a:srgbClr val="666699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32198" y="1340768"/>
            <a:ext cx="7920879" cy="965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ts val="500"/>
              </a:spcBef>
              <a:spcAft>
                <a:spcPts val="375"/>
              </a:spcAft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000" kern="0" dirty="0" err="1" smtClean="0"/>
              <a:t>Teoria</a:t>
            </a:r>
            <a:r>
              <a:rPr lang="en-GB" altLang="pt-BR" sz="2000" kern="0" dirty="0" smtClean="0"/>
              <a:t> da </a:t>
            </a:r>
            <a:r>
              <a:rPr lang="en-GB" altLang="pt-BR" sz="2000" kern="0" dirty="0" err="1" smtClean="0"/>
              <a:t>Agulha</a:t>
            </a:r>
            <a:r>
              <a:rPr lang="en-GB" altLang="pt-BR" sz="2000" kern="0" dirty="0" smtClean="0"/>
              <a:t> </a:t>
            </a:r>
            <a:r>
              <a:rPr lang="en-GB" altLang="pt-BR" sz="2000" kern="0" dirty="0" err="1" smtClean="0"/>
              <a:t>hipodérmica</a:t>
            </a:r>
            <a:r>
              <a:rPr lang="en-GB" altLang="pt-BR" sz="2000" kern="0" dirty="0" smtClean="0"/>
              <a:t> </a:t>
            </a:r>
            <a:r>
              <a:rPr lang="en-GB" altLang="pt-BR" sz="2000" kern="0" dirty="0" err="1" smtClean="0"/>
              <a:t>ou</a:t>
            </a:r>
            <a:r>
              <a:rPr lang="en-GB" altLang="pt-BR" sz="2000" kern="0" dirty="0" smtClean="0"/>
              <a:t> </a:t>
            </a:r>
            <a:r>
              <a:rPr lang="en-GB" altLang="pt-BR" sz="2000" kern="0" dirty="0" err="1" smtClean="0"/>
              <a:t>teoria</a:t>
            </a:r>
            <a:r>
              <a:rPr lang="en-GB" altLang="pt-BR" sz="2000" kern="0" dirty="0" smtClean="0"/>
              <a:t> da </a:t>
            </a:r>
            <a:r>
              <a:rPr lang="en-GB" altLang="pt-BR" sz="2000" kern="0" dirty="0" err="1" smtClean="0"/>
              <a:t>bala</a:t>
            </a:r>
            <a:r>
              <a:rPr lang="en-GB" altLang="pt-BR" sz="2000" kern="0" dirty="0" smtClean="0"/>
              <a:t> </a:t>
            </a:r>
            <a:r>
              <a:rPr lang="en-GB" altLang="pt-BR" sz="2000" kern="0" dirty="0" err="1" smtClean="0"/>
              <a:t>mágica</a:t>
            </a:r>
            <a:r>
              <a:rPr lang="en-GB" altLang="pt-BR" sz="2000" kern="0" dirty="0" smtClean="0"/>
              <a:t>.                     (</a:t>
            </a:r>
            <a:r>
              <a:rPr lang="pt-BR" sz="2000" dirty="0"/>
              <a:t>Harold </a:t>
            </a:r>
            <a:r>
              <a:rPr lang="pt-BR" sz="2000" dirty="0" err="1" smtClean="0"/>
              <a:t>Lasswell</a:t>
            </a:r>
            <a:r>
              <a:rPr lang="en-GB" altLang="pt-BR" sz="2000" kern="0" dirty="0" smtClean="0"/>
              <a:t>).</a:t>
            </a:r>
          </a:p>
          <a:p>
            <a:pPr>
              <a:spcBef>
                <a:spcPts val="500"/>
              </a:spcBef>
              <a:spcAft>
                <a:spcPts val="375"/>
              </a:spcAft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pt-BR" sz="2000" kern="0" dirty="0" smtClean="0"/>
          </a:p>
          <a:p>
            <a:pPr>
              <a:spcBef>
                <a:spcPts val="500"/>
              </a:spcBef>
              <a:spcAft>
                <a:spcPts val="375"/>
              </a:spcAft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pt-BR" sz="2000" kern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60848"/>
            <a:ext cx="6934200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6741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96" end="9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38</a:t>
            </a:fld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539552" y="3105835"/>
            <a:ext cx="7560840" cy="1200329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pt-BR" dirty="0" smtClean="0">
                <a:solidFill>
                  <a:schemeClr val="tx1"/>
                </a:solidFill>
              </a:rPr>
              <a:t>Veja o vídeo que demonstra a mídia para sensibilizar os telespectadores para a doação de órgãos : </a:t>
            </a:r>
          </a:p>
          <a:p>
            <a:endParaRPr lang="pt-BR" dirty="0" smtClean="0">
              <a:solidFill>
                <a:schemeClr val="tx1"/>
              </a:solidFill>
            </a:endParaRPr>
          </a:p>
          <a:p>
            <a:r>
              <a:rPr lang="pt-BR" dirty="0" smtClean="0">
                <a:solidFill>
                  <a:schemeClr val="tx1"/>
                </a:solidFill>
                <a:hlinkClick r:id="rId2"/>
              </a:rPr>
              <a:t>https</a:t>
            </a:r>
            <a:r>
              <a:rPr lang="pt-BR" dirty="0">
                <a:solidFill>
                  <a:schemeClr val="tx1"/>
                </a:solidFill>
                <a:hlinkClick r:id="rId2"/>
              </a:rPr>
              <a:t>://</a:t>
            </a:r>
            <a:r>
              <a:rPr lang="pt-BR" dirty="0" smtClean="0">
                <a:solidFill>
                  <a:schemeClr val="tx1"/>
                </a:solidFill>
                <a:hlinkClick r:id="rId2"/>
              </a:rPr>
              <a:t>www.youtube.com/watch?v=mnha5c-ue0Q</a:t>
            </a:r>
            <a:r>
              <a:rPr lang="pt-BR" dirty="0" smtClean="0">
                <a:solidFill>
                  <a:schemeClr val="tx1"/>
                </a:solidFill>
              </a:rPr>
              <a:t> 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367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39</a:t>
            </a:fld>
            <a:endParaRPr lang="pt-BR" dirty="0"/>
          </a:p>
        </p:txBody>
      </p:sp>
      <p:sp>
        <p:nvSpPr>
          <p:cNvPr id="3" name="Rectangle 1"/>
          <p:cNvSpPr txBox="1">
            <a:spLocks noChangeArrowheads="1"/>
          </p:cNvSpPr>
          <p:nvPr/>
        </p:nvSpPr>
        <p:spPr bwMode="auto">
          <a:xfrm>
            <a:off x="323850" y="11588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buClr>
                <a:srgbClr val="666699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kern="0" dirty="0" smtClean="0">
                <a:solidFill>
                  <a:srgbClr val="666699"/>
                </a:solidFill>
              </a:rPr>
              <a:t>1. </a:t>
            </a:r>
            <a:r>
              <a:rPr lang="en-GB" altLang="pt-BR" kern="0" dirty="0" err="1" smtClean="0">
                <a:solidFill>
                  <a:srgbClr val="666699"/>
                </a:solidFill>
              </a:rPr>
              <a:t>Manipulação</a:t>
            </a:r>
            <a:endParaRPr lang="en-GB" altLang="pt-BR" kern="0" dirty="0">
              <a:solidFill>
                <a:srgbClr val="666699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3568" y="1628775"/>
            <a:ext cx="7920879" cy="576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ts val="500"/>
              </a:spcBef>
              <a:spcAft>
                <a:spcPts val="375"/>
              </a:spcAft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000" kern="0" dirty="0" smtClean="0"/>
              <a:t>* </a:t>
            </a:r>
            <a:r>
              <a:rPr lang="en-GB" altLang="pt-BR" sz="2000" kern="0" dirty="0" err="1" smtClean="0"/>
              <a:t>Mensagens</a:t>
            </a:r>
            <a:r>
              <a:rPr lang="en-GB" altLang="pt-BR" sz="2000" kern="0" dirty="0" smtClean="0"/>
              <a:t> </a:t>
            </a:r>
            <a:r>
              <a:rPr lang="en-GB" altLang="pt-BR" sz="2000" kern="0" dirty="0" err="1" smtClean="0"/>
              <a:t>todo-poderosas</a:t>
            </a:r>
            <a:r>
              <a:rPr lang="en-GB" altLang="pt-BR" sz="2000" kern="0" dirty="0" smtClean="0"/>
              <a:t>; </a:t>
            </a:r>
            <a:r>
              <a:rPr lang="en-GB" altLang="pt-BR" sz="2000" kern="0" dirty="0" err="1" smtClean="0"/>
              <a:t>indivíduos</a:t>
            </a:r>
            <a:r>
              <a:rPr lang="en-GB" altLang="pt-BR" sz="2000" kern="0" dirty="0" smtClean="0"/>
              <a:t> </a:t>
            </a:r>
            <a:r>
              <a:rPr lang="en-GB" altLang="pt-BR" sz="2000" kern="0" dirty="0" err="1" smtClean="0"/>
              <a:t>manipuláveis</a:t>
            </a:r>
            <a:r>
              <a:rPr lang="en-GB" altLang="pt-BR" sz="2000" kern="0" dirty="0" smtClean="0"/>
              <a:t>.</a:t>
            </a:r>
          </a:p>
          <a:p>
            <a:pPr>
              <a:spcBef>
                <a:spcPts val="500"/>
              </a:spcBef>
              <a:spcAft>
                <a:spcPts val="375"/>
              </a:spcAft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pt-BR" sz="2000" kern="0" dirty="0" smtClean="0"/>
          </a:p>
          <a:p>
            <a:pPr>
              <a:spcBef>
                <a:spcPts val="500"/>
              </a:spcBef>
              <a:spcAft>
                <a:spcPts val="375"/>
              </a:spcAft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pt-BR" sz="2000" kern="0" dirty="0"/>
          </a:p>
        </p:txBody>
      </p:sp>
      <p:pic>
        <p:nvPicPr>
          <p:cNvPr id="3074" name="Picture 2" descr="http://4.bp.blogspot.com/_P01nL8Y_n2c/TSELugQCEeI/AAAAAAAAADs/IwsiwuGPD4w/s1600/midia-e-consum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23971"/>
            <a:ext cx="3567549" cy="432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277213"/>
            <a:ext cx="2157701" cy="458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346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55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40</a:t>
            </a:fld>
            <a:endParaRPr lang="pt-B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8115300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1"/>
          <p:cNvSpPr txBox="1">
            <a:spLocks noChangeArrowheads="1"/>
          </p:cNvSpPr>
          <p:nvPr/>
        </p:nvSpPr>
        <p:spPr bwMode="auto">
          <a:xfrm>
            <a:off x="323850" y="11588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buClr>
                <a:srgbClr val="666699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kern="0" dirty="0" smtClean="0">
                <a:solidFill>
                  <a:srgbClr val="666699"/>
                </a:solidFill>
              </a:rPr>
              <a:t>1. </a:t>
            </a:r>
            <a:r>
              <a:rPr lang="en-GB" altLang="pt-BR" kern="0" dirty="0" err="1" smtClean="0">
                <a:solidFill>
                  <a:srgbClr val="666699"/>
                </a:solidFill>
              </a:rPr>
              <a:t>Manipulação</a:t>
            </a:r>
            <a:endParaRPr lang="en-GB" altLang="pt-BR" kern="0" dirty="0">
              <a:solidFill>
                <a:srgbClr val="6666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08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41</a:t>
            </a:fld>
            <a:endParaRPr lang="pt-BR"/>
          </a:p>
        </p:txBody>
      </p:sp>
      <p:sp>
        <p:nvSpPr>
          <p:cNvPr id="3" name="Rectangle 1"/>
          <p:cNvSpPr txBox="1">
            <a:spLocks noChangeArrowheads="1"/>
          </p:cNvSpPr>
          <p:nvPr/>
        </p:nvSpPr>
        <p:spPr bwMode="auto">
          <a:xfrm>
            <a:off x="323850" y="115888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buClr>
                <a:srgbClr val="666699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kern="0" smtClean="0">
                <a:solidFill>
                  <a:srgbClr val="666699"/>
                </a:solidFill>
              </a:rPr>
              <a:t>1. Manipulação</a:t>
            </a:r>
            <a:endParaRPr lang="en-GB" altLang="pt-BR" kern="0" dirty="0">
              <a:solidFill>
                <a:srgbClr val="666699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83568" y="1628775"/>
            <a:ext cx="7920879" cy="486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ts val="500"/>
              </a:spcBef>
              <a:spcAft>
                <a:spcPts val="375"/>
              </a:spcAft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000" kern="0" dirty="0" err="1" smtClean="0"/>
              <a:t>Quais</a:t>
            </a:r>
            <a:r>
              <a:rPr lang="en-GB" altLang="pt-BR" sz="2000" kern="0" dirty="0" smtClean="0"/>
              <a:t> </a:t>
            </a:r>
            <a:r>
              <a:rPr lang="en-GB" altLang="pt-BR" sz="2000" kern="0" dirty="0" err="1" smtClean="0"/>
              <a:t>os</a:t>
            </a:r>
            <a:r>
              <a:rPr lang="en-GB" altLang="pt-BR" sz="2000" kern="0" dirty="0" smtClean="0"/>
              <a:t> </a:t>
            </a:r>
            <a:r>
              <a:rPr lang="en-GB" altLang="pt-BR" sz="2000" kern="0" dirty="0" err="1" smtClean="0"/>
              <a:t>efeitos</a:t>
            </a:r>
            <a:r>
              <a:rPr lang="en-GB" altLang="pt-BR" sz="2000" kern="0" dirty="0" smtClean="0"/>
              <a:t> de </a:t>
            </a:r>
            <a:r>
              <a:rPr lang="en-GB" altLang="pt-BR" sz="2000" kern="0" dirty="0" err="1" smtClean="0"/>
              <a:t>curto</a:t>
            </a:r>
            <a:r>
              <a:rPr lang="en-GB" altLang="pt-BR" sz="2000" kern="0" dirty="0" smtClean="0"/>
              <a:t> </a:t>
            </a:r>
            <a:r>
              <a:rPr lang="en-GB" altLang="pt-BR" sz="2000" kern="0" dirty="0" err="1" smtClean="0"/>
              <a:t>prazo</a:t>
            </a:r>
            <a:r>
              <a:rPr lang="en-GB" altLang="pt-BR" sz="2000" kern="0" dirty="0" smtClean="0"/>
              <a:t>?</a:t>
            </a:r>
          </a:p>
          <a:p>
            <a:pPr>
              <a:spcBef>
                <a:spcPts val="500"/>
              </a:spcBef>
              <a:spcAft>
                <a:spcPts val="375"/>
              </a:spcAft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pt-BR" sz="2000" kern="0" dirty="0" smtClean="0"/>
          </a:p>
          <a:p>
            <a:pPr>
              <a:spcBef>
                <a:spcPts val="500"/>
              </a:spcBef>
              <a:spcAft>
                <a:spcPts val="375"/>
              </a:spcAft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000" kern="0" dirty="0" err="1" smtClean="0"/>
              <a:t>Mensagens</a:t>
            </a:r>
            <a:r>
              <a:rPr lang="en-GB" altLang="pt-BR" sz="2000" kern="0" dirty="0" smtClean="0"/>
              <a:t> </a:t>
            </a:r>
            <a:r>
              <a:rPr lang="en-GB" altLang="pt-BR" sz="2000" kern="0" dirty="0" err="1" smtClean="0"/>
              <a:t>são</a:t>
            </a:r>
            <a:r>
              <a:rPr lang="en-GB" altLang="pt-BR" sz="2000" kern="0" dirty="0" smtClean="0"/>
              <a:t> </a:t>
            </a:r>
            <a:r>
              <a:rPr lang="en-GB" altLang="pt-BR" sz="2000" kern="0" dirty="0" err="1" smtClean="0"/>
              <a:t>todo-poderosas</a:t>
            </a:r>
            <a:r>
              <a:rPr lang="en-GB" altLang="pt-BR" sz="2000" kern="0" dirty="0" smtClean="0"/>
              <a:t> e </a:t>
            </a:r>
            <a:r>
              <a:rPr lang="en-GB" altLang="pt-BR" sz="2000" kern="0" dirty="0" err="1" smtClean="0"/>
              <a:t>os</a:t>
            </a:r>
            <a:r>
              <a:rPr lang="en-GB" altLang="pt-BR" sz="2000" kern="0" dirty="0" smtClean="0"/>
              <a:t> </a:t>
            </a:r>
            <a:r>
              <a:rPr lang="en-GB" altLang="pt-BR" sz="2000" kern="0" dirty="0" err="1" smtClean="0"/>
              <a:t>indivíduos</a:t>
            </a:r>
            <a:r>
              <a:rPr lang="en-GB" altLang="pt-BR" sz="2000" kern="0" dirty="0" smtClean="0"/>
              <a:t> </a:t>
            </a:r>
            <a:r>
              <a:rPr lang="en-GB" altLang="pt-BR" sz="2000" kern="0" dirty="0" err="1" smtClean="0"/>
              <a:t>são</a:t>
            </a:r>
            <a:endParaRPr lang="en-GB" altLang="pt-BR" sz="2000" kern="0" dirty="0" smtClean="0"/>
          </a:p>
          <a:p>
            <a:pPr>
              <a:spcBef>
                <a:spcPts val="500"/>
              </a:spcBef>
              <a:spcAft>
                <a:spcPts val="375"/>
              </a:spcAft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000" kern="0" dirty="0" err="1" smtClean="0"/>
              <a:t>vulneráveis</a:t>
            </a:r>
            <a:r>
              <a:rPr lang="en-GB" altLang="pt-BR" sz="2000" kern="0" dirty="0" smtClean="0"/>
              <a:t> e </a:t>
            </a:r>
            <a:r>
              <a:rPr lang="en-GB" altLang="pt-BR" sz="2000" kern="0" dirty="0" err="1" smtClean="0"/>
              <a:t>facilmente</a:t>
            </a:r>
            <a:r>
              <a:rPr lang="en-GB" altLang="pt-BR" sz="2000" kern="0" dirty="0" smtClean="0"/>
              <a:t> </a:t>
            </a:r>
            <a:r>
              <a:rPr lang="en-GB" altLang="pt-BR" sz="2000" kern="0" dirty="0" err="1" smtClean="0"/>
              <a:t>manipuláveis</a:t>
            </a:r>
            <a:r>
              <a:rPr lang="en-GB" altLang="pt-BR" sz="2000" kern="0" dirty="0" smtClean="0"/>
              <a:t>.</a:t>
            </a:r>
          </a:p>
          <a:p>
            <a:pPr>
              <a:spcBef>
                <a:spcPts val="500"/>
              </a:spcBef>
              <a:spcAft>
                <a:spcPts val="375"/>
              </a:spcAft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pt-BR" sz="2000" kern="0" dirty="0" smtClean="0"/>
          </a:p>
          <a:p>
            <a:pPr>
              <a:spcBef>
                <a:spcPts val="500"/>
              </a:spcBef>
              <a:spcAft>
                <a:spcPts val="375"/>
              </a:spcAft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000" kern="0" dirty="0" err="1" smtClean="0"/>
              <a:t>Lasswell</a:t>
            </a:r>
            <a:r>
              <a:rPr lang="en-GB" altLang="pt-BR" sz="2000" kern="0" dirty="0" smtClean="0"/>
              <a:t> – </a:t>
            </a:r>
            <a:r>
              <a:rPr lang="en-GB" altLang="pt-BR" sz="2000" kern="0" dirty="0" err="1" smtClean="0"/>
              <a:t>superação</a:t>
            </a:r>
            <a:r>
              <a:rPr lang="en-GB" altLang="pt-BR" sz="2000" kern="0" dirty="0" smtClean="0"/>
              <a:t> da </a:t>
            </a:r>
            <a:r>
              <a:rPr lang="en-GB" altLang="pt-BR" sz="2000" kern="0" dirty="0" err="1" smtClean="0"/>
              <a:t>idéia</a:t>
            </a:r>
            <a:r>
              <a:rPr lang="en-GB" altLang="pt-BR" sz="2000" kern="0" dirty="0" smtClean="0"/>
              <a:t> (</a:t>
            </a:r>
            <a:r>
              <a:rPr lang="en-GB" altLang="pt-BR" sz="2000" kern="0" dirty="0" err="1" smtClean="0"/>
              <a:t>quem</a:t>
            </a:r>
            <a:r>
              <a:rPr lang="en-GB" altLang="pt-BR" sz="2000" kern="0" dirty="0" smtClean="0"/>
              <a:t>, </a:t>
            </a:r>
            <a:r>
              <a:rPr lang="en-GB" altLang="pt-BR" sz="2000" kern="0" dirty="0" err="1" smtClean="0"/>
              <a:t>diz</a:t>
            </a:r>
            <a:r>
              <a:rPr lang="en-GB" altLang="pt-BR" sz="2000" kern="0" dirty="0" smtClean="0"/>
              <a:t> o </a:t>
            </a:r>
            <a:r>
              <a:rPr lang="en-GB" altLang="pt-BR" sz="2000" kern="0" dirty="0" err="1" smtClean="0"/>
              <a:t>quê</a:t>
            </a:r>
            <a:r>
              <a:rPr lang="en-GB" altLang="pt-BR" sz="2000" kern="0" dirty="0" smtClean="0"/>
              <a:t>, </a:t>
            </a:r>
            <a:r>
              <a:rPr lang="en-GB" altLang="pt-BR" sz="2000" kern="0" dirty="0" err="1" smtClean="0"/>
              <a:t>através</a:t>
            </a:r>
            <a:r>
              <a:rPr lang="en-GB" altLang="pt-BR" sz="2000" kern="0" dirty="0" smtClean="0"/>
              <a:t> de </a:t>
            </a:r>
            <a:r>
              <a:rPr lang="en-GB" altLang="pt-BR" sz="2000" kern="0" dirty="0" err="1" smtClean="0"/>
              <a:t>que</a:t>
            </a:r>
            <a:r>
              <a:rPr lang="en-GB" altLang="pt-BR" sz="2000" kern="0" dirty="0" smtClean="0"/>
              <a:t> canal, para </a:t>
            </a:r>
            <a:r>
              <a:rPr lang="en-GB" altLang="pt-BR" sz="2000" kern="0" dirty="0" err="1" smtClean="0"/>
              <a:t>quem</a:t>
            </a:r>
            <a:r>
              <a:rPr lang="en-GB" altLang="pt-BR" sz="2000" kern="0" dirty="0" smtClean="0"/>
              <a:t>, com </a:t>
            </a:r>
            <a:r>
              <a:rPr lang="en-GB" altLang="pt-BR" sz="2000" kern="0" dirty="0" err="1" smtClean="0"/>
              <a:t>que</a:t>
            </a:r>
            <a:r>
              <a:rPr lang="en-GB" altLang="pt-BR" sz="2000" kern="0" dirty="0" smtClean="0"/>
              <a:t> </a:t>
            </a:r>
            <a:r>
              <a:rPr lang="en-GB" altLang="pt-BR" sz="2000" kern="0" dirty="0" err="1" smtClean="0"/>
              <a:t>efeito</a:t>
            </a:r>
            <a:r>
              <a:rPr lang="en-GB" altLang="pt-BR" sz="2000" kern="0" dirty="0" smtClean="0"/>
              <a:t>)</a:t>
            </a:r>
            <a:r>
              <a:rPr lang="ar-SA" altLang="pt-BR" sz="2000" kern="0" dirty="0" smtClean="0">
                <a:cs typeface="Arial" charset="0"/>
              </a:rPr>
              <a:t>‏</a:t>
            </a:r>
            <a:endParaRPr lang="en-GB" altLang="pt-BR" sz="2000" kern="0" dirty="0" smtClean="0"/>
          </a:p>
          <a:p>
            <a:pPr>
              <a:spcBef>
                <a:spcPts val="500"/>
              </a:spcBef>
              <a:spcAft>
                <a:spcPts val="375"/>
              </a:spcAft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pt-BR" sz="2000" kern="0" dirty="0"/>
          </a:p>
        </p:txBody>
      </p:sp>
    </p:spTree>
    <p:extLst>
      <p:ext uri="{BB962C8B-B14F-4D97-AF65-F5344CB8AC3E}">
        <p14:creationId xmlns:p14="http://schemas.microsoft.com/office/powerpoint/2010/main" val="1524381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charRg st="205" end="2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42</a:t>
            </a:fld>
            <a:endParaRPr lang="pt-BR"/>
          </a:p>
        </p:txBody>
      </p:sp>
      <p:sp>
        <p:nvSpPr>
          <p:cNvPr id="3" name="Rectangle 1"/>
          <p:cNvSpPr txBox="1">
            <a:spLocks noChangeArrowheads="1"/>
          </p:cNvSpPr>
          <p:nvPr/>
        </p:nvSpPr>
        <p:spPr bwMode="auto">
          <a:xfrm>
            <a:off x="684213" y="47625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buClr>
                <a:srgbClr val="666699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kern="0" dirty="0" err="1" smtClean="0">
                <a:solidFill>
                  <a:srgbClr val="666699"/>
                </a:solidFill>
              </a:rPr>
              <a:t>Persuasão</a:t>
            </a:r>
            <a:endParaRPr lang="en-GB" altLang="pt-BR" kern="0" dirty="0">
              <a:solidFill>
                <a:srgbClr val="666699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691528" y="1989138"/>
            <a:ext cx="7696896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>
              <a:spcBef>
                <a:spcPts val="500"/>
              </a:spcBef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000" kern="0" dirty="0" err="1" smtClean="0"/>
              <a:t>Persuadir</a:t>
            </a:r>
            <a:r>
              <a:rPr lang="en-GB" altLang="pt-BR" sz="2000" kern="0" dirty="0" smtClean="0"/>
              <a:t>: </a:t>
            </a:r>
            <a:r>
              <a:rPr lang="en-GB" altLang="pt-BR" sz="2000" kern="0" dirty="0" err="1" smtClean="0"/>
              <a:t>levar</a:t>
            </a:r>
            <a:r>
              <a:rPr lang="en-GB" altLang="pt-BR" sz="2000" kern="0" dirty="0" smtClean="0"/>
              <a:t> a </a:t>
            </a:r>
            <a:r>
              <a:rPr lang="en-GB" altLang="pt-BR" sz="2000" kern="0" dirty="0" err="1" smtClean="0"/>
              <a:t>crer</a:t>
            </a:r>
            <a:r>
              <a:rPr lang="en-GB" altLang="pt-BR" sz="2000" kern="0" dirty="0" smtClean="0"/>
              <a:t> </a:t>
            </a:r>
            <a:r>
              <a:rPr lang="en-GB" altLang="pt-BR" sz="2000" kern="0" dirty="0" err="1" smtClean="0"/>
              <a:t>ou</a:t>
            </a:r>
            <a:r>
              <a:rPr lang="en-GB" altLang="pt-BR" sz="2000" kern="0" dirty="0" smtClean="0"/>
              <a:t> a </a:t>
            </a:r>
            <a:r>
              <a:rPr lang="en-GB" altLang="pt-BR" sz="2000" kern="0" dirty="0" err="1" smtClean="0"/>
              <a:t>aceitar</a:t>
            </a:r>
            <a:r>
              <a:rPr lang="en-GB" altLang="pt-BR" sz="2000" kern="0" dirty="0" smtClean="0"/>
              <a:t>, </a:t>
            </a:r>
            <a:r>
              <a:rPr lang="en-GB" altLang="pt-BR" sz="2000" kern="0" dirty="0" err="1" smtClean="0"/>
              <a:t>induzir</a:t>
            </a:r>
            <a:r>
              <a:rPr lang="en-GB" altLang="pt-BR" sz="2000" kern="0" dirty="0" smtClean="0"/>
              <a:t>, </a:t>
            </a:r>
            <a:r>
              <a:rPr lang="en-GB" altLang="pt-BR" sz="2000" kern="0" dirty="0" err="1" smtClean="0"/>
              <a:t>convencer</a:t>
            </a:r>
            <a:r>
              <a:rPr lang="en-GB" altLang="pt-BR" sz="2000" kern="0" dirty="0" smtClean="0"/>
              <a:t>;</a:t>
            </a:r>
          </a:p>
          <a:p>
            <a:pPr>
              <a:spcBef>
                <a:spcPts val="500"/>
              </a:spcBef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pt-BR" sz="2000" kern="0" dirty="0" smtClean="0"/>
          </a:p>
          <a:p>
            <a:pPr>
              <a:spcBef>
                <a:spcPts val="500"/>
              </a:spcBef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000" kern="0" dirty="0" err="1" smtClean="0"/>
              <a:t>Poder</a:t>
            </a:r>
            <a:r>
              <a:rPr lang="en-GB" altLang="pt-BR" sz="2000" kern="0" dirty="0" smtClean="0"/>
              <a:t> </a:t>
            </a:r>
            <a:r>
              <a:rPr lang="en-GB" altLang="pt-BR" sz="2000" kern="0" dirty="0" err="1" smtClean="0"/>
              <a:t>limitado</a:t>
            </a:r>
            <a:r>
              <a:rPr lang="en-GB" altLang="pt-BR" sz="2000" kern="0" dirty="0" smtClean="0"/>
              <a:t> dos </a:t>
            </a:r>
            <a:r>
              <a:rPr lang="en-GB" altLang="pt-BR" sz="2000" kern="0" dirty="0" err="1" smtClean="0"/>
              <a:t>meios</a:t>
            </a:r>
            <a:r>
              <a:rPr lang="en-GB" altLang="pt-BR" sz="2000" kern="0" dirty="0" smtClean="0"/>
              <a:t>;</a:t>
            </a:r>
          </a:p>
          <a:p>
            <a:pPr>
              <a:spcBef>
                <a:spcPts val="500"/>
              </a:spcBef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pt-BR" sz="2000" kern="0" dirty="0" smtClean="0"/>
          </a:p>
          <a:p>
            <a:pPr>
              <a:spcBef>
                <a:spcPts val="500"/>
              </a:spcBef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000" kern="0" dirty="0" smtClean="0"/>
              <a:t>“</a:t>
            </a:r>
            <a:r>
              <a:rPr lang="en-GB" altLang="pt-BR" sz="2000" kern="0" dirty="0" err="1" smtClean="0"/>
              <a:t>teoria</a:t>
            </a:r>
            <a:r>
              <a:rPr lang="en-GB" altLang="pt-BR" sz="2000" kern="0" dirty="0" smtClean="0"/>
              <a:t> dos </a:t>
            </a:r>
            <a:r>
              <a:rPr lang="en-GB" altLang="pt-BR" sz="2000" kern="0" dirty="0" err="1" smtClean="0"/>
              <a:t>usos</a:t>
            </a:r>
            <a:r>
              <a:rPr lang="en-GB" altLang="pt-BR" sz="2000" kern="0" dirty="0" smtClean="0"/>
              <a:t> e </a:t>
            </a:r>
            <a:r>
              <a:rPr lang="en-GB" altLang="pt-BR" sz="2000" kern="0" dirty="0" err="1" smtClean="0"/>
              <a:t>gratificações</a:t>
            </a:r>
            <a:r>
              <a:rPr lang="en-GB" altLang="pt-BR" sz="2000" kern="0" dirty="0" smtClean="0"/>
              <a:t>”: receptor </a:t>
            </a:r>
            <a:r>
              <a:rPr lang="en-GB" altLang="pt-BR" sz="2000" kern="0" dirty="0" err="1" smtClean="0"/>
              <a:t>ativo</a:t>
            </a:r>
            <a:r>
              <a:rPr lang="en-GB" altLang="pt-BR" sz="2000" kern="0" dirty="0" smtClean="0"/>
              <a:t>;</a:t>
            </a:r>
          </a:p>
          <a:p>
            <a:pPr>
              <a:spcBef>
                <a:spcPts val="500"/>
              </a:spcBef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pt-BR" sz="2000" kern="0" dirty="0" smtClean="0"/>
          </a:p>
          <a:p>
            <a:pPr>
              <a:spcBef>
                <a:spcPts val="500"/>
              </a:spcBef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000" kern="0" dirty="0" err="1" smtClean="0"/>
              <a:t>Brasil</a:t>
            </a:r>
            <a:r>
              <a:rPr lang="en-GB" altLang="pt-BR" sz="2000" kern="0" dirty="0" smtClean="0"/>
              <a:t>: </a:t>
            </a:r>
            <a:r>
              <a:rPr lang="en-GB" altLang="pt-BR" sz="2000" kern="0" dirty="0" err="1" smtClean="0"/>
              <a:t>anos</a:t>
            </a:r>
            <a:r>
              <a:rPr lang="en-GB" altLang="pt-BR" sz="2000" kern="0" dirty="0" smtClean="0"/>
              <a:t> 50 – IBOPE e </a:t>
            </a:r>
            <a:r>
              <a:rPr lang="en-GB" altLang="pt-BR" sz="2000" kern="0" dirty="0" err="1" smtClean="0"/>
              <a:t>pesquisas</a:t>
            </a:r>
            <a:r>
              <a:rPr lang="en-GB" altLang="pt-BR" sz="2000" kern="0" dirty="0" smtClean="0"/>
              <a:t>; </a:t>
            </a:r>
            <a:r>
              <a:rPr lang="en-GB" altLang="pt-BR" sz="2000" kern="0" dirty="0" err="1" smtClean="0"/>
              <a:t>primeiramente</a:t>
            </a:r>
            <a:r>
              <a:rPr lang="en-GB" altLang="pt-BR" sz="2000" kern="0" dirty="0" smtClean="0"/>
              <a:t> com</a:t>
            </a:r>
          </a:p>
          <a:p>
            <a:pPr>
              <a:spcBef>
                <a:spcPts val="500"/>
              </a:spcBef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000" kern="0" dirty="0" err="1" smtClean="0"/>
              <a:t>cunho</a:t>
            </a:r>
            <a:r>
              <a:rPr lang="en-GB" altLang="pt-BR" sz="2000" kern="0" dirty="0" smtClean="0"/>
              <a:t> </a:t>
            </a:r>
            <a:r>
              <a:rPr lang="en-GB" altLang="pt-BR" sz="2000" kern="0" dirty="0" err="1" smtClean="0"/>
              <a:t>publicitário</a:t>
            </a:r>
            <a:r>
              <a:rPr lang="en-GB" altLang="pt-BR" sz="2000" kern="0" dirty="0" smtClean="0"/>
              <a:t>;</a:t>
            </a:r>
          </a:p>
          <a:p>
            <a:pPr>
              <a:spcBef>
                <a:spcPts val="500"/>
              </a:spcBef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pt-BR" sz="2000" kern="0" dirty="0" smtClean="0"/>
          </a:p>
          <a:p>
            <a:pPr>
              <a:spcBef>
                <a:spcPts val="500"/>
              </a:spcBef>
              <a:buFont typeface="Tahoma" pitchFamily="32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000" kern="0" dirty="0" err="1" smtClean="0"/>
              <a:t>Mídia</a:t>
            </a:r>
            <a:r>
              <a:rPr lang="en-GB" altLang="pt-BR" sz="2000" kern="0" dirty="0" smtClean="0"/>
              <a:t> e </a:t>
            </a:r>
            <a:r>
              <a:rPr lang="en-GB" altLang="pt-BR" sz="2000" kern="0" dirty="0" err="1" smtClean="0"/>
              <a:t>eleições</a:t>
            </a:r>
            <a:r>
              <a:rPr lang="en-GB" altLang="pt-BR" sz="2000" kern="0" dirty="0" smtClean="0"/>
              <a:t>: </a:t>
            </a:r>
            <a:r>
              <a:rPr lang="en-GB" altLang="pt-BR" sz="2000" kern="0" dirty="0" err="1" smtClean="0"/>
              <a:t>Efeitos</a:t>
            </a:r>
            <a:r>
              <a:rPr lang="en-GB" altLang="pt-BR" sz="2000" kern="0" dirty="0" smtClean="0"/>
              <a:t> da </a:t>
            </a:r>
            <a:r>
              <a:rPr lang="en-GB" altLang="pt-BR" sz="2000" kern="0" dirty="0" err="1" smtClean="0"/>
              <a:t>comunicação</a:t>
            </a:r>
            <a:r>
              <a:rPr lang="en-GB" altLang="pt-BR" sz="2000" kern="0" dirty="0" smtClean="0"/>
              <a:t> (</a:t>
            </a:r>
            <a:r>
              <a:rPr lang="en-GB" altLang="pt-BR" sz="2000" kern="0" dirty="0" err="1" smtClean="0"/>
              <a:t>Collor</a:t>
            </a:r>
            <a:r>
              <a:rPr lang="en-GB" altLang="pt-BR" sz="2000" kern="0" dirty="0" smtClean="0"/>
              <a:t>).</a:t>
            </a:r>
            <a:endParaRPr lang="en-GB" altLang="pt-BR" sz="2000" kern="0" dirty="0"/>
          </a:p>
        </p:txBody>
      </p:sp>
    </p:spTree>
    <p:extLst>
      <p:ext uri="{BB962C8B-B14F-4D97-AF65-F5344CB8AC3E}">
        <p14:creationId xmlns:p14="http://schemas.microsoft.com/office/powerpoint/2010/main" val="2580158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611560" y="2780928"/>
            <a:ext cx="8226425" cy="1433512"/>
          </a:xfrm>
        </p:spPr>
        <p:txBody>
          <a:bodyPr/>
          <a:lstStyle/>
          <a:p>
            <a:r>
              <a:rPr lang="pt-BR" altLang="pt-BR" sz="2800" b="1" dirty="0">
                <a:solidFill>
                  <a:srgbClr val="0000CC"/>
                </a:solidFill>
                <a:cs typeface="Times New Roman" pitchFamily="18" charset="0"/>
              </a:rPr>
              <a:t>PODER É FAZER VALER A SUA VONTADE</a:t>
            </a:r>
            <a:endParaRPr lang="pt-BR" sz="2800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6511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2800" b="1" cap="all" dirty="0">
                <a:cs typeface="Arial" charset="0"/>
              </a:rPr>
              <a:t>Os elementos do </a:t>
            </a:r>
            <a:r>
              <a:rPr lang="pt-BR" altLang="pt-BR" sz="2800" b="1" cap="all" dirty="0" smtClean="0">
                <a:cs typeface="Arial" charset="0"/>
              </a:rPr>
              <a:t>poder</a:t>
            </a:r>
            <a:endParaRPr lang="pt-BR" sz="2800" cap="all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altLang="pt-BR" b="1" dirty="0">
              <a:cs typeface="Arial" charset="0"/>
            </a:endParaRPr>
          </a:p>
          <a:p>
            <a:pPr algn="just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pt-BR" altLang="pt-BR" i="1" dirty="0">
                <a:cs typeface="Times New Roman" pitchFamily="18" charset="0"/>
              </a:rPr>
              <a:t> </a:t>
            </a:r>
            <a:r>
              <a:rPr lang="pt-BR" altLang="pt-BR" i="1" dirty="0">
                <a:solidFill>
                  <a:srgbClr val="FF9900"/>
                </a:solidFill>
                <a:cs typeface="Times New Roman" pitchFamily="18" charset="0"/>
              </a:rPr>
              <a:t>COERÇÃO</a:t>
            </a:r>
            <a:r>
              <a:rPr lang="pt-BR" altLang="pt-BR" i="1" dirty="0">
                <a:cs typeface="Times New Roman" pitchFamily="18" charset="0"/>
              </a:rPr>
              <a:t>: </a:t>
            </a:r>
            <a:r>
              <a:rPr lang="pt-BR" altLang="pt-BR" dirty="0">
                <a:cs typeface="Times New Roman" pitchFamily="18" charset="0"/>
              </a:rPr>
              <a:t>obrigar a outros, pela força ou imposição, que façam aquilo que </a:t>
            </a:r>
            <a:r>
              <a:rPr lang="pt-BR" altLang="pt-BR" dirty="0" smtClean="0">
                <a:cs typeface="Times New Roman" pitchFamily="18" charset="0"/>
              </a:rPr>
              <a:t>desejamos; </a:t>
            </a:r>
          </a:p>
          <a:p>
            <a:pPr marL="0" indent="0" algn="just">
              <a:lnSpc>
                <a:spcPct val="70000"/>
              </a:lnSpc>
              <a:spcBef>
                <a:spcPct val="50000"/>
              </a:spcBef>
            </a:pPr>
            <a:endParaRPr lang="pt-BR" altLang="pt-BR" dirty="0">
              <a:cs typeface="Arial" charset="0"/>
            </a:endParaRPr>
          </a:p>
          <a:p>
            <a:pPr algn="just">
              <a:lnSpc>
                <a:spcPct val="70000"/>
              </a:lnSpc>
              <a:spcBef>
                <a:spcPct val="50000"/>
              </a:spcBef>
              <a:buFontTx/>
              <a:buChar char="•"/>
            </a:pPr>
            <a:r>
              <a:rPr lang="pt-BR" altLang="pt-BR" dirty="0">
                <a:cs typeface="Arial" charset="0"/>
              </a:rPr>
              <a:t> </a:t>
            </a:r>
            <a:r>
              <a:rPr lang="pt-BR" altLang="pt-BR" i="1" dirty="0">
                <a:solidFill>
                  <a:srgbClr val="FF9900"/>
                </a:solidFill>
                <a:cs typeface="Times New Roman" pitchFamily="18" charset="0"/>
              </a:rPr>
              <a:t>INFLUÊNCIA</a:t>
            </a:r>
            <a:r>
              <a:rPr lang="pt-BR" altLang="pt-BR" dirty="0">
                <a:cs typeface="Times New Roman" pitchFamily="18" charset="0"/>
              </a:rPr>
              <a:t>: fazer com que os outros ajam como se fosse por vontade própria, por </a:t>
            </a:r>
            <a:r>
              <a:rPr lang="pt-BR" altLang="pt-BR" dirty="0" smtClean="0">
                <a:cs typeface="Times New Roman" pitchFamily="18" charset="0"/>
              </a:rPr>
              <a:t>persuasão;</a:t>
            </a:r>
            <a:endParaRPr lang="pt-BR" altLang="pt-BR" dirty="0">
              <a:cs typeface="Arial" charset="0"/>
            </a:endParaRPr>
          </a:p>
          <a:p>
            <a:endParaRPr lang="pt-BR" altLang="pt-BR" b="1" dirty="0">
              <a:cs typeface="Arial" charset="0"/>
            </a:endParaRPr>
          </a:p>
          <a:p>
            <a:endParaRPr lang="pt-BR" dirty="0"/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44</a:t>
            </a:fld>
            <a:endParaRPr lang="pt-BR"/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3463376" y="5627092"/>
            <a:ext cx="4809106" cy="4699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pt-B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pt-BR" altLang="pt-BR" sz="2400">
                <a:latin typeface="Times New Roman" pitchFamily="18" charset="0"/>
              </a:rPr>
              <a:t>Coerção + Influência = Poder</a:t>
            </a:r>
          </a:p>
        </p:txBody>
      </p:sp>
    </p:spTree>
    <p:extLst>
      <p:ext uri="{BB962C8B-B14F-4D97-AF65-F5344CB8AC3E}">
        <p14:creationId xmlns:p14="http://schemas.microsoft.com/office/powerpoint/2010/main" val="182206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828675" y="2281238"/>
            <a:ext cx="755967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pt-BR" sz="2400" dirty="0"/>
              <a:t>De acordo com Max Weber, a capacidade do estado em exercer a autoridade geralmente depende de sua capacidade de exercer duas outras formas de poder:</a:t>
            </a:r>
            <a:r>
              <a:rPr lang="pt-BR" altLang="pt-BR" sz="2400" dirty="0">
                <a:solidFill>
                  <a:srgbClr val="FF6600"/>
                </a:solidFill>
              </a:rPr>
              <a:t> O COERCITIVO E O SIMBÓLICO</a:t>
            </a:r>
            <a:r>
              <a:rPr lang="pt-BR" altLang="pt-BR" sz="2400" dirty="0"/>
              <a:t>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495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684213" y="1171575"/>
            <a:ext cx="7704137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pt-BR" b="1" dirty="0">
                <a:solidFill>
                  <a:srgbClr val="FF6600"/>
                </a:solidFill>
              </a:rPr>
              <a:t>PODER COERCITIVO:</a:t>
            </a:r>
            <a:r>
              <a:rPr lang="pt-BR" altLang="pt-BR" sz="2400" dirty="0"/>
              <a:t> implica o uso, ou a ameaça, da força física para subjugar ou conquistar o oponente. Sua forma mais importante é o </a:t>
            </a:r>
            <a:r>
              <a:rPr lang="pt-BR" altLang="pt-BR" sz="2400" i="1" dirty="0"/>
              <a:t>poder militar</a:t>
            </a:r>
            <a:r>
              <a:rPr lang="pt-BR" altLang="pt-BR" sz="2400" dirty="0"/>
              <a:t>.</a:t>
            </a:r>
          </a:p>
        </p:txBody>
      </p:sp>
      <p:sp>
        <p:nvSpPr>
          <p:cNvPr id="21518" name="Line 14"/>
          <p:cNvSpPr>
            <a:spLocks noChangeShapeType="1"/>
          </p:cNvSpPr>
          <p:nvPr/>
        </p:nvSpPr>
        <p:spPr bwMode="auto">
          <a:xfrm>
            <a:off x="3132138" y="3789363"/>
            <a:ext cx="574675" cy="0"/>
          </a:xfrm>
          <a:prstGeom prst="line">
            <a:avLst/>
          </a:prstGeom>
          <a:noFill/>
          <a:ln w="984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auto">
          <a:xfrm>
            <a:off x="5507038" y="3789363"/>
            <a:ext cx="574675" cy="0"/>
          </a:xfrm>
          <a:prstGeom prst="line">
            <a:avLst/>
          </a:prstGeom>
          <a:noFill/>
          <a:ln w="984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755650" y="3068638"/>
            <a:ext cx="2232025" cy="2197100"/>
            <a:chOff x="567" y="2160"/>
            <a:chExt cx="1406" cy="1384"/>
          </a:xfrm>
        </p:grpSpPr>
        <p:pic>
          <p:nvPicPr>
            <p:cNvPr id="12301" name="Picture 6" descr="sriimg20041116_5343831_0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" y="2160"/>
              <a:ext cx="1406" cy="1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2" name="Text Box 16"/>
            <p:cNvSpPr txBox="1">
              <a:spLocks noChangeArrowheads="1"/>
            </p:cNvSpPr>
            <p:nvPr/>
          </p:nvSpPr>
          <p:spPr bwMode="auto">
            <a:xfrm>
              <a:off x="702" y="3294"/>
              <a:ext cx="118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pt-BR" sz="2000" b="1"/>
                <a:t>Exército</a:t>
              </a:r>
            </a:p>
          </p:txBody>
        </p: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6156325" y="2852738"/>
            <a:ext cx="1944688" cy="3122612"/>
            <a:chOff x="3969" y="2108"/>
            <a:chExt cx="1225" cy="1967"/>
          </a:xfrm>
        </p:grpSpPr>
        <p:pic>
          <p:nvPicPr>
            <p:cNvPr id="12299" name="Picture 12" descr="fot10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9" y="2108"/>
              <a:ext cx="1225" cy="1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0" name="Text Box 17"/>
            <p:cNvSpPr txBox="1">
              <a:spLocks noChangeArrowheads="1"/>
            </p:cNvSpPr>
            <p:nvPr/>
          </p:nvSpPr>
          <p:spPr bwMode="auto">
            <a:xfrm>
              <a:off x="4013" y="3249"/>
              <a:ext cx="1180" cy="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pt-BR" sz="2000" b="1"/>
                <a:t>Cala milhares de vozes na ditadura e nas guerras</a:t>
              </a:r>
            </a:p>
          </p:txBody>
        </p: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3633788" y="2924175"/>
            <a:ext cx="1873250" cy="3165475"/>
            <a:chOff x="2380" y="1979"/>
            <a:chExt cx="1180" cy="1994"/>
          </a:xfrm>
        </p:grpSpPr>
        <p:pic>
          <p:nvPicPr>
            <p:cNvPr id="12296" name="Picture 8" descr="Armas-Exercito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2" y="2296"/>
              <a:ext cx="813" cy="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7" name="Picture 10" descr="tortura">
              <a:hlinkClick r:id="rId8"/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2" y="1979"/>
              <a:ext cx="998" cy="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8" name="Text Box 18"/>
            <p:cNvSpPr txBox="1">
              <a:spLocks noChangeArrowheads="1"/>
            </p:cNvSpPr>
            <p:nvPr/>
          </p:nvSpPr>
          <p:spPr bwMode="auto">
            <a:xfrm>
              <a:off x="2380" y="3339"/>
              <a:ext cx="1180" cy="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pt-BR" sz="2000" b="1"/>
                <a:t>Uso de armas e força física (tortura)</a:t>
              </a:r>
            </a:p>
          </p:txBody>
        </p:sp>
      </p:grp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4275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8" grpId="0" animBg="1"/>
      <p:bldP spid="2151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611188" y="765175"/>
            <a:ext cx="7921625" cy="197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pt-BR" altLang="pt-BR" b="1">
                <a:solidFill>
                  <a:srgbClr val="FF6600"/>
                </a:solidFill>
              </a:rPr>
              <a:t>PODER CULTURAL OU SIMBÓLICO:</a:t>
            </a:r>
            <a:r>
              <a:rPr lang="pt-BR" altLang="pt-BR" sz="2400"/>
              <a:t> capacidade de intervir no curso dos acontecimentos, de influenciar as ações dos outros e produzir eventos por meio da produção e da transmissão de formas simbólicas. </a:t>
            </a:r>
          </a:p>
        </p:txBody>
      </p:sp>
      <p:sp>
        <p:nvSpPr>
          <p:cNvPr id="22550" name="Line 22"/>
          <p:cNvSpPr>
            <a:spLocks noChangeShapeType="1"/>
          </p:cNvSpPr>
          <p:nvPr/>
        </p:nvSpPr>
        <p:spPr bwMode="auto">
          <a:xfrm>
            <a:off x="2555875" y="4365625"/>
            <a:ext cx="792163" cy="0"/>
          </a:xfrm>
          <a:prstGeom prst="line">
            <a:avLst/>
          </a:prstGeom>
          <a:noFill/>
          <a:ln w="952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>
            <a:off x="5651500" y="4365625"/>
            <a:ext cx="792163" cy="0"/>
          </a:xfrm>
          <a:prstGeom prst="line">
            <a:avLst/>
          </a:prstGeom>
          <a:noFill/>
          <a:ln w="952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pt-BR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611188" y="2997200"/>
            <a:ext cx="2160587" cy="2736850"/>
            <a:chOff x="385" y="2296"/>
            <a:chExt cx="1361" cy="1724"/>
          </a:xfrm>
        </p:grpSpPr>
        <p:pic>
          <p:nvPicPr>
            <p:cNvPr id="13327" name="Picture 17" descr="igreja_matriz_alta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" y="2296"/>
              <a:ext cx="1141" cy="1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8" name="Text Box 24"/>
            <p:cNvSpPr txBox="1">
              <a:spLocks noChangeArrowheads="1"/>
            </p:cNvSpPr>
            <p:nvPr/>
          </p:nvSpPr>
          <p:spPr bwMode="auto">
            <a:xfrm>
              <a:off x="385" y="3578"/>
              <a:ext cx="1361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pt-BR" sz="2000" b="1"/>
                <a:t>Instituição Igreja Católica</a:t>
              </a:r>
            </a:p>
          </p:txBody>
        </p:sp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3276600" y="2708275"/>
            <a:ext cx="2174875" cy="3632200"/>
            <a:chOff x="2064" y="2251"/>
            <a:chExt cx="1370" cy="2288"/>
          </a:xfrm>
        </p:grpSpPr>
        <p:pic>
          <p:nvPicPr>
            <p:cNvPr id="13325" name="Picture 19" descr="moises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5" y="2251"/>
              <a:ext cx="1189" cy="1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6" name="Text Box 25"/>
            <p:cNvSpPr txBox="1">
              <a:spLocks noChangeArrowheads="1"/>
            </p:cNvSpPr>
            <p:nvPr/>
          </p:nvSpPr>
          <p:spPr bwMode="auto">
            <a:xfrm>
              <a:off x="2064" y="3521"/>
              <a:ext cx="1361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28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pt-BR" altLang="pt-BR" sz="2000" b="1"/>
                <a:t>Reprodução e transmissão da força simbólica dos 10 mandamentos</a:t>
              </a:r>
            </a:p>
          </p:txBody>
        </p:sp>
      </p:grpSp>
      <p:grpSp>
        <p:nvGrpSpPr>
          <p:cNvPr id="4" name="Group 32"/>
          <p:cNvGrpSpPr>
            <a:grpSpLocks/>
          </p:cNvGrpSpPr>
          <p:nvPr/>
        </p:nvGrpSpPr>
        <p:grpSpPr bwMode="auto">
          <a:xfrm>
            <a:off x="5940425" y="2852738"/>
            <a:ext cx="2808288" cy="3078162"/>
            <a:chOff x="3742" y="1933"/>
            <a:chExt cx="1769" cy="1939"/>
          </a:xfrm>
        </p:grpSpPr>
        <p:grpSp>
          <p:nvGrpSpPr>
            <p:cNvPr id="13320" name="Group 28"/>
            <p:cNvGrpSpPr>
              <a:grpSpLocks/>
            </p:cNvGrpSpPr>
            <p:nvPr/>
          </p:nvGrpSpPr>
          <p:grpSpPr bwMode="auto">
            <a:xfrm>
              <a:off x="3878" y="2205"/>
              <a:ext cx="1361" cy="1667"/>
              <a:chOff x="3878" y="2387"/>
              <a:chExt cx="1361" cy="1667"/>
            </a:xfrm>
          </p:grpSpPr>
          <p:pic>
            <p:nvPicPr>
              <p:cNvPr id="13323" name="Picture 21" descr="original">
                <a:hlinkClick r:id="rId6"/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95" y="2387"/>
                <a:ext cx="905" cy="11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324" name="Text Box 26"/>
              <p:cNvSpPr txBox="1">
                <a:spLocks noChangeArrowheads="1"/>
              </p:cNvSpPr>
              <p:nvPr/>
            </p:nvSpPr>
            <p:spPr bwMode="auto">
              <a:xfrm>
                <a:off x="3878" y="3612"/>
                <a:ext cx="1361" cy="4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</a:pPr>
                <a:r>
                  <a:rPr lang="pt-BR" altLang="pt-BR" sz="2000" b="1"/>
                  <a:t>Inibe a infidelidade</a:t>
                </a:r>
              </a:p>
            </p:txBody>
          </p:sp>
        </p:grpSp>
        <p:sp>
          <p:nvSpPr>
            <p:cNvPr id="13321" name="Line 30"/>
            <p:cNvSpPr>
              <a:spLocks noChangeShapeType="1"/>
            </p:cNvSpPr>
            <p:nvPr/>
          </p:nvSpPr>
          <p:spPr bwMode="auto">
            <a:xfrm>
              <a:off x="3878" y="1933"/>
              <a:ext cx="1633" cy="1678"/>
            </a:xfrm>
            <a:prstGeom prst="line">
              <a:avLst/>
            </a:prstGeom>
            <a:noFill/>
            <a:ln w="539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  <p:sp>
          <p:nvSpPr>
            <p:cNvPr id="13322" name="Line 31"/>
            <p:cNvSpPr>
              <a:spLocks noChangeShapeType="1"/>
            </p:cNvSpPr>
            <p:nvPr/>
          </p:nvSpPr>
          <p:spPr bwMode="auto">
            <a:xfrm flipV="1">
              <a:off x="3742" y="1933"/>
              <a:ext cx="1723" cy="1588"/>
            </a:xfrm>
            <a:prstGeom prst="line">
              <a:avLst/>
            </a:prstGeom>
            <a:noFill/>
            <a:ln w="539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5" name="Espaço Reservado para Número de Slide 4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7379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0" grpId="0" animBg="1"/>
      <p:bldP spid="2255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26425" cy="1433512"/>
          </a:xfrm>
        </p:spPr>
        <p:txBody>
          <a:bodyPr/>
          <a:lstStyle/>
          <a:p>
            <a:r>
              <a:rPr lang="pt-BR" sz="3200" dirty="0" smtClean="0"/>
              <a:t>Como você classifica o Estado Islâmico neste contexto? </a:t>
            </a:r>
            <a:endParaRPr lang="pt-BR" sz="32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48</a:t>
            </a:fld>
            <a:endParaRPr lang="pt-BR"/>
          </a:p>
        </p:txBody>
      </p:sp>
      <p:sp>
        <p:nvSpPr>
          <p:cNvPr id="5" name="AutoShape 2" descr="Resultado de imagem para estado islam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4" descr="Resultado de imagem para estado islamic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5366" name="Picture 6" descr="http://s2.glbimg.com/9ctXr2hW52srplNpfuC2doGJH1s=/s.glbimg.com/jo/g1/f/original/2014/08/19/fole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250" y="3732327"/>
            <a:ext cx="2167409" cy="1625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ector reto 7"/>
          <p:cNvCxnSpPr/>
          <p:nvPr/>
        </p:nvCxnSpPr>
        <p:spPr bwMode="auto">
          <a:xfrm>
            <a:off x="0" y="5445224"/>
            <a:ext cx="9108504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Conector reto 9"/>
          <p:cNvCxnSpPr/>
          <p:nvPr/>
        </p:nvCxnSpPr>
        <p:spPr bwMode="auto">
          <a:xfrm>
            <a:off x="0" y="3645153"/>
            <a:ext cx="9108504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5368" name="Picture 8" descr="Resultado de imagem para estado islamic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773667"/>
            <a:ext cx="2541905" cy="158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 descr="https://encrypted-tbn0.gstatic.com/images?q=tbn:ANd9GcSYaTQ8vnLrdoQWKUvHcdmHmsQcNQPMUFmudMno8gi-Bga3tFu3z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746" y="3748738"/>
            <a:ext cx="228731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01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49</a:t>
            </a:fld>
            <a:endParaRPr lang="pt-BR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611560" y="1700808"/>
            <a:ext cx="8226425" cy="1433512"/>
          </a:xfrm>
        </p:spPr>
        <p:txBody>
          <a:bodyPr/>
          <a:lstStyle/>
          <a:p>
            <a:r>
              <a:rPr lang="pt-BR" sz="3200" dirty="0" smtClean="0"/>
              <a:t>A verdade é repassada ao longo do tempo pela visão dos vencedores!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22112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 </a:t>
            </a:r>
            <a:r>
              <a:rPr lang="pt-BR" dirty="0"/>
              <a:t>comunicação humana tem diversos “códigos”. A semiótica foi a primeira conceituação, que estuda a produção do sentido, nas relações entre os signos.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647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Os </a:t>
            </a:r>
            <a:r>
              <a:rPr lang="pt-BR" dirty="0"/>
              <a:t>signos seriam as representações usadas </a:t>
            </a:r>
            <a:r>
              <a:rPr lang="pt-BR" dirty="0" smtClean="0"/>
              <a:t>para se </a:t>
            </a:r>
            <a:r>
              <a:rPr lang="pt-BR" dirty="0"/>
              <a:t>expressar a comunicação como: a escrita, a fala, o desenho, por sinais e muito outros.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135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 </a:t>
            </a:r>
            <a:r>
              <a:rPr lang="pt-BR" dirty="0"/>
              <a:t>comunicação só poderá ser completa se as pessoas – do outro lado – conseguirem interpretarem esses signos</a:t>
            </a:r>
            <a:r>
              <a:rPr lang="pt-BR" dirty="0" smtClean="0"/>
              <a:t>.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52</a:t>
            </a:fld>
            <a:endParaRPr lang="pt-BR"/>
          </a:p>
        </p:txBody>
      </p:sp>
      <p:pic>
        <p:nvPicPr>
          <p:cNvPr id="17410" name="Picture 2" descr="http://upload.wikimedia.org/wikipedia/commons/thumb/9/99/Hanzi.svg/220px-Hanzi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762499"/>
            <a:ext cx="2095500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52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 </a:t>
            </a:r>
            <a:r>
              <a:rPr lang="pt-BR" dirty="0"/>
              <a:t>comunicação só poderá ser completa se as pessoas – do outro lado – conseguirem interpretarem esses </a:t>
            </a:r>
            <a:r>
              <a:rPr lang="pt-BR" dirty="0" smtClean="0"/>
              <a:t>signos conforme esperamos.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983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54</a:t>
            </a:fld>
            <a:endParaRPr lang="pt-BR"/>
          </a:p>
        </p:txBody>
      </p:sp>
      <p:pic>
        <p:nvPicPr>
          <p:cNvPr id="5122" name="Picture 2" descr="http://www.frasesparaoface.com/wp-content/uploads/2013/08/na-era-d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" y="-2476"/>
            <a:ext cx="9235911" cy="686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9469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Sobre as tecnologias de </a:t>
            </a:r>
            <a:r>
              <a:rPr lang="pt-BR" dirty="0" smtClean="0"/>
              <a:t>informação...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elas </a:t>
            </a:r>
            <a:r>
              <a:rPr lang="pt-BR" dirty="0"/>
              <a:t>estão presentes nas casas em benefício humano, </a:t>
            </a:r>
            <a:r>
              <a:rPr lang="pt-BR" dirty="0" smtClean="0"/>
              <a:t>qualquer </a:t>
            </a:r>
            <a:r>
              <a:rPr lang="pt-BR" dirty="0"/>
              <a:t>tipo de informação que a pessoa precise, está a seu dispor através de um toque de dedos </a:t>
            </a:r>
            <a:r>
              <a:rPr lang="pt-BR" dirty="0" smtClean="0"/>
              <a:t>ou som </a:t>
            </a:r>
            <a:r>
              <a:rPr lang="pt-BR" dirty="0"/>
              <a:t>de voz e mais interessante é que essas informações e imagens podem ser vistas paradas ou em movimentos e podem também serem ampliadas.</a:t>
            </a:r>
            <a:br>
              <a:rPr lang="pt-BR" dirty="0"/>
            </a:b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841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56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467544" y="548680"/>
            <a:ext cx="756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>
                <a:solidFill>
                  <a:schemeClr val="tx1"/>
                </a:solidFill>
              </a:rPr>
              <a:t>COMUNICAÇÃO EM APENAS UM TOQUE</a:t>
            </a:r>
            <a:endParaRPr lang="pt-BR" sz="2800" dirty="0">
              <a:solidFill>
                <a:schemeClr val="tx1"/>
              </a:solidFill>
            </a:endParaRPr>
          </a:p>
        </p:txBody>
      </p:sp>
      <p:pic>
        <p:nvPicPr>
          <p:cNvPr id="18434" name="Picture 2" descr="http://4.bp.blogspot.com/-r9b4szpDIUE/U9OoSjAqw2I/AAAAAAAAAeg/M9EpLMnzaf8/s1600/virtual-busines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628800"/>
            <a:ext cx="1728192" cy="120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https://encrypted-tbn3.gstatic.com/images?q=tbn:ANd9GcS1BqDdxc98_J__-YqTnHqJMktaeJeEiTn02vx3ni3g8VhDBFU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725144"/>
            <a:ext cx="24384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827984"/>
            <a:ext cx="1571625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9" descr="http://warehouse8.com/images/large/LCD1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404303"/>
            <a:ext cx="2481156" cy="1968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58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Os tipos de comunicação usados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nas </a:t>
            </a:r>
            <a:r>
              <a:rPr lang="pt-BR" dirty="0"/>
              <a:t>imagens e nos vídeos, </a:t>
            </a:r>
            <a:r>
              <a:rPr lang="pt-BR" dirty="0" smtClean="0"/>
              <a:t>de primeira </a:t>
            </a:r>
            <a:r>
              <a:rPr lang="pt-BR" dirty="0"/>
              <a:t>é apenas comunicação visual, onde a fonte não insere detalhes sobre o que pretende se fazer entender, mas alcança o seu objetivo causando sensações e interpretações diferentes em cada </a:t>
            </a:r>
            <a:r>
              <a:rPr lang="pt-BR" dirty="0" smtClean="0"/>
              <a:t>pessoa que </a:t>
            </a:r>
            <a:r>
              <a:rPr lang="pt-BR" dirty="0"/>
              <a:t>a observa.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957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Imagens que causam </a:t>
            </a:r>
            <a:r>
              <a:rPr lang="pt-BR" dirty="0" smtClean="0"/>
              <a:t>sensações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58</a:t>
            </a:fld>
            <a:endParaRPr lang="pt-BR"/>
          </a:p>
        </p:txBody>
      </p:sp>
      <p:pic>
        <p:nvPicPr>
          <p:cNvPr id="1026" name="Picture 2" descr="http://sorisomail.com/img/13310687011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488891"/>
            <a:ext cx="2376264" cy="3217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ncrypted-tbn0.gstatic.com/images?q=tbn:ANd9GcRkpjh5NuRft61_kNq_igQbcPffY1QJUI86Eiv9WHbK-DoNEpaT3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2514600" cy="181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encrypted-tbn3.gstatic.com/images?q=tbn:ANd9GcTZ4j93i1HlrvlI3sUEgfC27amQtwXYRl6_W876OPeXbITpbfw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4365104"/>
            <a:ext cx="261937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placa image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060848"/>
            <a:ext cx="2029966" cy="169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892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Erros em placas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59</a:t>
            </a:fld>
            <a:endParaRPr lang="pt-BR"/>
          </a:p>
        </p:txBody>
      </p:sp>
      <p:pic>
        <p:nvPicPr>
          <p:cNvPr id="2050" name="Picture 2" descr="sinistro image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027189"/>
            <a:ext cx="4248472" cy="2757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467544" y="1538208"/>
            <a:ext cx="81729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>
                <a:solidFill>
                  <a:schemeClr val="tx1"/>
                </a:solidFill>
              </a:rPr>
              <a:t>Na </a:t>
            </a:r>
            <a:r>
              <a:rPr lang="pt-BR" dirty="0">
                <a:solidFill>
                  <a:schemeClr val="tx1"/>
                </a:solidFill>
              </a:rPr>
              <a:t>seguradora de um veículo, toda batida ou qualquer problema que você tenha com seu carro como roubo </a:t>
            </a:r>
            <a:r>
              <a:rPr lang="pt-BR" dirty="0" err="1">
                <a:solidFill>
                  <a:schemeClr val="tx1"/>
                </a:solidFill>
              </a:rPr>
              <a:t>etc</a:t>
            </a:r>
            <a:r>
              <a:rPr lang="pt-BR" dirty="0">
                <a:solidFill>
                  <a:schemeClr val="tx1"/>
                </a:solidFill>
              </a:rPr>
              <a:t> é chamado de sinistro. Normalmente quando você bate seu carro você tem que pagar uma franquia para o seguro e então ele arruma seu carro, mas acho que a empresa abaixo não soube fazer muito bem sua </a:t>
            </a:r>
            <a:r>
              <a:rPr lang="pt-BR" dirty="0" smtClean="0">
                <a:solidFill>
                  <a:schemeClr val="tx1"/>
                </a:solidFill>
              </a:rPr>
              <a:t>placa.</a:t>
            </a:r>
            <a:r>
              <a:rPr lang="pt-BR" dirty="0">
                <a:solidFill>
                  <a:schemeClr val="tx1"/>
                </a:solidFill>
              </a:rPr>
              <a:t> </a:t>
            </a:r>
          </a:p>
        </p:txBody>
      </p:sp>
      <p:sp>
        <p:nvSpPr>
          <p:cNvPr id="6" name="Retângulo 5"/>
          <p:cNvSpPr/>
          <p:nvPr/>
        </p:nvSpPr>
        <p:spPr>
          <a:xfrm>
            <a:off x="415540" y="5877272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err="1">
                <a:solidFill>
                  <a:schemeClr val="tx1"/>
                </a:solidFill>
              </a:rPr>
              <a:t>Parace</a:t>
            </a:r>
            <a:r>
              <a:rPr lang="pt-BR" dirty="0">
                <a:solidFill>
                  <a:schemeClr val="tx1"/>
                </a:solidFill>
              </a:rPr>
              <a:t> que se o cara é </a:t>
            </a:r>
            <a:r>
              <a:rPr lang="pt-BR" dirty="0" err="1">
                <a:solidFill>
                  <a:schemeClr val="tx1"/>
                </a:solidFill>
              </a:rPr>
              <a:t>sinistrão</a:t>
            </a:r>
            <a:r>
              <a:rPr lang="pt-BR" dirty="0">
                <a:solidFill>
                  <a:schemeClr val="tx1"/>
                </a:solidFill>
              </a:rPr>
              <a:t> ele tem desconto, o Zé do caixão por exemplo teria 100% de desconto aí…</a:t>
            </a:r>
          </a:p>
        </p:txBody>
      </p:sp>
    </p:spTree>
    <p:extLst>
      <p:ext uri="{BB962C8B-B14F-4D97-AF65-F5344CB8AC3E}">
        <p14:creationId xmlns:p14="http://schemas.microsoft.com/office/powerpoint/2010/main" val="397555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Os tipos de comunicação usados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Os </a:t>
            </a:r>
            <a:r>
              <a:rPr lang="pt-BR" dirty="0"/>
              <a:t>vídeos, trata-se de uma comunicação visual como signos, imagens e desenhos, misturados com gestos, escritas, sinais, músicas, sons.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Essa </a:t>
            </a:r>
            <a:r>
              <a:rPr lang="pt-BR" dirty="0"/>
              <a:t>perfeita combinação desses dois tipos </a:t>
            </a:r>
            <a:r>
              <a:rPr lang="pt-BR" dirty="0" smtClean="0"/>
              <a:t>de comunicação</a:t>
            </a:r>
            <a:r>
              <a:rPr lang="pt-BR" dirty="0"/>
              <a:t>, visual e sonora (audiovisual), torna-se fácil para </a:t>
            </a:r>
            <a:r>
              <a:rPr lang="pt-BR" dirty="0" smtClean="0"/>
              <a:t>interpretação.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664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pt-BR" dirty="0" smtClean="0"/>
          </a:p>
          <a:p>
            <a:pPr algn="ctr"/>
            <a:endParaRPr lang="pt-BR" dirty="0"/>
          </a:p>
          <a:p>
            <a:pPr algn="ctr"/>
            <a:endParaRPr lang="pt-BR" dirty="0" smtClean="0"/>
          </a:p>
          <a:p>
            <a:pPr algn="ctr"/>
            <a:r>
              <a:rPr lang="pt-BR" dirty="0" smtClean="0"/>
              <a:t>Mídia </a:t>
            </a:r>
            <a:r>
              <a:rPr lang="pt-BR" dirty="0"/>
              <a:t>e </a:t>
            </a:r>
            <a:r>
              <a:rPr lang="pt-BR" dirty="0" smtClean="0"/>
              <a:t>Equilíbrio Social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596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A visão positiva </a:t>
            </a:r>
            <a:r>
              <a:rPr lang="pt-BR" dirty="0"/>
              <a:t>da sociedade significa tomar a realidade social atual como decorrência natural e necessária do processo histórico e acreditar que esse processo é como o processo de desenvolvimento de um organismo.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724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Uma </a:t>
            </a:r>
            <a:r>
              <a:rPr lang="pt-BR" dirty="0"/>
              <a:t>parte funcionando bem significa que está cumprindo eficaz e eficientemente sua função.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Assim</a:t>
            </a:r>
            <a:r>
              <a:rPr lang="pt-BR" dirty="0"/>
              <a:t>, por exemplo, se no corpo humano um órgão qualquer (fígado, coração, intestino, rim, cérebro) não cumpre bem sua função, o corpo fica doente.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432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   Esse </a:t>
            </a:r>
            <a:r>
              <a:rPr lang="pt-BR" dirty="0"/>
              <a:t>é o ponto de partida do funcionalismo: a sociedade é um organismo e se desenvolve como tal. </a:t>
            </a:r>
            <a:endParaRPr lang="pt-BR" dirty="0" smtClean="0"/>
          </a:p>
          <a:p>
            <a:pPr algn="just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650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Se </a:t>
            </a:r>
            <a:r>
              <a:rPr lang="pt-BR" dirty="0"/>
              <a:t>no seu desenvolvimento um órgão não estiver cumprindo bem sua função, a sociedade fica doente.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Então </a:t>
            </a:r>
            <a:r>
              <a:rPr lang="pt-BR" dirty="0"/>
              <a:t>é preciso curar esse órgão para que ele retome sua função e a sociedade volte ao equilíbrio.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61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Com </a:t>
            </a:r>
            <a:r>
              <a:rPr lang="pt-BR" dirty="0"/>
              <a:t>base nisso, os estudos funcionalistas da sociedade sempre procuram saber se os órgãos sociais cumprem bem suas funções e como podem cumprir melhor.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445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Para </a:t>
            </a:r>
            <a:r>
              <a:rPr lang="pt-BR" dirty="0"/>
              <a:t>o funcionalismo, a mídia constitui um órgão da sociedade que cumpre funções específicas para conservar o equilíbrio e manter o desenvolvimento e a vida da sociedade sadia.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957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	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Segundo </a:t>
            </a:r>
            <a:r>
              <a:rPr lang="pt-BR" dirty="0"/>
              <a:t>estudiosos que </a:t>
            </a:r>
            <a:r>
              <a:rPr lang="pt-BR" dirty="0" err="1"/>
              <a:t>contribuiram</a:t>
            </a:r>
            <a:r>
              <a:rPr lang="pt-BR" dirty="0"/>
              <a:t> enormemente na construção das teorias funcionalistas da comunicação, à mídia são </a:t>
            </a:r>
            <a:r>
              <a:rPr lang="pt-BR" dirty="0" smtClean="0"/>
              <a:t>atribuídas </a:t>
            </a:r>
            <a:r>
              <a:rPr lang="pt-BR" dirty="0"/>
              <a:t>as seguintes funções: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3910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VIGIAR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Função </a:t>
            </a:r>
            <a:r>
              <a:rPr lang="pt-BR" dirty="0"/>
              <a:t>pela qual a mídia informa e mantém a sociedade alerta sobre possíveis situações críticas.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Como </a:t>
            </a:r>
            <a:r>
              <a:rPr lang="pt-BR" dirty="0"/>
              <a:t>exemplo você pode tomar as notícias diárias sobre bolsa de valores, cotação do dólar, acontecimentos políticos e muitos outros assuntos que são acompanhados de perto.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69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926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 vezes vigia demais!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70</a:t>
            </a:fld>
            <a:endParaRPr lang="pt-BR"/>
          </a:p>
        </p:txBody>
      </p:sp>
      <p:pic>
        <p:nvPicPr>
          <p:cNvPr id="19458" name="Picture 2" descr="http://1.bp.blogspot.com/-09PlFUyedlQ/UdtErPrFD6I/AAAAAAAAAQY/gyTV4T0MMNE/s1600/observar-sm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9" y="3006895"/>
            <a:ext cx="2857500" cy="2581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reto 6"/>
          <p:cNvCxnSpPr/>
          <p:nvPr/>
        </p:nvCxnSpPr>
        <p:spPr bwMode="auto">
          <a:xfrm>
            <a:off x="0" y="6093296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Conector reto 8"/>
          <p:cNvCxnSpPr/>
          <p:nvPr/>
        </p:nvCxnSpPr>
        <p:spPr bwMode="auto">
          <a:xfrm>
            <a:off x="0" y="5589240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9460" name="Picture 4" descr="http://3.bp.blogspot.com/-H8V344shlEU/Tk6MxtkLTiI/AAAAAAAAACQ/zL5dq9FR__0/s320/monitoramento%252Bfilhos%252Bcomo%252Bmonitorar%252Bfilhos%252Bvigiar%252Bfilhos%252Bsao%252Bpaulo%252Bsp%252Bbrasil__3EE1F7_1%255B1%255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286777"/>
            <a:ext cx="3048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970306" y="5722992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O desafio é encontrar o ponto de equilíbrio.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6146" name="Picture 2" descr="http://i.huffpost.com/gen/2357920/images/o-PISCINA-COM-SUSTICA-faceboo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659" y="4132618"/>
            <a:ext cx="2880318" cy="1440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8032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INTERAGIR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Função </a:t>
            </a:r>
            <a:r>
              <a:rPr lang="pt-BR" dirty="0"/>
              <a:t>pela qual a mídia estabelece relações entre as partes da sociedade com vistas a produzir determinadas respostas ao meio social.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Por </a:t>
            </a:r>
            <a:r>
              <a:rPr lang="pt-BR" dirty="0"/>
              <a:t>exemplo, campanha para que o cidadão não deixe de votar nas eleições.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526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Interagir por um causa...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72</a:t>
            </a:fld>
            <a:endParaRPr lang="pt-BR"/>
          </a:p>
        </p:txBody>
      </p:sp>
      <p:pic>
        <p:nvPicPr>
          <p:cNvPr id="20482" name="Picture 2" descr="http://api.ning.com/files/OmzXdzxeBqz5wtMuLRKBuftxTLYgKhGR2Ke-*vxEI9-8BSGU-01Xh0YWcJjhhfQY1jve0-dzTIrxWQy1y8zW2lriyPilYAvU/DOA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060848"/>
            <a:ext cx="6552728" cy="463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857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Transmitir herança cultural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Função </a:t>
            </a:r>
            <a:r>
              <a:rPr lang="pt-BR" dirty="0"/>
              <a:t>pela qual </a:t>
            </a:r>
            <a:r>
              <a:rPr lang="pt-BR" dirty="0" smtClean="0"/>
              <a:t>a mídia educa </a:t>
            </a:r>
            <a:r>
              <a:rPr lang="pt-BR" dirty="0"/>
              <a:t>a sociedade discutindo e divulgando, explícita ou implicitamente, valores, conhecimentos e crenças.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Como </a:t>
            </a:r>
            <a:r>
              <a:rPr lang="pt-BR" dirty="0"/>
              <a:t>exemplo você pode tomar um programa educativo como Castelo Rá-Tim-Bum ou uma novela de televisão.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82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400" b="1" cap="all" dirty="0"/>
              <a:t>PROGRAMAS EDUCATIVOS ESTÃO EM FALTA NA </a:t>
            </a:r>
            <a:r>
              <a:rPr lang="pt-BR" sz="2400" b="1" cap="all" dirty="0" smtClean="0"/>
              <a:t>TV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74</a:t>
            </a:fld>
            <a:endParaRPr lang="pt-BR"/>
          </a:p>
        </p:txBody>
      </p:sp>
      <p:cxnSp>
        <p:nvCxnSpPr>
          <p:cNvPr id="5" name="Conector reto 4"/>
          <p:cNvCxnSpPr/>
          <p:nvPr/>
        </p:nvCxnSpPr>
        <p:spPr bwMode="auto">
          <a:xfrm>
            <a:off x="0" y="6093296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" name="Conector reto 5"/>
          <p:cNvCxnSpPr/>
          <p:nvPr/>
        </p:nvCxnSpPr>
        <p:spPr bwMode="auto">
          <a:xfrm>
            <a:off x="0" y="5589240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CaixaDeTexto 6"/>
          <p:cNvSpPr txBox="1"/>
          <p:nvPr/>
        </p:nvSpPr>
        <p:spPr>
          <a:xfrm>
            <a:off x="107504" y="5722992"/>
            <a:ext cx="8856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dirty="0" smtClean="0">
                <a:solidFill>
                  <a:schemeClr val="tx1"/>
                </a:solidFill>
              </a:rPr>
              <a:t>Ao invés disso são explorados programas de expressão popular, fofocas, pesca e gastronomia.</a:t>
            </a:r>
            <a:endParaRPr lang="pt-BR" sz="1600" dirty="0">
              <a:solidFill>
                <a:schemeClr val="tx1"/>
              </a:solidFill>
            </a:endParaRPr>
          </a:p>
        </p:txBody>
      </p:sp>
      <p:pic>
        <p:nvPicPr>
          <p:cNvPr id="21506" name="Picture 2" descr="http://imgsapp.df.divirtasemais.com.br/app/noticia_133890394703/2014/05/25/149381/20140523114120228142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103850"/>
            <a:ext cx="2214246" cy="147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Conector reto 10"/>
          <p:cNvCxnSpPr/>
          <p:nvPr/>
        </p:nvCxnSpPr>
        <p:spPr bwMode="auto">
          <a:xfrm>
            <a:off x="-36004" y="4092245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126878"/>
            <a:ext cx="2364660" cy="1430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Picture 7" descr="http://otvfoco.com.br/audiencia/wp-content/uploads/2012/12/Programa-do-Ratinh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4115364"/>
            <a:ext cx="1393084" cy="145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3" name="Picture 9" descr="http://gastrovia.com.br/upload/arquivos/13%20-%20Outubro/Neka%20Menna%20Barreto%20-%20Gastrovia%20210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834" y="4126878"/>
            <a:ext cx="1217206" cy="143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5" name="Picture 11" descr="http://www.verminososporfutebol.com.br/wp-content/uploads/2012/08/TV-3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734" y="4126878"/>
            <a:ext cx="1761610" cy="143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7" name="Picture 13" descr="http://otvfoco.com.br/audiencia/wp-content/uploads/2012/07/bispo-edir-macedo-igreja-universal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004" y="6296933"/>
            <a:ext cx="1122134" cy="56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9" name="Picture 15" descr="http://www.portalimprensa.com.br/content_file_storage/2014/08/23/EdirMacedo_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14627" y="6311660"/>
            <a:ext cx="845078" cy="56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20" name="Picture 1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81607" y="6345941"/>
            <a:ext cx="990821" cy="56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1" name="Picture 1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285" y="6310440"/>
            <a:ext cx="873098" cy="56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3" name="Picture 19" descr="http://cmarinsdasilva.com.br/wp/wp-content/uploads/2012/03/missaNaTV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077" y="6318789"/>
            <a:ext cx="712068" cy="53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24" name="Picture 2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345941"/>
            <a:ext cx="1077534" cy="4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2" descr="Resultado de imagem para tv programas religiosos padre marcelo ross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2" name="AutoShape 24" descr="Resultado de imagem para tv programas religiosos padre marcelo rossi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1529" name="Picture 2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390" y="6345942"/>
            <a:ext cx="737715" cy="4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992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Entreter e divertir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Função </a:t>
            </a:r>
            <a:r>
              <a:rPr lang="pt-BR" dirty="0"/>
              <a:t>pela qual a mídia oferece </a:t>
            </a:r>
            <a:r>
              <a:rPr lang="pt-BR" dirty="0" smtClean="0"/>
              <a:t>situações </a:t>
            </a:r>
            <a:r>
              <a:rPr lang="pt-BR" dirty="0"/>
              <a:t>de lazer tais como palavras cruzadas e tiras nos jornais, futebol no rádio e na televisão, filmes, programas de música, humorísticos, novelas e muitos outros.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924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Entreter e divertir (continuação)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76</a:t>
            </a:fld>
            <a:endParaRPr lang="pt-BR"/>
          </a:p>
        </p:txBody>
      </p:sp>
      <p:sp>
        <p:nvSpPr>
          <p:cNvPr id="6" name="AutoShape 2" descr="Resultado de imagem para panico na tv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789040"/>
            <a:ext cx="2040161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5" descr="Resultado de imagem para a tv na tv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AutoShape 7" descr="Resultado de imagem para a tv na tv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AutoShape 9" descr="Resultado de imagem para a tv na tv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AutoShape 11" descr="Resultado de imagem para a tv na tv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AutoShape 13" descr="Resultado de imagem para a tv na tv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2542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682" y="3782193"/>
            <a:ext cx="2598159" cy="15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4" name="Conector reto 13"/>
          <p:cNvCxnSpPr/>
          <p:nvPr/>
        </p:nvCxnSpPr>
        <p:spPr bwMode="auto">
          <a:xfrm>
            <a:off x="0" y="5373216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Conector reto 14"/>
          <p:cNvCxnSpPr/>
          <p:nvPr/>
        </p:nvCxnSpPr>
        <p:spPr bwMode="auto">
          <a:xfrm>
            <a:off x="0" y="3789040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AutoShape 16" descr="data:image/jpeg;base64,/9j/4AAQSkZJRgABAQAAAQABAAD/2wCEAAkGBxQTEhUUExQWFhUXFhwYGBgXFx4cHRoYHBwYFxwWHBwYHCggGBolHBgXITEhJykrLi4uFx8zODMsNygtLisBCgoKDg0OGxAQGiwkICQsLCwsLCwsLCwsLCwsLCwsLCwsLCwsLCwsLCwsLCwsLCwsLCwsLCwsLCwsLCw3LCwsLP/AABEIALgBEQMBIgACEQEDEQH/xAAcAAAABwEBAAAAAAAAAAAAAAAAAgMEBQYHAQj/xABGEAACAQIEAwUFBQYEBAUFAAABAgMAEQQSITEFBkETIlFhcQcygZGhFCNCUrEzYnLB0fAVU4KSF0Nj4YOistLxFiQlNET/xAAaAQADAQEBAQAAAAAAAAAAAAABAgMEBQAG/8QAKhEAAgIBBAICAQMFAQAAAAAAAAECEQMEEiExQVETIjJhcZEUUoGx0UL/2gAMAwEAAhEDEQA/AKbIajpqdyPTKeskEWfQgxpFjRmNJua0RRJsKTQUC+tFohNUoVjuWHKLjWpflHlTEcQk7i5Ywe/KwsoGxC/nbyHxpbkDhH2yfsm0iRc8reC+Hqa0vE80d+KHCgJEpA0G48tNPU61OU9vBOEPMg2C9mmBwuUzyyTMNcmihjruBra3S9WLg3FI1jAgw6Qgk3C2FrG1zbc28ahUnZiTcG/W5Nieuvl0pDhDi2hOUMwPS5DG5B8KlLI2XjHykaDgXDRAkbi2/wAK60EcgKOisAdQVBB6jpUZy/LmVgGNgfLrrepQpY5rnax0+VPF2hqK5zHyDg8SuUx5D4x9wg/DQ+hrHeafZ7iOGt2oPa4c6ZwLFSb2Djp/ENPSvQuIWQqchUnpmuB9KjzMkqtHMoyMCrjdSCLEf96ZS2iygmjzVjcdm0HhTXChb0/5p5ekwWKeF9Re6ML2ZDqtieoBAomH4ax12rRCKfCM21R4LBDjAkWY72qmcWnLnMaf4yck5Og0qP4itgBVZySe1AjwMsNvUk8hA3onAeFSYhpBGUHZQvO2dsvcjALW01bXQVYMTybODig8uHQ4TL213c5Q9srDLEcwOYDxvfSoz7NWNpJ2VKZ9aVwbUpxjA9iU+8ikEiZ1aJiRbMyEHMqlWBU6EeHjTfDvpTPmIsOJCsrk0mh1rhkHjXFcX6U0ehZ8snYthTPiRqW5f4e2JkWKMi5DEknQKqlmY2voADSHMWAjjRXTFQTZj7sZbMqlQ2Zg6jLqbW3uKVPkpL8SstVh4Me7VdY1PcIbu16fQMP5D96KwrrSjxFFZhbfSpmlnK7mvRWYVzMPGmEZ1hUFjD3qnMwte4qDx+9PEnl6CfaDQpvehRoiXKZf7/lTWVafPTaQb1zIs1EfItN2p3IPGm0grTBkpISNEalDRsLhTLIkYsC7BAT+8bdKoIaBwiI4bBJGt1ee0sx0va3cQW/D1+Nc4Wbyxi27jfy60tx1iJmVd1IS9riyC2lG4OGOIjCKXI1PW22rE7VmbbbGnGqLjhlvrexJvcga/wBOlJcIiLgnOTlZwFWx0vvfqKf8NwUiuA6CQMb3Xp0tbwt1qxxy4eFbkotlv3BYADxNKojbW+WQ8GKeAM7RuVtfQWHje9zr5UBznHfVHXXr4W38PGozF+1rBISoIOttLn52FRcntJwspNmTLb3WBG9urC1xrf4VRKh4otOD51gzmKQlDoQTqAGOmY9DUvIqse0jIe48dLG1U4TYHFgrmVQ9tQRbSzBh0DA+m9QfGuHYzAkthZSEzZhm7y6bDT3b3+tPtTQOex/7S+BidYsWvvRns3W/4SdCOmjX+dUDi+KESWG5rQeHcyx47DzxOAk+U5omFgxXvXA8dNxWL8exZMzg/hYj5aWrRhk0mmZ8sbdoCH8VDFBSm+tEgckClMZEMtLf2JVyMMFiXRmyMVzoyNbqjCzKfIitE5RklkwvE5WCTSTRxKolZfvXWTMwylgTZbH5Vm0e9PZINBcX+FeydmrGm0zQeFI/a4pZDBC+L4ZJGmHWRAokijihjJJOVGfJIQCbgXuah/aXYzYVu1ilb7FCrmORX+8UHMWK+Oa4PXWqTKtugrsRo7fInk2fH49xBGZxD9jk4MjFMsS5sUwJTIgAbPmy20ygXoY3iY/xHCQTvh1gOFVo+7H2a43smTM5jsVszWtcAd22wrMuNcakxXZmVYh2UYjTs4wlox7qabgdPU1DAC9ejGzz4Nu4RiJxjUEkmHDphZVkMEtx7rLCJJXcmWQm5HUAi/kz4KZDDw4ydkXXiTGUv2RPZEWZ3zb6iTvHXQWO1Zvhh3RSHEVFthXkuSkvxL5LxKaU8SCyRrj45ETDn7pD9lEjuUiYWUnvKTrcrYa1GcxTxPxF2wwjP7LNkymNp8q9plHulc/wJv41nz1L8JOlFxoTG/sbbx3GT/8A3/YmK6thjhcvY6GwWVkv1AJBJ26Ux46MsmNODaJcScTDItnjGfD9mobKSbW7bMXHW2ulZhlFGO3Spl1E0zH8WEcPEJcCYVAxMZjKrGbjIBMVDC7JmJt5E23pTFcQH23CQztAsBwyMvdjyLihE6XYx6izMBa4A7ttqyzS9AelGgbTUsJip1kmznCGZMDKAYish7QEdgGkmYmRz94beAGa9xbGeP4l5ZXkkN3dizGwFyetgABUmFFRHEhrTYxMipDD+9qFC1cqhAurW8qRlN6rf2xr3vSq8QYVj/pmui/yol5EppKKQHE77ih9rU0VjkgOSZ01JcpAfbsLc2AnU39Ln+VvjUWZAaVwE4SaJ98sin6jrT80IaTxyBlmso+8lYnbx1+VrVduDYGLBxqt7u+rN1ZrE2v0Ua2qpc2YlsPiI58jMGZo0YDNY5cxFtr+Rqo8yczYjEAjvItje4sSNtqhXRWEHK2X/mn2nxQKY8IO0lIILHZD0zfm16VlvEuNYvFXEsrMpJOQaJr5Dp5GmvDOGF/eNl8OtT0GGjUWHzr05xhwjZh00p8tUVqTDkfhtSKwMdhVtaDwAPwpvPiQulhQjmb6KT0iXLZAwGaLvKbfofh1q68se0N1fLNdlZcuXextbS/QjS1U6bEsfykHoaLBgzJ7gOcdB1PlVlLj7GR46f1Nfl4Hh8WnaQMBJEMyd62UsP2b9cpOnlesf5uwLRYt1dShYK1iLEEjXb94MPhVyxHB5sHglnLSK5ezAHRSfcDA9Li3xpt7Virssq3vmFjf8Drcr5WkVrUcUrdrollhtfJA4OEdnfrTXEoCpPShgWutr07xsGWPeguJDNKa48IjeB8IfESMEKqscbSySPfLHGu7mwJO4AABJJFaPx7l6Jhh+wESR/YVxEsi58lrsDJdgXJPdAFr9OlULlTj4wkkueITRTxNDLGWKko1jdWAOVgRppVvbndCqRrhMsH2X7I6dsxZo73Uh8tldTc3y63N+lnzKwaebi+Cn81cFbDPHcqySxiWORLlXjPUXAII2IIuKfw8ky5JC80KSR4f7TJCc5dYSAQxsmXMbju3v3hTPmjjBxHYoFyRQRCKNS2Y2uSzs1gCzE3NgALAVduCcwR45MYzxRw4luHHDtK2ICrK/dCBY3tZiF1NyBlG16dJ0qJS/JkDxHkySJMQe2ibsIYpiFz3aOWwUrdd9RcG1NOMcjYjDQNNI0fcKCSO7Blz2tbMoWSxIByk2NWviHNMZw8gOGBllw0UDv2rW+6tkcKALagG197a23rHM/NcWLDN9ijjxUgUTThy2bLbVEItGzZRc6m2nWmUZR7A2mPOXuWWnw/b9vh4o+1EP3jm4dtgQqm19Pgb7CnB5CxMjyIxSMpKYbvmKmQKH3RTlTKVOdrDvDzsfl/FQpwibtrOftkcoiWdI5CiLlLWIZit+7a17G42ow52jxKzJjcKmIWSft0HaMnZvlCZbqLsmVVFvI+Oi83aH5aogpeQphCkjT4bNKzJFCJCZJJEdYzGtlylszW38PGrHhOWEXAGOPsZcWMeuGLxlycxVrxEyACwa2qjKbX6VDcR5nCpg+ziyS4SeSdWDDs2aRxIy9mEGVQVAADaC+9PD7Q40DfZ8EInbFriyWnZwJRvZco7puRbpmPlbzbYtbWSCchzmSNBJBeRmUZmZLMgLEZXQMbgEggEEA1X8bgQkgjWWKW+Xvxt3O90LMBa3WpTBc84ZMUmIiwAis7yOFmJLyMrJbMydyMB3OUDUkHpaq5FjlSVXC5kV1YI5vdVYHIxAANxoTbrtU+uzRDlWTfGeX3w8aS9pHJG8jRho81s6bgZlGZfBhcG1RFxapvmnnVcXCYhh2Q9uZldp2crmAUqAVAC2FgNgOl9aqRlNMjy65H4fzphj471wuaLmNFWCSTQy7A12nXzoU9sl8aC8Nwoc2NO34N4GmnCZMrVKtiahk37uBY7a5IuXhjCm0mHZd6nDiL0jixdTTQeTyjz2eCDzUbtCNb0QinuBhVtDV6sTovnOfGWbM6uQsUuHcDUAsYwSR52/WtJaJJo1bKCHVW2HunvWrIuZ5b4GMtdpJJLFr7CIBFBA65a1blGUSYPCnxiT6C1c7VRpI6Gkly0Q3MQguTOpMaglYY+6Wt70jsNQgqnYfDxzEvhYiqhwpXMWve9rDwrXJuEIXzZQWyldRcFD0PlTGPhCxAJGi3LXCILAbXdj1sKyxklGvJ0VP7L0MOVuT+zzNiVDFtEW97De5t1qne0PgWTE5o1yowGgBsDsR9L/GthhtmA1FtNd/jS2KACHS+U3tbxpoOuURlO3TMHw3JckrJcOm1yVNiPEHxNaXy/ylFAMyayHdiBcenh8KsUhdrmJlDC2ZG212Omx+lEiV1N3K38ANv60ZTlLvo8lFfiqZFc44MPgMQg/FESD4MveB+lZRxQNPw6GW2rI4P8cUha48rOa1/ismfDTW1vE/1Df96yvkJhPgnw7GxhlEikjSz9038RmtWjTS4Zlzx5V/qVHhjbU9x2KzLam2HTKzqd1Zh8iR/KkJm1NWaudksclHG/ZHMO98asHCsFJN3YlzMFZ7XA7qi7HvEDQdN6W5BeA41YcRHG6T3iDSLfs5GBEbj/AF5QR4Hyq4cE4XCMR9ikw8TvBg5O1Zb3+0qhck5TZ8t1TXqD1qmXngjhltsz/DcImxLOII2kKIZHtYBUAuWJYgAfrUXBJY3rYuVeDtGYOxw3aLiOFyytiApZu3dWBiDA2UL3UCW1vfU1GDlFf8LkL4QLMmDinRkR2bMX1dpTYFmUm8QBChdxTxnROXLKph+Hy4hG7GN5CuQHLrYyNkQH+JtBVdeNlkKsCGVirA7gg2IPmCKnuH8RxOAzKFMbMYZCsiEH7pxNGbGxsT8wagJpy8jOxuzsWY+bEk/U1bI2ycVQrKKTvSj0kaiXkFZjRKMaLRJCsBp2KZwnWndLIvifB29C9AVyihmAmuXoGuUaFBXKF6FePDfC70/AqOw29P71SJmYslHc6UTDozMFUXNSU/D2Qd4binVXQjkroq0wsafcMWm2JTWnPCnsaRdjvomOaSRDhltay39c1yT+lX/2U8Qz4bsidY2sP4T3gP5VQudGu0K6aRi4HTYD46GpX2WYvJiJI9e9GCPVT/Q1h1K3QbN2ldZEvZsrTad7Qbeept0pxlWJS/7upO9R8Uml9+v6aVzHsXKR30YjN/CNT+lc1M6ey3Qzn5sw8EyxySZZGGxBtr57Cicb5ujRLKGck2CRi7N6eA86lcZFG986ISRbUA3HhUXHyxHHIJcOMrW1B2Pob3WnB9exseLSqY8YYnjSxSZG94KT3XsPA1aMRIJFDL1G/wChqOGKIJSRdLWN9jTfh6di/ZAkoQWi8QPxJ8L6eRoPjoZpS/df6HLglDcbgg+ljWP8gxgfbx1VEYfwiQA/yrZ8Q4AZtgFY/Q1l/sswiPJjXJJfJkyAaZWu2c+Oq2q+ndKRj1P/AJf6lLxw+/mt+cn56114LpcU94+gixU0fg/0IBH600aUZDWiUnaFxQhtbIOU2OmhHWpnBcSlTMySyKze8yuys19Tcg3bXXXrUWsWdjrYAXJ8AKWhykaEjbe2v/etM5Loy4sUmr93VnW4lMoKLNKqkklRIwW53Ngba3N/G9Jf4jNlydrLkClcvaNlyGxKZb2ymw020o+KwhBNgSL2FIjCtcC2+2o6b9aZTg0mLLT5Yycdr/gc9uz6uzObWuzFjYCwFzrYDpUcd6eCJgNPG3xpBsM19ul+m3re1NLJGuxFgyf2v+BQ7UkaUZbaHeiVMMrCNRa61cNMTOodaeqaZCncZ0oMpjD0K5egaBU5QvXa5eiA5l8qFC1CvAob4JRm1p/DCWayi9MMEt2AqzYPh7oQ61VLgyyJrlTCKJArCzeJ2pXnBbNYG+lPUhR4ww/aW6eNRWOw5Ny29qjCG7JuMlXOyl4ga065cw/aTBdrnfwA1J+QprjDqR51KcpEDt5Df7uFjfwzEL8NzVpOrNiO8Uizlj46A+mx+d6JyVjTHjYc2xYofRhapJorhbeCmq80LpOLA51YMAOmtwT4Vl/KNGlNxkpHoTCtpl+VGuVYv5W1qJ4NxISIkn5gDp0OzD51JYuVWXqQTa3T41yemduLtfuM04hNJrh4s295XOVB006t62tSUsM5ssuMjU3v3Qb+VtRT/FqxURxgooG407vlTJuU4CMzuxJ3JYk38vCjFjqSigHBy2AXGhvJ4gwPqQbinmGjfNF2lgyuQbbaqb2pLC8vPGbwtpuATe/x6U6xM+Wxf3r212ufPzoSYt2+HY25jxYjw87n/LIHq3dFZh7LccU4kYybCZWT1axK/X9as3tNxzLDHClyWBdgBfQaDQdNSazLhONyTRSK1mjdTcH8N/5Vs0sLi2c7VvlL/JLc6a8SxF/zKB6ZFprKq5fhUhzuP/yU7Ad2TJKt/B0U/rcfCmE/um39/wBKeb6Q+nS2SZDxyBWN9QRY+h61xMo2JOvha39aJPRE2raop8nP+VpKLV10PpcWhvcmxYG1ug3F6LLiFIXLe6kkaWFMHo8VJ8KXJd67JJNUuf8At/7JD7SM97HLY+uu5oLiFB3J0t3he+u1qaCuGk+GJX+tyLnjuw0zAkkbXpM12imqpUqMU5OTbYU1w101w0SYKdRbU0pzCaDHx9itdNcoUpc4RQtRjRaKAwthXa7QogG+Aezg+daNwJu1uraCs84YB2qX2zCtGxjKuXIMvn/OjOT20jDllRLrxGPDqVCXPlUHjJ8+ZrWvpanHEMQnZgAgk/Oox3uCBvbYDW/l402CP1tk43RTcfqxt41L8qLeLGLc3aIADx717fSpLhHs/wAbiWzFOxjJ9+XTTxC7tV1wHs+gwsb5ZJJJ2WysRlQEG/uje5FtT1qeXJGmrNuPG34KtyhhmnVBo2VrWPzAJO1TGP4OsUow4kiOInYkgXyqLXLvJ1tY6C9SXI/DewWQ6Wka6E+Bv3bam4Onwqse0MvBxCKR86horB2FrjvKSo3A1+tQxye5pFskFtVkty7IkYAjcyQGUx9r7qmXcdkp1KAbm+9WyRiLNcWB7w/pWMpi3TsUZj90e6Oigm9x673rW8W2eBJALhlBNvTy6XrFqINSt+To6Waca9E5h+IK6NZh/Tyqs4/iuX8d/O+/1qPggSTMbtG3ip38z41HSYXKTdr2PpUEjZBJdFu4bzB3QC+nmetM+K8UeQ5VU2uCWP7pvfyqEwEV2X8XX0HjS2PxpIYD0Pp4fpSvsrGCuw/DeKueIxTdA2Ujp2diCP51oHM3L2FlhYmKMKwysyooIzbSAgaEEisvwCMZEC+8xCjS9r1qnHJsuClW4H3JQEndrWH1q8Z1Fox58d5I1+xVuCcv4eaIfa4VeaK8DMwIOVScut9dNQfBqrnGcRFhzHgcPBmXEOHkD6syFsqRq24HW41FXDg2NE2Hjk6st2t1YaH9KzXmCJjxWGGMnMgjRSL3G7X9QDvVNLPfke7wiWqx/FCl7LXzf7IcwjbBtFE1rSRPISL75lZtTbwNU/ivsux8C5gscwsT909zpqbDrp4Vo+Zg+cLcrpcgsSNiSzb9ameGyqQQVKXOhQZSCNttL1rWp5o5707qzzO1HjFbtzH7NcLjHMiOcPK25VRlZvzMnRj1KkVmXM/ImLwV2dO0i/zYu8v+obr8a0xyRkQeNxZWL12uUKAQUU12uGvCsKa5ejEUWiKctS8NIUrDXho9jmhQvQFKaAGuGu0UUUKzl67QvQoi2IYTSRfWtTkAeMLoDl6eFZXG1mB86vnDxJiHijiUl3IVR+pPluaWadmLKm2iQ4RyvJM+4WMe85F/gB+JvKtV4DytFAoKoF/fYAsfPXb0FRGI4zhuCw9nNIJJAAVVV7xJFydTtfrsBVQl4rxjipJgH2aDoScpIPna7fAVJynJcs14oKK/U1TG4zCx/tJBe34nt/OoocxcNv78B6m7KfPqaoMPsZlkGafFEtfohOnq5vTuP2JR5tZpCOuiC/n5a2oUvZbkuv8A9V4DDR3EsKgXtZlvuTYBbk/Csg9qvOsHEOyEauOyLWZ1C3DW03zW0vrVwwPsdjjxCMzs8SnNkIHeIIOViOlXSLgmEAs+FhNydcgYi+p3Hj0p4x82Fw3Lg804HELokpso1DjUr8OqfXwrceXkIw0QurqQbFTcFSdCp6jxHSk+JezGHECSNCIzcmJsost+gy7jTUb1QzLjeBz9jIA8JN8uuRx1aMn3Xt+uoNSzYlkXHY+DK8Lp9Gg/4fCr3Ate4Ntv/mqbjHu7KNhV14JxbD4yPPAw7QD3W0dSRsy9fUaVW14NJ27BrZfxMovbxXXU1zpRcXTOxhlGcbTCYXFiKO4PeZcqkfU1Hm5tpc7W/vc1MPwFyFWNS1r3vba/Xwq0cF5fSEZnF5PE9PTwpKLPJGCI/lbhnZkSOO+fdW2wOhPqacczzF0ZV1AUi3idr/yp3xSUxjS+ZzlDeHUn5VFyLmsNQP6a1DNKlSDpobpfIxrycpiSSEj3csijybenuG5Zil4j9qlsVWLLl1uZNle42sp+tM55+yxUD/hkvG3hrtf++tK808BfFR9jG+R84Kk3t3b3vl1NwappsjjNP3wLr8anFter/gtj8LwjA90/73/r50vDwvBgZezTXe5J/U71kX/DziSDu4kbXsJZB8NRXDyfxlNVmJ8LYg+v4hXXS/VHz/Ppm1pwnD7x902t3GO3mCbGlJMCyi474tYrtp6bH0rDe347hdSJmA8VEot/p1qz8F9rxRhHjYWRrasoOnqjd4fC9NtByK8b9m+Bnncr22HkkGcALZA17E5WHU7gGsX4lgzDLJExBMblCRsbG1x616V4dzNg+IyIuHmQuASy6h8nUAHztc9BWd+2jlzDjERNAMk8xbMo919Qob91idPOng30xJK+jJa5RpIypIIsQSCPAjQj1vRTVSLOGi0aimvABRot6Ka6leCh2K7RUo1AujjChQJrlePMFjQrlq7RANm3FX7hPMWIwcceIiw4YWKl3Rio8RmHunzrPzckW1N7D1r1ZyzweFMDDEpDL2YDEEMrE6tfo2pIoZGRjG3ZU+XeWYuJTDis1ysijs4mF8uXu3b82t7dNaumI4zh4T2aks4/5cS529Dl0X4kVFSw9jGcLHeNFYkBNLo2uUHdBe+1McNZe6oVfJRb4+Z86xZMyTo2wxOSJduPzn3cMEH/AFZgD4+7GDaif43idDkww9ZH2/2VG4i6nvssY/fYL0/etekF4jD1xEIA/wCqv8jUvmm3wivwwXbJwcan/wAvDnS4tORr8UpquMkYu0vZqLAhEYsQ3VrkDukdKZrxSD/Oh9b6Dpvakzi4m92dfIre3wIW1UjlyLwejGEXdk+8pKgRvlZvdcAG3jodKh+JYZsXE0OICYlLkMCnYyIw/FG1ypOx6XpM8TCHuywECxCtIFOujHXbxp1hcUjsxEsLORbuSA3A20PXpVZ5G0mkGeOLMd5i5Knwrl4O2ZFOjMhjdfQg2b1Bo3D+duI4VgJS8gA9zERH6NlDD1vW6BW21sdxuKaSLcjNrffNr+UWF+mppHnTXMSSxNPhmVf8Xp9LYeAH1OtNZvaTxGUfdRqniY4Sx8tWvbetWkWK3/KBHjk028v7tRhJZWKEbD3bHUbaDTYil+WC52jLHKT/ACKZylBiZY3mxskruzZUDt7qjchdhcn6VYGwHQNpt/M06LEkt/dzQzgXLGwG5v8AP+lcfLP5Jt+zs47xQUU+iO41A32dwsDu1w2cFVVRuNWNyR5CpFXJEcinWyt8RoaWlmhZCiuGLKdQGba/gpFMeHyjswNbI2U3Vh3WH7wB0JFac0JRguOjPjyb2+fJZY+LO2vY6bftV/TpS6cV/NBIPMZXH/la/wBKgMPKqkhiouOviNPD0pzHPG1wjxk+Acb+l61480pRTowZMMYyolxxjDndsvTvoyfC5W1ExvB8LilIdY5QQRrlf67j51HlmXXvW+Nv6UyxEq7sq38QMp+a2NN8yXaJ/C/DI6TlfCcIlfiK5ljSMqUHeALlVul9QTtbbWq3yf2/F+JDGSqUw8Ldxel192MHrYksT41b8QFxkLYSYyMklu717rB7Z7XA01uKskYhwUKqqgADKiLpcgaKo8PE9NzWiGRSVolOLi+TPva5yLHMXxOHGWdUzSKBpKL22Gz2BN+tqww/3/fjXovAcWM09yRcG7NY2vbUA/kRdAfU9aq/th5QVsOvEYVytoJVAsGRicklujAWv43p8eS+BMmPakY3RSaMaKasQATQU1w0Fonh2lGpOI0rQLxOUK6a5avWELQo1CgAd8p4EzYuBB+cMfIL3ifpW3xzR5yY2eB2vZoTYE/maLVH+V6ovsX4E0z4iZct40VFD3ytn1YEjUGw36VfMZwxo2GaOSM9DbOhPk67HyYCs+o3qVxH06g1Uh19rknlSEqpxXZnve6kiAi0wI1K3Nio1BIG2tSWG5ac/tMS9+ohAQX8jYt9agMLzIuFvLLfs1U/huQTbbrrYaelVvF+2TU9nh2tf/mSBfoo0+dSx/flIpNOL22acOXcHGbtEjMR70v3jH4vc09higX3Y0FvCMD+VYkONcY4o/3AaKO34Pu0+Mj6sfSnEfs14lIPvMSovrYzSN+lVp+WIbUcZGNCyjyuv9aMOIx/mX0uv9ax6P2MTH38ULdbRtv8W1oz+xd/w4o38TEf/dRr9QUbEZ0bex+F/wCtI4jD4dx94kbC3VAf5aVjc3stx8IL4fFXYagAyRk+mpHzqSk5R4pOF+0YtrC3usTYHxCgBvWjFX5ComiHAYJCe5GMu99hfbc2qL4lzVwqAhJGh22C5iNfIGqvh/ZaX7s+ImlzOQxFlCqPd0a5Jv4VYOH+y7h6g5oRIb377M1vqKZxS8nnXseYXnLhZsEnw4zbDujx8q7xzEwtkMYQk/jUD3beI3qA497JcI92hLwWGoQhl/2vt8DSXAeFrh4UiU3CDUkWzG97+Vz+lYNbl2wpeTZosSlLd6JP+/j0pfCcSw8D5sRLGll0DsNfO29r0gl/j/M7ClcT7NsNiJe2xAaR8oGXOQoA6AL56/GsWix7p7n0jVrMijCvY5l9pPDlNvtCfC5/Raim5wwmNl7KF8zFW6EaaeI8bfKpVPZ7wxP/AOeH/Vr/AOo0ji+TcDEyzwJFG8YOqEC4ItY2OtdTPBSg0c7TzUciYfg3F0iGaVgqkDMWNgGvl1v51OEYWaxKRSeByq31F6puLwSzLLBJ7ko1tuA3UX63F6g8T7IJI+9hsY6EbXW3wvGR+lZ9DO4ON9GjXQUZqS8mkvwPDn3A0Z/6cjL9AbfSmWL5ckY3XEsR4Sor/XQ1mUuC4/hD3HadB4ESC3hZwGpYe0fiUOk+BOg1OWRfjoCK2bL9GJNo0fhuBlgYvMIsiobyI50t4ow00v1qu8Uxck7lrhSwsB/lwnUIf3m95jp0HSorBe0hcaywSQOhH3hDMCrFRopFgSM1m1/LUvhjqSRmZjsT+0dj3V+evoDUclr6pFcav7yJLgvCwSI7aWDSn9zXLGPNiNfJfOmXtf48sWE7AavMyooGulwWNrbbD1NTfEsauBwrvK+ZrF5H6s22nh0VRWbci8Om4pjzj8QPuo2tGp2uuyjplXcnqxq0I1/gjNuTsae1T2eDDRrjMMtoiqiZB+Fjp2gH5T18DWWGvYGPsbIbFQvezC4N9APkDWbc4+ziHHjtcF2UMiaNpaOQdPd2YHrVFk5pkpQ4swc0KkuPcCnwcphxEZRx8mH5lbZhUbViQvHS60hDS4oUWgwUCKBrpoUOFrlHtXK9QC8ez/m9+GKFmjbsZ/vFcL4d29vxrpsDcVrfCOb8NjV7NJVJcZe41nF9L5W1U9etJQ8rYPE4KCBlWRYUVNbgq4UX1FmRr3qlcW9mf2KVMZhncLA4lZCbnKpzNlf+EHRt9qlJpsEeiwce5dzSLDMC0crKvappm12cD9m+nvDQ+VWLhvJeEgXLHBGNLe4GJt4lrkmo7g3NiY1GGFkRpMuZcwta1jZ03XTqNKRlkd/22JmkPVYj2KfAJ3yPU1JyjBeiq3T6LRi+IYbDDvuqnovvN8FW5+lN25jFvu8PiHvscgQHrvIRaoXAwpF+zVY77lRdj6ubsfjTksTvcn1J86i868IosHsdDj2JO2ERR0z4lR9FU0ovGsTf/wDXhP8ADiNbdd0ApmYj0Q+ttLeOu1qQTEXXu5mbwVC1gDY7adPGmjlm+kF4okpDxnEMwXsYkvYgmfNofJV3t505xeLeNb51uWN8yG3S2UBtALi9zUJDg5MyKElVhrbKNRsCWJsP1px9nnlGV0Y+8LuyjqNbC/SrXKuhHCF98Ca8QmDBQ4CncqouL63BYnTXwprPh7APmlL3uZBJaS+17jQj90i1SI4JMEIUQkm475ba+nu+lNJ0eNbSxSAC2ZkHaJ/5e9b1FTyfJ4KJ42+BCbiU1ihm7RCuuaPK4PTvIcp69Kbrtr6n06UkCGbTqb6eHj5aUqovr46/DoK4ufK8k7Z2MWKOKFIc4QEsCDlIN75c2vpfwp7i3L6M8jjqM2RevRAPA9aacNOa5QM2uU5VPxF2sN71Lw8MlNrlYxpqbM56EW91b+OtdHT45xhS4OdqckXO34GsUGlwqgeKre/xN7004phQYnXs0JykglRuNvrb5VYjwxGUq5Y2OlmK7WNu5a3SjSYKHYixOujG+vpV3hfsyxzq7opEEudYpdsy2I8CdRr63FTuD4nMCR2iEWBAaM6DwzKfraoziWAWAOiMSBd1udd81vTegvaEB40dxbvZLEjqNCQT8KwYd0Mrijp6hRyYlNlgi4297PACPGNw30YA0qeKQH3w6fxowHz1FUqTiBJKhgW/Ke43+17GkRxiZG1zLrrva3TytvW35pL8kc74U/xZa+ONhnw8jI8JYDMveUm419dr6U25VwYZi7C4jPX/ADWHeI/hQqvqxqvQ49prgKrMdAMoBZtwCbaDapnmLjC8NwWpDOASf3nOpt11Y29KpBqT3CTTitpS/afjWxmNg4fGd3UufNvdB/hW7epFatwrBQ4DCqo0SNAPX+rE/U1j3sww/wB5LxPGNbcqx8/eYDc9FHlVl4xzNJjWVYlZYswVFPvyyH3QfyrbvegvVZNL6k1FyV+CUxuLmxTrBGdTcuwO2uu34V0HmRan3NvEE4fgezQ/eP8AdRj8TSNpm9RvS0DQ8Pw+Z2UNlu7n8RG/+ka6fzqm8uOeJYo8RxRy4XD3GHViLC17yN+9pf4UsUkFu+uib9oPLs2M4YquAcQgVlKjTtANV1924uPWvOTab6f3tXqaDjhxbgYcE4cal7aSEHZSfwDcnrUPjeUMNhpJMZBhY3kJzOshGRBqWlQP3U8T9LVSORLgnPG6s85wtTxTpWvc1FMbh5M+Hw4dSESRJYQ4kYEogZW71+53Cf8AmL52oc3JeJWVorwnKYwX7VQn3nuatY6tZdtyOmtU3CwK7QNS8XLszBSDDdgtlM8Ya7jNGmUtfO66qOo8DpSfFOAywLmcxMA2U9nKj2N2W5Cm4GaORb+KHxBPrHsirUKPahRCbomNKah5FcCxZfev+8p0dR4HXzqVw/MbFSswSZCpDdmCsmUixJjY97T8p+FChXPhN3tNU8UWrKNwjlo8H4jDOWz4dw8dz3SodbqGJ0Owqe4diWlZzHHK4RypyKDY+9luWA1BB+NChWiUFP8AIzRk4Pgs2G4fiGH7KOLwMjdow8e6lhf1NO4uXSf2mImc+CERr8kF/rQoV5RiukFzkwz8v4dSCc5IOmeWRhf0LW1rvDuPw4hskDK2Q/egbpqVUG3W4rtCmi7FfVjfiHNmFgeTtJ4xl7pGYFs3UZRrpeqjjfa5h0YZI5ZLFgbAKBsAQW1On61yhTVYVwhzwr2tYVzaTtITf8a5h/uWrDJzZBNE3YSJISLXRwbX8eo+VChWbUtwxyaNOmhGeSNkJCumu50+A3pzhSuZc5CqTc3IGm41PpQoVxcKTyJM7Od1FtD/AB/P2BgGs0enRTmPyWoGb2x4Poszf+GB+prlCvoYqz56VA/4ldsn3KHtDsr2uOtjb8R3A2I61Cw8M4nxKzSOqwg6oyPF5EqoObN53I8K7Qp5RURV0PuG8CxOCxBjlmM8DpZC17qw1ynNc2sTqKkoOPrgonlkDMiWDZRcgXte3yoUK4+V1qU/2Oxi+2ldi2G594XiwFkdNekyWHzYW+tSLcv4KVbwtkB1BilIHqBcrQoV1JfU5NFWdosHiky4ozFSbxGNGI0O8q27PXqflVQ5oxDYvFqZmEkSEsIoiTmPQMdB5abD1rtCivYpJnikNgcW8aIo7kEZ0Hm1je/xpk/PeFgI+zQkuNAdSdbXIB0BtXaFFQT5BLI1whjxDE4zij/eoYoF+8IkfLmQEC12+NavwPDiaBQ8QSI2tH+cD3WfwWwFk+dChUcrrhF8UeLLNCoAsLAdABb9Ka48Gx7odGHeS9j4aX0N/AketChU/B6uTOOdOSRMTPDE2HW+aUGQam986ojEA+ZItYWFVziWGiSPKGYMBpZ2+e9coV0NO9ydmLP9ZKimSzMDYO9tveO3zpuzHqSfifEn9SfmfGhQoeS6OUKFCvAs/9k=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AutoShape 18" descr="data:image/jpeg;base64,/9j/4AAQSkZJRgABAQAAAQABAAD/2wCEAAkGBxQTEhUUExQWFhUXFhwYGBgXFx4cHRoYHBwYFxwWHBwYHCggGBolHBgXITEhJykrLi4uFx8zODMsNygtLisBCgoKDg0OGxAQGiwkICQsLCwsLCwsLCwsLCwsLCwsLCwsLCwsLCwsLCwsLCwsLCwsLCwsLCwsLCwsLCw3LCwsLP/AABEIALgBEQMBIgACEQEDEQH/xAAcAAAABwEBAAAAAAAAAAAAAAAAAgMEBQYHAQj/xABGEAACAQIEAwUFBQYEBAUFAAABAgMAEQQSITEFBkETIlFhcQcygZGhFCNCUrEzYnLB0fAVU4KSF0Nj4YOistLxFiQlNET/xAAaAQADAQEBAQAAAAAAAAAAAAABAgMEBQAG/8QAKhEAAgIBBAICAQMFAQAAAAAAAAECEQMEEiExQVETIjJhcZEUUoGx0UL/2gAMAwEAAhEDEQA/AKbIajpqdyPTKeskEWfQgxpFjRmNJua0RRJsKTQUC+tFohNUoVjuWHKLjWpflHlTEcQk7i5Ywe/KwsoGxC/nbyHxpbkDhH2yfsm0iRc8reC+Hqa0vE80d+KHCgJEpA0G48tNPU61OU9vBOEPMg2C9mmBwuUzyyTMNcmihjruBra3S9WLg3FI1jAgw6Qgk3C2FrG1zbc28ahUnZiTcG/W5Nieuvl0pDhDi2hOUMwPS5DG5B8KlLI2XjHykaDgXDRAkbi2/wAK60EcgKOisAdQVBB6jpUZy/LmVgGNgfLrrepQpY5rnax0+VPF2hqK5zHyDg8SuUx5D4x9wg/DQ+hrHeafZ7iOGt2oPa4c6ZwLFSb2Djp/ENPSvQuIWQqchUnpmuB9KjzMkqtHMoyMCrjdSCLEf96ZS2iygmjzVjcdm0HhTXChb0/5p5ekwWKeF9Re6ML2ZDqtieoBAomH4ax12rRCKfCM21R4LBDjAkWY72qmcWnLnMaf4yck5Og0qP4itgBVZySe1AjwMsNvUk8hA3onAeFSYhpBGUHZQvO2dsvcjALW01bXQVYMTybODig8uHQ4TL213c5Q9srDLEcwOYDxvfSoz7NWNpJ2VKZ9aVwbUpxjA9iU+8ikEiZ1aJiRbMyEHMqlWBU6EeHjTfDvpTPmIsOJCsrk0mh1rhkHjXFcX6U0ehZ8snYthTPiRqW5f4e2JkWKMi5DEknQKqlmY2voADSHMWAjjRXTFQTZj7sZbMqlQ2Zg6jLqbW3uKVPkpL8SstVh4Me7VdY1PcIbu16fQMP5D96KwrrSjxFFZhbfSpmlnK7mvRWYVzMPGmEZ1hUFjD3qnMwte4qDx+9PEnl6CfaDQpvehRoiXKZf7/lTWVafPTaQb1zIs1EfItN2p3IPGm0grTBkpISNEalDRsLhTLIkYsC7BAT+8bdKoIaBwiI4bBJGt1ee0sx0va3cQW/D1+Nc4Wbyxi27jfy60tx1iJmVd1IS9riyC2lG4OGOIjCKXI1PW22rE7VmbbbGnGqLjhlvrexJvcga/wBOlJcIiLgnOTlZwFWx0vvfqKf8NwUiuA6CQMb3Xp0tbwt1qxxy4eFbkotlv3BYADxNKojbW+WQ8GKeAM7RuVtfQWHje9zr5UBznHfVHXXr4W38PGozF+1rBISoIOttLn52FRcntJwspNmTLb3WBG9urC1xrf4VRKh4otOD51gzmKQlDoQTqAGOmY9DUvIqse0jIe48dLG1U4TYHFgrmVQ9tQRbSzBh0DA+m9QfGuHYzAkthZSEzZhm7y6bDT3b3+tPtTQOex/7S+BidYsWvvRns3W/4SdCOmjX+dUDi+KESWG5rQeHcyx47DzxOAk+U5omFgxXvXA8dNxWL8exZMzg/hYj5aWrRhk0mmZ8sbdoCH8VDFBSm+tEgckClMZEMtLf2JVyMMFiXRmyMVzoyNbqjCzKfIitE5RklkwvE5WCTSTRxKolZfvXWTMwylgTZbH5Vm0e9PZINBcX+FeydmrGm0zQeFI/a4pZDBC+L4ZJGmHWRAokijihjJJOVGfJIQCbgXuah/aXYzYVu1ilb7FCrmORX+8UHMWK+Oa4PXWqTKtugrsRo7fInk2fH49xBGZxD9jk4MjFMsS5sUwJTIgAbPmy20ygXoY3iY/xHCQTvh1gOFVo+7H2a43smTM5jsVszWtcAd22wrMuNcakxXZmVYh2UYjTs4wlox7qabgdPU1DAC9ejGzz4Nu4RiJxjUEkmHDphZVkMEtx7rLCJJXcmWQm5HUAi/kz4KZDDw4ydkXXiTGUv2RPZEWZ3zb6iTvHXQWO1Zvhh3RSHEVFthXkuSkvxL5LxKaU8SCyRrj45ETDn7pD9lEjuUiYWUnvKTrcrYa1GcxTxPxF2wwjP7LNkymNp8q9plHulc/wJv41nz1L8JOlFxoTG/sbbx3GT/8A3/YmK6thjhcvY6GwWVkv1AJBJ26Ux46MsmNODaJcScTDItnjGfD9mobKSbW7bMXHW2ulZhlFGO3Spl1E0zH8WEcPEJcCYVAxMZjKrGbjIBMVDC7JmJt5E23pTFcQH23CQztAsBwyMvdjyLihE6XYx6izMBa4A7ttqyzS9AelGgbTUsJip1kmznCGZMDKAYish7QEdgGkmYmRz94beAGa9xbGeP4l5ZXkkN3dizGwFyetgABUmFFRHEhrTYxMipDD+9qFC1cqhAurW8qRlN6rf2xr3vSq8QYVj/pmui/yol5EppKKQHE77ih9rU0VjkgOSZ01JcpAfbsLc2AnU39Ln+VvjUWZAaVwE4SaJ98sin6jrT80IaTxyBlmso+8lYnbx1+VrVduDYGLBxqt7u+rN1ZrE2v0Ua2qpc2YlsPiI58jMGZo0YDNY5cxFtr+Rqo8yczYjEAjvItje4sSNtqhXRWEHK2X/mn2nxQKY8IO0lIILHZD0zfm16VlvEuNYvFXEsrMpJOQaJr5Dp5GmvDOGF/eNl8OtT0GGjUWHzr05xhwjZh00p8tUVqTDkfhtSKwMdhVtaDwAPwpvPiQulhQjmb6KT0iXLZAwGaLvKbfofh1q68se0N1fLNdlZcuXextbS/QjS1U6bEsfykHoaLBgzJ7gOcdB1PlVlLj7GR46f1Nfl4Hh8WnaQMBJEMyd62UsP2b9cpOnlesf5uwLRYt1dShYK1iLEEjXb94MPhVyxHB5sHglnLSK5ezAHRSfcDA9Li3xpt7Virssq3vmFjf8Drcr5WkVrUcUrdrollhtfJA4OEdnfrTXEoCpPShgWutr07xsGWPeguJDNKa48IjeB8IfESMEKqscbSySPfLHGu7mwJO4AABJJFaPx7l6Jhh+wESR/YVxEsi58lrsDJdgXJPdAFr9OlULlTj4wkkueITRTxNDLGWKko1jdWAOVgRppVvbndCqRrhMsH2X7I6dsxZo73Uh8tldTc3y63N+lnzKwaebi+Cn81cFbDPHcqySxiWORLlXjPUXAII2IIuKfw8ky5JC80KSR4f7TJCc5dYSAQxsmXMbju3v3hTPmjjBxHYoFyRQRCKNS2Y2uSzs1gCzE3NgALAVduCcwR45MYzxRw4luHHDtK2ICrK/dCBY3tZiF1NyBlG16dJ0qJS/JkDxHkySJMQe2ibsIYpiFz3aOWwUrdd9RcG1NOMcjYjDQNNI0fcKCSO7Blz2tbMoWSxIByk2NWviHNMZw8gOGBllw0UDv2rW+6tkcKALagG197a23rHM/NcWLDN9ijjxUgUTThy2bLbVEItGzZRc6m2nWmUZR7A2mPOXuWWnw/b9vh4o+1EP3jm4dtgQqm19Pgb7CnB5CxMjyIxSMpKYbvmKmQKH3RTlTKVOdrDvDzsfl/FQpwibtrOftkcoiWdI5CiLlLWIZit+7a17G42ow52jxKzJjcKmIWSft0HaMnZvlCZbqLsmVVFvI+Oi83aH5aogpeQphCkjT4bNKzJFCJCZJJEdYzGtlylszW38PGrHhOWEXAGOPsZcWMeuGLxlycxVrxEyACwa2qjKbX6VDcR5nCpg+ziyS4SeSdWDDs2aRxIy9mEGVQVAADaC+9PD7Q40DfZ8EInbFriyWnZwJRvZco7puRbpmPlbzbYtbWSCchzmSNBJBeRmUZmZLMgLEZXQMbgEggEEA1X8bgQkgjWWKW+Xvxt3O90LMBa3WpTBc84ZMUmIiwAis7yOFmJLyMrJbMydyMB3OUDUkHpaq5FjlSVXC5kV1YI5vdVYHIxAANxoTbrtU+uzRDlWTfGeX3w8aS9pHJG8jRho81s6bgZlGZfBhcG1RFxapvmnnVcXCYhh2Q9uZldp2crmAUqAVAC2FgNgOl9aqRlNMjy65H4fzphj471wuaLmNFWCSTQy7A12nXzoU9sl8aC8Nwoc2NO34N4GmnCZMrVKtiahk37uBY7a5IuXhjCm0mHZd6nDiL0jixdTTQeTyjz2eCDzUbtCNb0QinuBhVtDV6sTovnOfGWbM6uQsUuHcDUAsYwSR52/WtJaJJo1bKCHVW2HunvWrIuZ5b4GMtdpJJLFr7CIBFBA65a1blGUSYPCnxiT6C1c7VRpI6Gkly0Q3MQguTOpMaglYY+6Wt70jsNQgqnYfDxzEvhYiqhwpXMWve9rDwrXJuEIXzZQWyldRcFD0PlTGPhCxAJGi3LXCILAbXdj1sKyxklGvJ0VP7L0MOVuT+zzNiVDFtEW97De5t1qne0PgWTE5o1yowGgBsDsR9L/GthhtmA1FtNd/jS2KACHS+U3tbxpoOuURlO3TMHw3JckrJcOm1yVNiPEHxNaXy/ylFAMyayHdiBcenh8KsUhdrmJlDC2ZG212Omx+lEiV1N3K38ANv60ZTlLvo8lFfiqZFc44MPgMQg/FESD4MveB+lZRxQNPw6GW2rI4P8cUha48rOa1/ismfDTW1vE/1Df96yvkJhPgnw7GxhlEikjSz9038RmtWjTS4Zlzx5V/qVHhjbU9x2KzLam2HTKzqd1Zh8iR/KkJm1NWaudksclHG/ZHMO98asHCsFJN3YlzMFZ7XA7qi7HvEDQdN6W5BeA41YcRHG6T3iDSLfs5GBEbj/AF5QR4Hyq4cE4XCMR9ikw8TvBg5O1Zb3+0qhck5TZ8t1TXqD1qmXngjhltsz/DcImxLOII2kKIZHtYBUAuWJYgAfrUXBJY3rYuVeDtGYOxw3aLiOFyytiApZu3dWBiDA2UL3UCW1vfU1GDlFf8LkL4QLMmDinRkR2bMX1dpTYFmUm8QBChdxTxnROXLKph+Hy4hG7GN5CuQHLrYyNkQH+JtBVdeNlkKsCGVirA7gg2IPmCKnuH8RxOAzKFMbMYZCsiEH7pxNGbGxsT8wagJpy8jOxuzsWY+bEk/U1bI2ycVQrKKTvSj0kaiXkFZjRKMaLRJCsBp2KZwnWndLIvifB29C9AVyihmAmuXoGuUaFBXKF6FePDfC70/AqOw29P71SJmYslHc6UTDozMFUXNSU/D2Qd4binVXQjkroq0wsafcMWm2JTWnPCnsaRdjvomOaSRDhltay39c1yT+lX/2U8Qz4bsidY2sP4T3gP5VQudGu0K6aRi4HTYD46GpX2WYvJiJI9e9GCPVT/Q1h1K3QbN2ldZEvZsrTad7Qbeept0pxlWJS/7upO9R8Uml9+v6aVzHsXKR30YjN/CNT+lc1M6ey3Qzn5sw8EyxySZZGGxBtr57Cicb5ujRLKGck2CRi7N6eA86lcZFG986ISRbUA3HhUXHyxHHIJcOMrW1B2Pob3WnB9exseLSqY8YYnjSxSZG94KT3XsPA1aMRIJFDL1G/wChqOGKIJSRdLWN9jTfh6di/ZAkoQWi8QPxJ8L6eRoPjoZpS/df6HLglDcbgg+ljWP8gxgfbx1VEYfwiQA/yrZ8Q4AZtgFY/Q1l/sswiPJjXJJfJkyAaZWu2c+Oq2q+ndKRj1P/AJf6lLxw+/mt+cn56114LpcU94+gixU0fg/0IBH600aUZDWiUnaFxQhtbIOU2OmhHWpnBcSlTMySyKze8yuys19Tcg3bXXXrUWsWdjrYAXJ8AKWhykaEjbe2v/etM5Loy4sUmr93VnW4lMoKLNKqkklRIwW53Ngba3N/G9Jf4jNlydrLkClcvaNlyGxKZb2ymw020o+KwhBNgSL2FIjCtcC2+2o6b9aZTg0mLLT5Yycdr/gc9uz6uzObWuzFjYCwFzrYDpUcd6eCJgNPG3xpBsM19ul+m3re1NLJGuxFgyf2v+BQ7UkaUZbaHeiVMMrCNRa61cNMTOodaeqaZCncZ0oMpjD0K5egaBU5QvXa5eiA5l8qFC1CvAob4JRm1p/DCWayi9MMEt2AqzYPh7oQ61VLgyyJrlTCKJArCzeJ2pXnBbNYG+lPUhR4ww/aW6eNRWOw5Ny29qjCG7JuMlXOyl4ga065cw/aTBdrnfwA1J+QprjDqR51KcpEDt5Df7uFjfwzEL8NzVpOrNiO8Uizlj46A+mx+d6JyVjTHjYc2xYofRhapJorhbeCmq80LpOLA51YMAOmtwT4Vl/KNGlNxkpHoTCtpl+VGuVYv5W1qJ4NxISIkn5gDp0OzD51JYuVWXqQTa3T41yemduLtfuM04hNJrh4s295XOVB006t62tSUsM5ssuMjU3v3Qb+VtRT/FqxURxgooG407vlTJuU4CMzuxJ3JYk38vCjFjqSigHBy2AXGhvJ4gwPqQbinmGjfNF2lgyuQbbaqb2pLC8vPGbwtpuATe/x6U6xM+Wxf3r212ufPzoSYt2+HY25jxYjw87n/LIHq3dFZh7LccU4kYybCZWT1axK/X9as3tNxzLDHClyWBdgBfQaDQdNSazLhONyTRSK1mjdTcH8N/5Vs0sLi2c7VvlL/JLc6a8SxF/zKB6ZFprKq5fhUhzuP/yU7Ad2TJKt/B0U/rcfCmE/um39/wBKeb6Q+nS2SZDxyBWN9QRY+h61xMo2JOvha39aJPRE2raop8nP+VpKLV10PpcWhvcmxYG1ug3F6LLiFIXLe6kkaWFMHo8VJ8KXJd67JJNUuf8At/7JD7SM97HLY+uu5oLiFB3J0t3he+u1qaCuGk+GJX+tyLnjuw0zAkkbXpM12imqpUqMU5OTbYU1w101w0SYKdRbU0pzCaDHx9itdNcoUpc4RQtRjRaKAwthXa7QogG+Aezg+daNwJu1uraCs84YB2qX2zCtGxjKuXIMvn/OjOT20jDllRLrxGPDqVCXPlUHjJ8+ZrWvpanHEMQnZgAgk/Oox3uCBvbYDW/l402CP1tk43RTcfqxt41L8qLeLGLc3aIADx717fSpLhHs/wAbiWzFOxjJ9+XTTxC7tV1wHs+gwsb5ZJJJ2WysRlQEG/uje5FtT1qeXJGmrNuPG34KtyhhmnVBo2VrWPzAJO1TGP4OsUow4kiOInYkgXyqLXLvJ1tY6C9SXI/DewWQ6Wka6E+Bv3bam4Onwqse0MvBxCKR86horB2FrjvKSo3A1+tQxye5pFskFtVkty7IkYAjcyQGUx9r7qmXcdkp1KAbm+9WyRiLNcWB7w/pWMpi3TsUZj90e6Oigm9x673rW8W2eBJALhlBNvTy6XrFqINSt+To6Waca9E5h+IK6NZh/Tyqs4/iuX8d/O+/1qPggSTMbtG3ip38z41HSYXKTdr2PpUEjZBJdFu4bzB3QC+nmetM+K8UeQ5VU2uCWP7pvfyqEwEV2X8XX0HjS2PxpIYD0Pp4fpSvsrGCuw/DeKueIxTdA2Ujp2diCP51oHM3L2FlhYmKMKwysyooIzbSAgaEEisvwCMZEC+8xCjS9r1qnHJsuClW4H3JQEndrWH1q8Z1Fox58d5I1+xVuCcv4eaIfa4VeaK8DMwIOVScut9dNQfBqrnGcRFhzHgcPBmXEOHkD6syFsqRq24HW41FXDg2NE2Hjk6st2t1YaH9KzXmCJjxWGGMnMgjRSL3G7X9QDvVNLPfke7wiWqx/FCl7LXzf7IcwjbBtFE1rSRPISL75lZtTbwNU/ivsux8C5gscwsT909zpqbDrp4Vo+Zg+cLcrpcgsSNiSzb9ameGyqQQVKXOhQZSCNttL1rWp5o5707qzzO1HjFbtzH7NcLjHMiOcPK25VRlZvzMnRj1KkVmXM/ImLwV2dO0i/zYu8v+obr8a0xyRkQeNxZWL12uUKAQUU12uGvCsKa5ejEUWiKctS8NIUrDXho9jmhQvQFKaAGuGu0UUUKzl67QvQoi2IYTSRfWtTkAeMLoDl6eFZXG1mB86vnDxJiHijiUl3IVR+pPluaWadmLKm2iQ4RyvJM+4WMe85F/gB+JvKtV4DytFAoKoF/fYAsfPXb0FRGI4zhuCw9nNIJJAAVVV7xJFydTtfrsBVQl4rxjipJgH2aDoScpIPna7fAVJynJcs14oKK/U1TG4zCx/tJBe34nt/OoocxcNv78B6m7KfPqaoMPsZlkGafFEtfohOnq5vTuP2JR5tZpCOuiC/n5a2oUvZbkuv8A9V4DDR3EsKgXtZlvuTYBbk/Csg9qvOsHEOyEauOyLWZ1C3DW03zW0vrVwwPsdjjxCMzs8SnNkIHeIIOViOlXSLgmEAs+FhNydcgYi+p3Hj0p4x82Fw3Lg804HELokpso1DjUr8OqfXwrceXkIw0QurqQbFTcFSdCp6jxHSk+JezGHECSNCIzcmJsost+gy7jTUb1QzLjeBz9jIA8JN8uuRx1aMn3Xt+uoNSzYlkXHY+DK8Lp9Gg/4fCr3Ate4Ntv/mqbjHu7KNhV14JxbD4yPPAw7QD3W0dSRsy9fUaVW14NJ27BrZfxMovbxXXU1zpRcXTOxhlGcbTCYXFiKO4PeZcqkfU1Hm5tpc7W/vc1MPwFyFWNS1r3vba/Xwq0cF5fSEZnF5PE9PTwpKLPJGCI/lbhnZkSOO+fdW2wOhPqacczzF0ZV1AUi3idr/yp3xSUxjS+ZzlDeHUn5VFyLmsNQP6a1DNKlSDpobpfIxrycpiSSEj3csijybenuG5Zil4j9qlsVWLLl1uZNle42sp+tM55+yxUD/hkvG3hrtf++tK808BfFR9jG+R84Kk3t3b3vl1NwappsjjNP3wLr8anFter/gtj8LwjA90/73/r50vDwvBgZezTXe5J/U71kX/DziSDu4kbXsJZB8NRXDyfxlNVmJ8LYg+v4hXXS/VHz/Ppm1pwnD7x902t3GO3mCbGlJMCyi474tYrtp6bH0rDe347hdSJmA8VEot/p1qz8F9rxRhHjYWRrasoOnqjd4fC9NtByK8b9m+Bnncr22HkkGcALZA17E5WHU7gGsX4lgzDLJExBMblCRsbG1x616V4dzNg+IyIuHmQuASy6h8nUAHztc9BWd+2jlzDjERNAMk8xbMo919Qob91idPOng30xJK+jJa5RpIypIIsQSCPAjQj1vRTVSLOGi0aimvABRot6Ka6leCh2K7RUo1AujjChQJrlePMFjQrlq7RANm3FX7hPMWIwcceIiw4YWKl3Rio8RmHunzrPzckW1N7D1r1ZyzweFMDDEpDL2YDEEMrE6tfo2pIoZGRjG3ZU+XeWYuJTDis1ysijs4mF8uXu3b82t7dNaumI4zh4T2aks4/5cS529Dl0X4kVFSw9jGcLHeNFYkBNLo2uUHdBe+1McNZe6oVfJRb4+Z86xZMyTo2wxOSJduPzn3cMEH/AFZgD4+7GDaif43idDkww9ZH2/2VG4i6nvssY/fYL0/etekF4jD1xEIA/wCqv8jUvmm3wivwwXbJwcan/wAvDnS4tORr8UpquMkYu0vZqLAhEYsQ3VrkDukdKZrxSD/Oh9b6Dpvakzi4m92dfIre3wIW1UjlyLwejGEXdk+8pKgRvlZvdcAG3jodKh+JYZsXE0OICYlLkMCnYyIw/FG1ypOx6XpM8TCHuywECxCtIFOujHXbxp1hcUjsxEsLORbuSA3A20PXpVZ5G0mkGeOLMd5i5Knwrl4O2ZFOjMhjdfQg2b1Bo3D+duI4VgJS8gA9zERH6NlDD1vW6BW21sdxuKaSLcjNrffNr+UWF+mppHnTXMSSxNPhmVf8Xp9LYeAH1OtNZvaTxGUfdRqniY4Sx8tWvbetWkWK3/KBHjk028v7tRhJZWKEbD3bHUbaDTYil+WC52jLHKT/ACKZylBiZY3mxskruzZUDt7qjchdhcn6VYGwHQNpt/M06LEkt/dzQzgXLGwG5v8AP+lcfLP5Jt+zs47xQUU+iO41A32dwsDu1w2cFVVRuNWNyR5CpFXJEcinWyt8RoaWlmhZCiuGLKdQGba/gpFMeHyjswNbI2U3Vh3WH7wB0JFac0JRguOjPjyb2+fJZY+LO2vY6bftV/TpS6cV/NBIPMZXH/la/wBKgMPKqkhiouOviNPD0pzHPG1wjxk+Acb+l61480pRTowZMMYyolxxjDndsvTvoyfC5W1ExvB8LilIdY5QQRrlf67j51HlmXXvW+Nv6UyxEq7sq38QMp+a2NN8yXaJ/C/DI6TlfCcIlfiK5ljSMqUHeALlVul9QTtbbWq3yf2/F+JDGSqUw8Ldxel192MHrYksT41b8QFxkLYSYyMklu717rB7Z7XA01uKskYhwUKqqgADKiLpcgaKo8PE9NzWiGRSVolOLi+TPva5yLHMXxOHGWdUzSKBpKL22Gz2BN+tqww/3/fjXovAcWM09yRcG7NY2vbUA/kRdAfU9aq/th5QVsOvEYVytoJVAsGRicklujAWv43p8eS+BMmPakY3RSaMaKasQATQU1w0Fonh2lGpOI0rQLxOUK6a5avWELQo1CgAd8p4EzYuBB+cMfIL3ifpW3xzR5yY2eB2vZoTYE/maLVH+V6ovsX4E0z4iZct40VFD3ytn1YEjUGw36VfMZwxo2GaOSM9DbOhPk67HyYCs+o3qVxH06g1Uh19rknlSEqpxXZnve6kiAi0wI1K3Nio1BIG2tSWG5ac/tMS9+ohAQX8jYt9agMLzIuFvLLfs1U/huQTbbrrYaelVvF+2TU9nh2tf/mSBfoo0+dSx/flIpNOL22acOXcHGbtEjMR70v3jH4vc09higX3Y0FvCMD+VYkONcY4o/3AaKO34Pu0+Mj6sfSnEfs14lIPvMSovrYzSN+lVp+WIbUcZGNCyjyuv9aMOIx/mX0uv9ax6P2MTH38ULdbRtv8W1oz+xd/w4o38TEf/dRr9QUbEZ0bex+F/wCtI4jD4dx94kbC3VAf5aVjc3stx8IL4fFXYagAyRk+mpHzqSk5R4pOF+0YtrC3usTYHxCgBvWjFX5ComiHAYJCe5GMu99hfbc2qL4lzVwqAhJGh22C5iNfIGqvh/ZaX7s+ImlzOQxFlCqPd0a5Jv4VYOH+y7h6g5oRIb377M1vqKZxS8nnXseYXnLhZsEnw4zbDujx8q7xzEwtkMYQk/jUD3beI3qA497JcI92hLwWGoQhl/2vt8DSXAeFrh4UiU3CDUkWzG97+Vz+lYNbl2wpeTZosSlLd6JP+/j0pfCcSw8D5sRLGll0DsNfO29r0gl/j/M7ClcT7NsNiJe2xAaR8oGXOQoA6AL56/GsWix7p7n0jVrMijCvY5l9pPDlNvtCfC5/Raim5wwmNl7KF8zFW6EaaeI8bfKpVPZ7wxP/AOeH/Vr/AOo0ji+TcDEyzwJFG8YOqEC4ItY2OtdTPBSg0c7TzUciYfg3F0iGaVgqkDMWNgGvl1v51OEYWaxKRSeByq31F6puLwSzLLBJ7ko1tuA3UX63F6g8T7IJI+9hsY6EbXW3wvGR+lZ9DO4ON9GjXQUZqS8mkvwPDn3A0Z/6cjL9AbfSmWL5ckY3XEsR4Sor/XQ1mUuC4/hD3HadB4ESC3hZwGpYe0fiUOk+BOg1OWRfjoCK2bL9GJNo0fhuBlgYvMIsiobyI50t4ow00v1qu8Uxck7lrhSwsB/lwnUIf3m95jp0HSorBe0hcaywSQOhH3hDMCrFRopFgSM1m1/LUvhjqSRmZjsT+0dj3V+evoDUclr6pFcav7yJLgvCwSI7aWDSn9zXLGPNiNfJfOmXtf48sWE7AavMyooGulwWNrbbD1NTfEsauBwrvK+ZrF5H6s22nh0VRWbci8Om4pjzj8QPuo2tGp2uuyjplXcnqxq0I1/gjNuTsae1T2eDDRrjMMtoiqiZB+Fjp2gH5T18DWWGvYGPsbIbFQvezC4N9APkDWbc4+ziHHjtcF2UMiaNpaOQdPd2YHrVFk5pkpQ4swc0KkuPcCnwcphxEZRx8mH5lbZhUbViQvHS60hDS4oUWgwUCKBrpoUOFrlHtXK9QC8ez/m9+GKFmjbsZ/vFcL4d29vxrpsDcVrfCOb8NjV7NJVJcZe41nF9L5W1U9etJQ8rYPE4KCBlWRYUVNbgq4UX1FmRr3qlcW9mf2KVMZhncLA4lZCbnKpzNlf+EHRt9qlJpsEeiwce5dzSLDMC0crKvappm12cD9m+nvDQ+VWLhvJeEgXLHBGNLe4GJt4lrkmo7g3NiY1GGFkRpMuZcwta1jZ03XTqNKRlkd/22JmkPVYj2KfAJ3yPU1JyjBeiq3T6LRi+IYbDDvuqnovvN8FW5+lN25jFvu8PiHvscgQHrvIRaoXAwpF+zVY77lRdj6ubsfjTksTvcn1J86i868IosHsdDj2JO2ERR0z4lR9FU0ovGsTf/wDXhP8ADiNbdd0ApmYj0Q+ttLeOu1qQTEXXu5mbwVC1gDY7adPGmjlm+kF4okpDxnEMwXsYkvYgmfNofJV3t505xeLeNb51uWN8yG3S2UBtALi9zUJDg5MyKElVhrbKNRsCWJsP1px9nnlGV0Y+8LuyjqNbC/SrXKuhHCF98Ca8QmDBQ4CncqouL63BYnTXwprPh7APmlL3uZBJaS+17jQj90i1SI4JMEIUQkm475ba+nu+lNJ0eNbSxSAC2ZkHaJ/5e9b1FTyfJ4KJ42+BCbiU1ihm7RCuuaPK4PTvIcp69Kbrtr6n06UkCGbTqb6eHj5aUqovr46/DoK4ufK8k7Z2MWKOKFIc4QEsCDlIN75c2vpfwp7i3L6M8jjqM2RevRAPA9aacNOa5QM2uU5VPxF2sN71Lw8MlNrlYxpqbM56EW91b+OtdHT45xhS4OdqckXO34GsUGlwqgeKre/xN7004phQYnXs0JykglRuNvrb5VYjwxGUq5Y2OlmK7WNu5a3SjSYKHYixOujG+vpV3hfsyxzq7opEEudYpdsy2I8CdRr63FTuD4nMCR2iEWBAaM6DwzKfraoziWAWAOiMSBd1udd81vTegvaEB40dxbvZLEjqNCQT8KwYd0Mrijp6hRyYlNlgi4297PACPGNw30YA0qeKQH3w6fxowHz1FUqTiBJKhgW/Ke43+17GkRxiZG1zLrrva3TytvW35pL8kc74U/xZa+ONhnw8jI8JYDMveUm419dr6U25VwYZi7C4jPX/ADWHeI/hQqvqxqvQ49prgKrMdAMoBZtwCbaDapnmLjC8NwWpDOASf3nOpt11Y29KpBqT3CTTitpS/afjWxmNg4fGd3UufNvdB/hW7epFatwrBQ4DCqo0SNAPX+rE/U1j3sww/wB5LxPGNbcqx8/eYDc9FHlVl4xzNJjWVYlZYswVFPvyyH3QfyrbvegvVZNL6k1FyV+CUxuLmxTrBGdTcuwO2uu34V0HmRan3NvEE4fgezQ/eP8AdRj8TSNpm9RvS0DQ8Pw+Z2UNlu7n8RG/+ka6fzqm8uOeJYo8RxRy4XD3GHViLC17yN+9pf4UsUkFu+uib9oPLs2M4YquAcQgVlKjTtANV1924uPWvOTab6f3tXqaDjhxbgYcE4cal7aSEHZSfwDcnrUPjeUMNhpJMZBhY3kJzOshGRBqWlQP3U8T9LVSORLgnPG6s85wtTxTpWvc1FMbh5M+Hw4dSESRJYQ4kYEogZW71+53Cf8AmL52oc3JeJWVorwnKYwX7VQn3nuatY6tZdtyOmtU3CwK7QNS8XLszBSDDdgtlM8Ya7jNGmUtfO66qOo8DpSfFOAywLmcxMA2U9nKj2N2W5Cm4GaORb+KHxBPrHsirUKPahRCbomNKah5FcCxZfev+8p0dR4HXzqVw/MbFSswSZCpDdmCsmUixJjY97T8p+FChXPhN3tNU8UWrKNwjlo8H4jDOWz4dw8dz3SodbqGJ0Owqe4diWlZzHHK4RypyKDY+9luWA1BB+NChWiUFP8AIzRk4Pgs2G4fiGH7KOLwMjdow8e6lhf1NO4uXSf2mImc+CERr8kF/rQoV5RiukFzkwz8v4dSCc5IOmeWRhf0LW1rvDuPw4hskDK2Q/egbpqVUG3W4rtCmi7FfVjfiHNmFgeTtJ4xl7pGYFs3UZRrpeqjjfa5h0YZI5ZLFgbAKBsAQW1On61yhTVYVwhzwr2tYVzaTtITf8a5h/uWrDJzZBNE3YSJISLXRwbX8eo+VChWbUtwxyaNOmhGeSNkJCumu50+A3pzhSuZc5CqTc3IGm41PpQoVxcKTyJM7Od1FtD/AB/P2BgGs0enRTmPyWoGb2x4Poszf+GB+prlCvoYqz56VA/4ldsn3KHtDsr2uOtjb8R3A2I61Cw8M4nxKzSOqwg6oyPF5EqoObN53I8K7Qp5RURV0PuG8CxOCxBjlmM8DpZC17qw1ynNc2sTqKkoOPrgonlkDMiWDZRcgXte3yoUK4+V1qU/2Oxi+2ldi2G594XiwFkdNekyWHzYW+tSLcv4KVbwtkB1BilIHqBcrQoV1JfU5NFWdosHiky4ozFSbxGNGI0O8q27PXqflVQ5oxDYvFqZmEkSEsIoiTmPQMdB5abD1rtCivYpJnikNgcW8aIo7kEZ0Hm1je/xpk/PeFgI+zQkuNAdSdbXIB0BtXaFFQT5BLI1whjxDE4zij/eoYoF+8IkfLmQEC12+NavwPDiaBQ8QSI2tH+cD3WfwWwFk+dChUcrrhF8UeLLNCoAsLAdABb9Ka48Gx7odGHeS9j4aX0N/AketChU/B6uTOOdOSRMTPDE2HW+aUGQam986ojEA+ZItYWFVziWGiSPKGYMBpZ2+e9coV0NO9ydmLP9ZKimSzMDYO9tveO3zpuzHqSfifEn9SfmfGhQoeS6OUKFCvAs/9k=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6" name="AutoShape 20" descr="data:image/jpeg;base64,/9j/4AAQSkZJRgABAQAAAQABAAD/2wCEAAkGBxQTEhUUExQWFhUXFhwYGBgXFx4cHRoYHBwYFxwWHBwYHCggGBolHBgXITEhJykrLi4uFx8zODMsNygtLisBCgoKDg0OGxAQGiwkICQsLCwsLCwsLCwsLCwsLCwsLCwsLCwsLCwsLCwsLCwsLCwsLCwsLCwsLCwsLCw3LCwsLP/AABEIALgBEQMBIgACEQEDEQH/xAAcAAAABwEBAAAAAAAAAAAAAAAAAgMEBQYHAQj/xABGEAACAQIEAwUFBQYEBAUFAAABAgMAEQQSITEFBkETIlFhcQcygZGhFCNCUrEzYnLB0fAVU4KSF0Nj4YOistLxFiQlNET/xAAaAQADAQEBAQAAAAAAAAAAAAABAgMEBQAG/8QAKhEAAgIBBAICAQMFAQAAAAAAAAECEQMEEiExQVETIjJhcZEUUoGx0UL/2gAMAwEAAhEDEQA/AKbIajpqdyPTKeskEWfQgxpFjRmNJua0RRJsKTQUC+tFohNUoVjuWHKLjWpflHlTEcQk7i5Ywe/KwsoGxC/nbyHxpbkDhH2yfsm0iRc8reC+Hqa0vE80d+KHCgJEpA0G48tNPU61OU9vBOEPMg2C9mmBwuUzyyTMNcmihjruBra3S9WLg3FI1jAgw6Qgk3C2FrG1zbc28ahUnZiTcG/W5Nieuvl0pDhDi2hOUMwPS5DG5B8KlLI2XjHykaDgXDRAkbi2/wAK60EcgKOisAdQVBB6jpUZy/LmVgGNgfLrrepQpY5rnax0+VPF2hqK5zHyDg8SuUx5D4x9wg/DQ+hrHeafZ7iOGt2oPa4c6ZwLFSb2Djp/ENPSvQuIWQqchUnpmuB9KjzMkqtHMoyMCrjdSCLEf96ZS2iygmjzVjcdm0HhTXChb0/5p5ekwWKeF9Re6ML2ZDqtieoBAomH4ax12rRCKfCM21R4LBDjAkWY72qmcWnLnMaf4yck5Og0qP4itgBVZySe1AjwMsNvUk8hA3onAeFSYhpBGUHZQvO2dsvcjALW01bXQVYMTybODig8uHQ4TL213c5Q9srDLEcwOYDxvfSoz7NWNpJ2VKZ9aVwbUpxjA9iU+8ikEiZ1aJiRbMyEHMqlWBU6EeHjTfDvpTPmIsOJCsrk0mh1rhkHjXFcX6U0ehZ8snYthTPiRqW5f4e2JkWKMi5DEknQKqlmY2voADSHMWAjjRXTFQTZj7sZbMqlQ2Zg6jLqbW3uKVPkpL8SstVh4Me7VdY1PcIbu16fQMP5D96KwrrSjxFFZhbfSpmlnK7mvRWYVzMPGmEZ1hUFjD3qnMwte4qDx+9PEnl6CfaDQpvehRoiXKZf7/lTWVafPTaQb1zIs1EfItN2p3IPGm0grTBkpISNEalDRsLhTLIkYsC7BAT+8bdKoIaBwiI4bBJGt1ee0sx0va3cQW/D1+Nc4Wbyxi27jfy60tx1iJmVd1IS9riyC2lG4OGOIjCKXI1PW22rE7VmbbbGnGqLjhlvrexJvcga/wBOlJcIiLgnOTlZwFWx0vvfqKf8NwUiuA6CQMb3Xp0tbwt1qxxy4eFbkotlv3BYADxNKojbW+WQ8GKeAM7RuVtfQWHje9zr5UBznHfVHXXr4W38PGozF+1rBISoIOttLn52FRcntJwspNmTLb3WBG9urC1xrf4VRKh4otOD51gzmKQlDoQTqAGOmY9DUvIqse0jIe48dLG1U4TYHFgrmVQ9tQRbSzBh0DA+m9QfGuHYzAkthZSEzZhm7y6bDT3b3+tPtTQOex/7S+BidYsWvvRns3W/4SdCOmjX+dUDi+KESWG5rQeHcyx47DzxOAk+U5omFgxXvXA8dNxWL8exZMzg/hYj5aWrRhk0mmZ8sbdoCH8VDFBSm+tEgckClMZEMtLf2JVyMMFiXRmyMVzoyNbqjCzKfIitE5RklkwvE5WCTSTRxKolZfvXWTMwylgTZbH5Vm0e9PZINBcX+FeydmrGm0zQeFI/a4pZDBC+L4ZJGmHWRAokijihjJJOVGfJIQCbgXuah/aXYzYVu1ilb7FCrmORX+8UHMWK+Oa4PXWqTKtugrsRo7fInk2fH49xBGZxD9jk4MjFMsS5sUwJTIgAbPmy20ygXoY3iY/xHCQTvh1gOFVo+7H2a43smTM5jsVszWtcAd22wrMuNcakxXZmVYh2UYjTs4wlox7qabgdPU1DAC9ejGzz4Nu4RiJxjUEkmHDphZVkMEtx7rLCJJXcmWQm5HUAi/kz4KZDDw4ydkXXiTGUv2RPZEWZ3zb6iTvHXQWO1Zvhh3RSHEVFthXkuSkvxL5LxKaU8SCyRrj45ETDn7pD9lEjuUiYWUnvKTrcrYa1GcxTxPxF2wwjP7LNkymNp8q9plHulc/wJv41nz1L8JOlFxoTG/sbbx3GT/8A3/YmK6thjhcvY6GwWVkv1AJBJ26Ux46MsmNODaJcScTDItnjGfD9mobKSbW7bMXHW2ulZhlFGO3Spl1E0zH8WEcPEJcCYVAxMZjKrGbjIBMVDC7JmJt5E23pTFcQH23CQztAsBwyMvdjyLihE6XYx6izMBa4A7ttqyzS9AelGgbTUsJip1kmznCGZMDKAYish7QEdgGkmYmRz94beAGa9xbGeP4l5ZXkkN3dizGwFyetgABUmFFRHEhrTYxMipDD+9qFC1cqhAurW8qRlN6rf2xr3vSq8QYVj/pmui/yol5EppKKQHE77ih9rU0VjkgOSZ01JcpAfbsLc2AnU39Ln+VvjUWZAaVwE4SaJ98sin6jrT80IaTxyBlmso+8lYnbx1+VrVduDYGLBxqt7u+rN1ZrE2v0Ua2qpc2YlsPiI58jMGZo0YDNY5cxFtr+Rqo8yczYjEAjvItje4sSNtqhXRWEHK2X/mn2nxQKY8IO0lIILHZD0zfm16VlvEuNYvFXEsrMpJOQaJr5Dp5GmvDOGF/eNl8OtT0GGjUWHzr05xhwjZh00p8tUVqTDkfhtSKwMdhVtaDwAPwpvPiQulhQjmb6KT0iXLZAwGaLvKbfofh1q68se0N1fLNdlZcuXextbS/QjS1U6bEsfykHoaLBgzJ7gOcdB1PlVlLj7GR46f1Nfl4Hh8WnaQMBJEMyd62UsP2b9cpOnlesf5uwLRYt1dShYK1iLEEjXb94MPhVyxHB5sHglnLSK5ezAHRSfcDA9Li3xpt7Virssq3vmFjf8Drcr5WkVrUcUrdrollhtfJA4OEdnfrTXEoCpPShgWutr07xsGWPeguJDNKa48IjeB8IfESMEKqscbSySPfLHGu7mwJO4AABJJFaPx7l6Jhh+wESR/YVxEsi58lrsDJdgXJPdAFr9OlULlTj4wkkueITRTxNDLGWKko1jdWAOVgRppVvbndCqRrhMsH2X7I6dsxZo73Uh8tldTc3y63N+lnzKwaebi+Cn81cFbDPHcqySxiWORLlXjPUXAII2IIuKfw8ky5JC80KSR4f7TJCc5dYSAQxsmXMbju3v3hTPmjjBxHYoFyRQRCKNS2Y2uSzs1gCzE3NgALAVduCcwR45MYzxRw4luHHDtK2ICrK/dCBY3tZiF1NyBlG16dJ0qJS/JkDxHkySJMQe2ibsIYpiFz3aOWwUrdd9RcG1NOMcjYjDQNNI0fcKCSO7Blz2tbMoWSxIByk2NWviHNMZw8gOGBllw0UDv2rW+6tkcKALagG197a23rHM/NcWLDN9ijjxUgUTThy2bLbVEItGzZRc6m2nWmUZR7A2mPOXuWWnw/b9vh4o+1EP3jm4dtgQqm19Pgb7CnB5CxMjyIxSMpKYbvmKmQKH3RTlTKVOdrDvDzsfl/FQpwibtrOftkcoiWdI5CiLlLWIZit+7a17G42ow52jxKzJjcKmIWSft0HaMnZvlCZbqLsmVVFvI+Oi83aH5aogpeQphCkjT4bNKzJFCJCZJJEdYzGtlylszW38PGrHhOWEXAGOPsZcWMeuGLxlycxVrxEyACwa2qjKbX6VDcR5nCpg+ziyS4SeSdWDDs2aRxIy9mEGVQVAADaC+9PD7Q40DfZ8EInbFriyWnZwJRvZco7puRbpmPlbzbYtbWSCchzmSNBJBeRmUZmZLMgLEZXQMbgEggEEA1X8bgQkgjWWKW+Xvxt3O90LMBa3WpTBc84ZMUmIiwAis7yOFmJLyMrJbMydyMB3OUDUkHpaq5FjlSVXC5kV1YI5vdVYHIxAANxoTbrtU+uzRDlWTfGeX3w8aS9pHJG8jRho81s6bgZlGZfBhcG1RFxapvmnnVcXCYhh2Q9uZldp2crmAUqAVAC2FgNgOl9aqRlNMjy65H4fzphj471wuaLmNFWCSTQy7A12nXzoU9sl8aC8Nwoc2NO34N4GmnCZMrVKtiahk37uBY7a5IuXhjCm0mHZd6nDiL0jixdTTQeTyjz2eCDzUbtCNb0QinuBhVtDV6sTovnOfGWbM6uQsUuHcDUAsYwSR52/WtJaJJo1bKCHVW2HunvWrIuZ5b4GMtdpJJLFr7CIBFBA65a1blGUSYPCnxiT6C1c7VRpI6Gkly0Q3MQguTOpMaglYY+6Wt70jsNQgqnYfDxzEvhYiqhwpXMWve9rDwrXJuEIXzZQWyldRcFD0PlTGPhCxAJGi3LXCILAbXdj1sKyxklGvJ0VP7L0MOVuT+zzNiVDFtEW97De5t1qne0PgWTE5o1yowGgBsDsR9L/GthhtmA1FtNd/jS2KACHS+U3tbxpoOuURlO3TMHw3JckrJcOm1yVNiPEHxNaXy/ylFAMyayHdiBcenh8KsUhdrmJlDC2ZG212Omx+lEiV1N3K38ANv60ZTlLvo8lFfiqZFc44MPgMQg/FESD4MveB+lZRxQNPw6GW2rI4P8cUha48rOa1/ismfDTW1vE/1Df96yvkJhPgnw7GxhlEikjSz9038RmtWjTS4Zlzx5V/qVHhjbU9x2KzLam2HTKzqd1Zh8iR/KkJm1NWaudksclHG/ZHMO98asHCsFJN3YlzMFZ7XA7qi7HvEDQdN6W5BeA41YcRHG6T3iDSLfs5GBEbj/AF5QR4Hyq4cE4XCMR9ikw8TvBg5O1Zb3+0qhck5TZ8t1TXqD1qmXngjhltsz/DcImxLOII2kKIZHtYBUAuWJYgAfrUXBJY3rYuVeDtGYOxw3aLiOFyytiApZu3dWBiDA2UL3UCW1vfU1GDlFf8LkL4QLMmDinRkR2bMX1dpTYFmUm8QBChdxTxnROXLKph+Hy4hG7GN5CuQHLrYyNkQH+JtBVdeNlkKsCGVirA7gg2IPmCKnuH8RxOAzKFMbMYZCsiEH7pxNGbGxsT8wagJpy8jOxuzsWY+bEk/U1bI2ycVQrKKTvSj0kaiXkFZjRKMaLRJCsBp2KZwnWndLIvifB29C9AVyihmAmuXoGuUaFBXKF6FePDfC70/AqOw29P71SJmYslHc6UTDozMFUXNSU/D2Qd4binVXQjkroq0wsafcMWm2JTWnPCnsaRdjvomOaSRDhltay39c1yT+lX/2U8Qz4bsidY2sP4T3gP5VQudGu0K6aRi4HTYD46GpX2WYvJiJI9e9GCPVT/Q1h1K3QbN2ldZEvZsrTad7Qbeept0pxlWJS/7upO9R8Uml9+v6aVzHsXKR30YjN/CNT+lc1M6ey3Qzn5sw8EyxySZZGGxBtr57Cicb5ujRLKGck2CRi7N6eA86lcZFG986ISRbUA3HhUXHyxHHIJcOMrW1B2Pob3WnB9exseLSqY8YYnjSxSZG94KT3XsPA1aMRIJFDL1G/wChqOGKIJSRdLWN9jTfh6di/ZAkoQWi8QPxJ8L6eRoPjoZpS/df6HLglDcbgg+ljWP8gxgfbx1VEYfwiQA/yrZ8Q4AZtgFY/Q1l/sswiPJjXJJfJkyAaZWu2c+Oq2q+ndKRj1P/AJf6lLxw+/mt+cn56114LpcU94+gixU0fg/0IBH600aUZDWiUnaFxQhtbIOU2OmhHWpnBcSlTMySyKze8yuys19Tcg3bXXXrUWsWdjrYAXJ8AKWhykaEjbe2v/etM5Loy4sUmr93VnW4lMoKLNKqkklRIwW53Ngba3N/G9Jf4jNlydrLkClcvaNlyGxKZb2ymw020o+KwhBNgSL2FIjCtcC2+2o6b9aZTg0mLLT5Yycdr/gc9uz6uzObWuzFjYCwFzrYDpUcd6eCJgNPG3xpBsM19ul+m3re1NLJGuxFgyf2v+BQ7UkaUZbaHeiVMMrCNRa61cNMTOodaeqaZCncZ0oMpjD0K5egaBU5QvXa5eiA5l8qFC1CvAob4JRm1p/DCWayi9MMEt2AqzYPh7oQ61VLgyyJrlTCKJArCzeJ2pXnBbNYG+lPUhR4ww/aW6eNRWOw5Ny29qjCG7JuMlXOyl4ga065cw/aTBdrnfwA1J+QprjDqR51KcpEDt5Df7uFjfwzEL8NzVpOrNiO8Uizlj46A+mx+d6JyVjTHjYc2xYofRhapJorhbeCmq80LpOLA51YMAOmtwT4Vl/KNGlNxkpHoTCtpl+VGuVYv5W1qJ4NxISIkn5gDp0OzD51JYuVWXqQTa3T41yemduLtfuM04hNJrh4s295XOVB006t62tSUsM5ssuMjU3v3Qb+VtRT/FqxURxgooG407vlTJuU4CMzuxJ3JYk38vCjFjqSigHBy2AXGhvJ4gwPqQbinmGjfNF2lgyuQbbaqb2pLC8vPGbwtpuATe/x6U6xM+Wxf3r212ufPzoSYt2+HY25jxYjw87n/LIHq3dFZh7LccU4kYybCZWT1axK/X9as3tNxzLDHClyWBdgBfQaDQdNSazLhONyTRSK1mjdTcH8N/5Vs0sLi2c7VvlL/JLc6a8SxF/zKB6ZFprKq5fhUhzuP/yU7Ad2TJKt/B0U/rcfCmE/um39/wBKeb6Q+nS2SZDxyBWN9QRY+h61xMo2JOvha39aJPRE2raop8nP+VpKLV10PpcWhvcmxYG1ug3F6LLiFIXLe6kkaWFMHo8VJ8KXJd67JJNUuf8At/7JD7SM97HLY+uu5oLiFB3J0t3he+u1qaCuGk+GJX+tyLnjuw0zAkkbXpM12imqpUqMU5OTbYU1w101w0SYKdRbU0pzCaDHx9itdNcoUpc4RQtRjRaKAwthXa7QogG+Aezg+daNwJu1uraCs84YB2qX2zCtGxjKuXIMvn/OjOT20jDllRLrxGPDqVCXPlUHjJ8+ZrWvpanHEMQnZgAgk/Oox3uCBvbYDW/l402CP1tk43RTcfqxt41L8qLeLGLc3aIADx717fSpLhHs/wAbiWzFOxjJ9+XTTxC7tV1wHs+gwsb5ZJJJ2WysRlQEG/uje5FtT1qeXJGmrNuPG34KtyhhmnVBo2VrWPzAJO1TGP4OsUow4kiOInYkgXyqLXLvJ1tY6C9SXI/DewWQ6Wka6E+Bv3bam4Onwqse0MvBxCKR86horB2FrjvKSo3A1+tQxye5pFskFtVkty7IkYAjcyQGUx9r7qmXcdkp1KAbm+9WyRiLNcWB7w/pWMpi3TsUZj90e6Oigm9x673rW8W2eBJALhlBNvTy6XrFqINSt+To6Waca9E5h+IK6NZh/Tyqs4/iuX8d/O+/1qPggSTMbtG3ip38z41HSYXKTdr2PpUEjZBJdFu4bzB3QC+nmetM+K8UeQ5VU2uCWP7pvfyqEwEV2X8XX0HjS2PxpIYD0Pp4fpSvsrGCuw/DeKueIxTdA2Ujp2diCP51oHM3L2FlhYmKMKwysyooIzbSAgaEEisvwCMZEC+8xCjS9r1qnHJsuClW4H3JQEndrWH1q8Z1Fox58d5I1+xVuCcv4eaIfa4VeaK8DMwIOVScut9dNQfBqrnGcRFhzHgcPBmXEOHkD6syFsqRq24HW41FXDg2NE2Hjk6st2t1YaH9KzXmCJjxWGGMnMgjRSL3G7X9QDvVNLPfke7wiWqx/FCl7LXzf7IcwjbBtFE1rSRPISL75lZtTbwNU/ivsux8C5gscwsT909zpqbDrp4Vo+Zg+cLcrpcgsSNiSzb9ameGyqQQVKXOhQZSCNttL1rWp5o5707qzzO1HjFbtzH7NcLjHMiOcPK25VRlZvzMnRj1KkVmXM/ImLwV2dO0i/zYu8v+obr8a0xyRkQeNxZWL12uUKAQUU12uGvCsKa5ejEUWiKctS8NIUrDXho9jmhQvQFKaAGuGu0UUUKzl67QvQoi2IYTSRfWtTkAeMLoDl6eFZXG1mB86vnDxJiHijiUl3IVR+pPluaWadmLKm2iQ4RyvJM+4WMe85F/gB+JvKtV4DytFAoKoF/fYAsfPXb0FRGI4zhuCw9nNIJJAAVVV7xJFydTtfrsBVQl4rxjipJgH2aDoScpIPna7fAVJynJcs14oKK/U1TG4zCx/tJBe34nt/OoocxcNv78B6m7KfPqaoMPsZlkGafFEtfohOnq5vTuP2JR5tZpCOuiC/n5a2oUvZbkuv8A9V4DDR3EsKgXtZlvuTYBbk/Csg9qvOsHEOyEauOyLWZ1C3DW03zW0vrVwwPsdjjxCMzs8SnNkIHeIIOViOlXSLgmEAs+FhNydcgYi+p3Hj0p4x82Fw3Lg804HELokpso1DjUr8OqfXwrceXkIw0QurqQbFTcFSdCp6jxHSk+JezGHECSNCIzcmJsost+gy7jTUb1QzLjeBz9jIA8JN8uuRx1aMn3Xt+uoNSzYlkXHY+DK8Lp9Gg/4fCr3Ate4Ntv/mqbjHu7KNhV14JxbD4yPPAw7QD3W0dSRsy9fUaVW14NJ27BrZfxMovbxXXU1zpRcXTOxhlGcbTCYXFiKO4PeZcqkfU1Hm5tpc7W/vc1MPwFyFWNS1r3vba/Xwq0cF5fSEZnF5PE9PTwpKLPJGCI/lbhnZkSOO+fdW2wOhPqacczzF0ZV1AUi3idr/yp3xSUxjS+ZzlDeHUn5VFyLmsNQP6a1DNKlSDpobpfIxrycpiSSEj3csijybenuG5Zil4j9qlsVWLLl1uZNle42sp+tM55+yxUD/hkvG3hrtf++tK808BfFR9jG+R84Kk3t3b3vl1NwappsjjNP3wLr8anFter/gtj8LwjA90/73/r50vDwvBgZezTXe5J/U71kX/DziSDu4kbXsJZB8NRXDyfxlNVmJ8LYg+v4hXXS/VHz/Ppm1pwnD7x902t3GO3mCbGlJMCyi474tYrtp6bH0rDe347hdSJmA8VEot/p1qz8F9rxRhHjYWRrasoOnqjd4fC9NtByK8b9m+Bnncr22HkkGcALZA17E5WHU7gGsX4lgzDLJExBMblCRsbG1x616V4dzNg+IyIuHmQuASy6h8nUAHztc9BWd+2jlzDjERNAMk8xbMo919Qob91idPOng30xJK+jJa5RpIypIIsQSCPAjQj1vRTVSLOGi0aimvABRot6Ka6leCh2K7RUo1AujjChQJrlePMFjQrlq7RANm3FX7hPMWIwcceIiw4YWKl3Rio8RmHunzrPzckW1N7D1r1ZyzweFMDDEpDL2YDEEMrE6tfo2pIoZGRjG3ZU+XeWYuJTDis1ysijs4mF8uXu3b82t7dNaumI4zh4T2aks4/5cS529Dl0X4kVFSw9jGcLHeNFYkBNLo2uUHdBe+1McNZe6oVfJRb4+Z86xZMyTo2wxOSJduPzn3cMEH/AFZgD4+7GDaif43idDkww9ZH2/2VG4i6nvssY/fYL0/etekF4jD1xEIA/wCqv8jUvmm3wivwwXbJwcan/wAvDnS4tORr8UpquMkYu0vZqLAhEYsQ3VrkDukdKZrxSD/Oh9b6Dpvakzi4m92dfIre3wIW1UjlyLwejGEXdk+8pKgRvlZvdcAG3jodKh+JYZsXE0OICYlLkMCnYyIw/FG1ypOx6XpM8TCHuywECxCtIFOujHXbxp1hcUjsxEsLORbuSA3A20PXpVZ5G0mkGeOLMd5i5Knwrl4O2ZFOjMhjdfQg2b1Bo3D+duI4VgJS8gA9zERH6NlDD1vW6BW21sdxuKaSLcjNrffNr+UWF+mppHnTXMSSxNPhmVf8Xp9LYeAH1OtNZvaTxGUfdRqniY4Sx8tWvbetWkWK3/KBHjk028v7tRhJZWKEbD3bHUbaDTYil+WC52jLHKT/ACKZylBiZY3mxskruzZUDt7qjchdhcn6VYGwHQNpt/M06LEkt/dzQzgXLGwG5v8AP+lcfLP5Jt+zs47xQUU+iO41A32dwsDu1w2cFVVRuNWNyR5CpFXJEcinWyt8RoaWlmhZCiuGLKdQGba/gpFMeHyjswNbI2U3Vh3WH7wB0JFac0JRguOjPjyb2+fJZY+LO2vY6bftV/TpS6cV/NBIPMZXH/la/wBKgMPKqkhiouOviNPD0pzHPG1wjxk+Acb+l61480pRTowZMMYyolxxjDndsvTvoyfC5W1ExvB8LilIdY5QQRrlf67j51HlmXXvW+Nv6UyxEq7sq38QMp+a2NN8yXaJ/C/DI6TlfCcIlfiK5ljSMqUHeALlVul9QTtbbWq3yf2/F+JDGSqUw8Ldxel192MHrYksT41b8QFxkLYSYyMklu717rB7Z7XA01uKskYhwUKqqgADKiLpcgaKo8PE9NzWiGRSVolOLi+TPva5yLHMXxOHGWdUzSKBpKL22Gz2BN+tqww/3/fjXovAcWM09yRcG7NY2vbUA/kRdAfU9aq/th5QVsOvEYVytoJVAsGRicklujAWv43p8eS+BMmPakY3RSaMaKasQATQU1w0Fonh2lGpOI0rQLxOUK6a5avWELQo1CgAd8p4EzYuBB+cMfIL3ifpW3xzR5yY2eB2vZoTYE/maLVH+V6ovsX4E0z4iZct40VFD3ytn1YEjUGw36VfMZwxo2GaOSM9DbOhPk67HyYCs+o3qVxH06g1Uh19rknlSEqpxXZnve6kiAi0wI1K3Nio1BIG2tSWG5ac/tMS9+ohAQX8jYt9agMLzIuFvLLfs1U/huQTbbrrYaelVvF+2TU9nh2tf/mSBfoo0+dSx/flIpNOL22acOXcHGbtEjMR70v3jH4vc09higX3Y0FvCMD+VYkONcY4o/3AaKO34Pu0+Mj6sfSnEfs14lIPvMSovrYzSN+lVp+WIbUcZGNCyjyuv9aMOIx/mX0uv9ax6P2MTH38ULdbRtv8W1oz+xd/w4o38TEf/dRr9QUbEZ0bex+F/wCtI4jD4dx94kbC3VAf5aVjc3stx8IL4fFXYagAyRk+mpHzqSk5R4pOF+0YtrC3usTYHxCgBvWjFX5ComiHAYJCe5GMu99hfbc2qL4lzVwqAhJGh22C5iNfIGqvh/ZaX7s+ImlzOQxFlCqPd0a5Jv4VYOH+y7h6g5oRIb377M1vqKZxS8nnXseYXnLhZsEnw4zbDujx8q7xzEwtkMYQk/jUD3beI3qA497JcI92hLwWGoQhl/2vt8DSXAeFrh4UiU3CDUkWzG97+Vz+lYNbl2wpeTZosSlLd6JP+/j0pfCcSw8D5sRLGll0DsNfO29r0gl/j/M7ClcT7NsNiJe2xAaR8oGXOQoA6AL56/GsWix7p7n0jVrMijCvY5l9pPDlNvtCfC5/Raim5wwmNl7KF8zFW6EaaeI8bfKpVPZ7wxP/AOeH/Vr/AOo0ji+TcDEyzwJFG8YOqEC4ItY2OtdTPBSg0c7TzUciYfg3F0iGaVgqkDMWNgGvl1v51OEYWaxKRSeByq31F6puLwSzLLBJ7ko1tuA3UX63F6g8T7IJI+9hsY6EbXW3wvGR+lZ9DO4ON9GjXQUZqS8mkvwPDn3A0Z/6cjL9AbfSmWL5ckY3XEsR4Sor/XQ1mUuC4/hD3HadB4ESC3hZwGpYe0fiUOk+BOg1OWRfjoCK2bL9GJNo0fhuBlgYvMIsiobyI50t4ow00v1qu8Uxck7lrhSwsB/lwnUIf3m95jp0HSorBe0hcaywSQOhH3hDMCrFRopFgSM1m1/LUvhjqSRmZjsT+0dj3V+evoDUclr6pFcav7yJLgvCwSI7aWDSn9zXLGPNiNfJfOmXtf48sWE7AavMyooGulwWNrbbD1NTfEsauBwrvK+ZrF5H6s22nh0VRWbci8Om4pjzj8QPuo2tGp2uuyjplXcnqxq0I1/gjNuTsae1T2eDDRrjMMtoiqiZB+Fjp2gH5T18DWWGvYGPsbIbFQvezC4N9APkDWbc4+ziHHjtcF2UMiaNpaOQdPd2YHrVFk5pkpQ4swc0KkuPcCnwcphxEZRx8mH5lbZhUbViQvHS60hDS4oUWgwUCKBrpoUOFrlHtXK9QC8ez/m9+GKFmjbsZ/vFcL4d29vxrpsDcVrfCOb8NjV7NJVJcZe41nF9L5W1U9etJQ8rYPE4KCBlWRYUVNbgq4UX1FmRr3qlcW9mf2KVMZhncLA4lZCbnKpzNlf+EHRt9qlJpsEeiwce5dzSLDMC0crKvappm12cD9m+nvDQ+VWLhvJeEgXLHBGNLe4GJt4lrkmo7g3NiY1GGFkRpMuZcwta1jZ03XTqNKRlkd/22JmkPVYj2KfAJ3yPU1JyjBeiq3T6LRi+IYbDDvuqnovvN8FW5+lN25jFvu8PiHvscgQHrvIRaoXAwpF+zVY77lRdj6ubsfjTksTvcn1J86i868IosHsdDj2JO2ERR0z4lR9FU0ovGsTf/wDXhP8ADiNbdd0ApmYj0Q+ttLeOu1qQTEXXu5mbwVC1gDY7adPGmjlm+kF4okpDxnEMwXsYkvYgmfNofJV3t505xeLeNb51uWN8yG3S2UBtALi9zUJDg5MyKElVhrbKNRsCWJsP1px9nnlGV0Y+8LuyjqNbC/SrXKuhHCF98Ca8QmDBQ4CncqouL63BYnTXwprPh7APmlL3uZBJaS+17jQj90i1SI4JMEIUQkm475ba+nu+lNJ0eNbSxSAC2ZkHaJ/5e9b1FTyfJ4KJ42+BCbiU1ihm7RCuuaPK4PTvIcp69Kbrtr6n06UkCGbTqb6eHj5aUqovr46/DoK4ufK8k7Z2MWKOKFIc4QEsCDlIN75c2vpfwp7i3L6M8jjqM2RevRAPA9aacNOa5QM2uU5VPxF2sN71Lw8MlNrlYxpqbM56EW91b+OtdHT45xhS4OdqckXO34GsUGlwqgeKre/xN7004phQYnXs0JykglRuNvrb5VYjwxGUq5Y2OlmK7WNu5a3SjSYKHYixOujG+vpV3hfsyxzq7opEEudYpdsy2I8CdRr63FTuD4nMCR2iEWBAaM6DwzKfraoziWAWAOiMSBd1udd81vTegvaEB40dxbvZLEjqNCQT8KwYd0Mrijp6hRyYlNlgi4297PACPGNw30YA0qeKQH3w6fxowHz1FUqTiBJKhgW/Ke43+17GkRxiZG1zLrrva3TytvW35pL8kc74U/xZa+ONhnw8jI8JYDMveUm419dr6U25VwYZi7C4jPX/ADWHeI/hQqvqxqvQ49prgKrMdAMoBZtwCbaDapnmLjC8NwWpDOASf3nOpt11Y29KpBqT3CTTitpS/afjWxmNg4fGd3UufNvdB/hW7epFatwrBQ4DCqo0SNAPX+rE/U1j3sww/wB5LxPGNbcqx8/eYDc9FHlVl4xzNJjWVYlZYswVFPvyyH3QfyrbvegvVZNL6k1FyV+CUxuLmxTrBGdTcuwO2uu34V0HmRan3NvEE4fgezQ/eP8AdRj8TSNpm9RvS0DQ8Pw+Z2UNlu7n8RG/+ka6fzqm8uOeJYo8RxRy4XD3GHViLC17yN+9pf4UsUkFu+uib9oPLs2M4YquAcQgVlKjTtANV1924uPWvOTab6f3tXqaDjhxbgYcE4cal7aSEHZSfwDcnrUPjeUMNhpJMZBhY3kJzOshGRBqWlQP3U8T9LVSORLgnPG6s85wtTxTpWvc1FMbh5M+Hw4dSESRJYQ4kYEogZW71+53Cf8AmL52oc3JeJWVorwnKYwX7VQn3nuatY6tZdtyOmtU3CwK7QNS8XLszBSDDdgtlM8Ya7jNGmUtfO66qOo8DpSfFOAywLmcxMA2U9nKj2N2W5Cm4GaORb+KHxBPrHsirUKPahRCbomNKah5FcCxZfev+8p0dR4HXzqVw/MbFSswSZCpDdmCsmUixJjY97T8p+FChXPhN3tNU8UWrKNwjlo8H4jDOWz4dw8dz3SodbqGJ0Owqe4diWlZzHHK4RypyKDY+9luWA1BB+NChWiUFP8AIzRk4Pgs2G4fiGH7KOLwMjdow8e6lhf1NO4uXSf2mImc+CERr8kF/rQoV5RiukFzkwz8v4dSCc5IOmeWRhf0LW1rvDuPw4hskDK2Q/egbpqVUG3W4rtCmi7FfVjfiHNmFgeTtJ4xl7pGYFs3UZRrpeqjjfa5h0YZI5ZLFgbAKBsAQW1On61yhTVYVwhzwr2tYVzaTtITf8a5h/uWrDJzZBNE3YSJISLXRwbX8eo+VChWbUtwxyaNOmhGeSNkJCumu50+A3pzhSuZc5CqTc3IGm41PpQoVxcKTyJM7Od1FtD/AB/P2BgGs0enRTmPyWoGb2x4Poszf+GB+prlCvoYqz56VA/4ldsn3KHtDsr2uOtjb8R3A2I61Cw8M4nxKzSOqwg6oyPF5EqoObN53I8K7Qp5RURV0PuG8CxOCxBjlmM8DpZC17qw1ynNc2sTqKkoOPrgonlkDMiWDZRcgXte3yoUK4+V1qU/2Oxi+2ldi2G594XiwFkdNekyWHzYW+tSLcv4KVbwtkB1BilIHqBcrQoV1JfU5NFWdosHiky4ozFSbxGNGI0O8q27PXqflVQ5oxDYvFqZmEkSEsIoiTmPQMdB5abD1rtCivYpJnikNgcW8aIo7kEZ0Hm1je/xpk/PeFgI+zQkuNAdSdbXIB0BtXaFFQT5BLI1whjxDE4zij/eoYoF+8IkfLmQEC12+NavwPDiaBQ8QSI2tH+cD3WfwWwFk+dChUcrrhF8UeLLNCoAsLAdABb9Ka48Gx7odGHeS9j4aX0N/AketChU/B6uTOOdOSRMTPDE2HW+aUGQam986ojEA+ZItYWFVziWGiSPKGYMBpZ2+e9coV0NO9ydmLP9ZKimSzMDYO9tveO3zpuzHqSfifEn9SfmfGhQoeS6OUKFCvAs/9k=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7" name="AutoShape 22" descr="data:image/jpeg;base64,/9j/4AAQSkZJRgABAQAAAQABAAD/2wCEAAkGBxQTEhUUExQWFhUXFhwYGBgXFx4cHRoYHBwYFxwWHBwYHCggGBolHBgXITEhJykrLi4uFx8zODMsNygtLisBCgoKDg0OGxAQGiwkICQsLCwsLCwsLCwsLCwsLCwsLCwsLCwsLCwsLCwsLCwsLCwsLCwsLCwsLCwsLCw3LCwsLP/AABEIALgBEQMBIgACEQEDEQH/xAAcAAAABwEBAAAAAAAAAAAAAAAAAgMEBQYHAQj/xABGEAACAQIEAwUFBQYEBAUFAAABAgMAEQQSITEFBkETIlFhcQcygZGhFCNCUrEzYnLB0fAVU4KSF0Nj4YOistLxFiQlNET/xAAaAQADAQEBAQAAAAAAAAAAAAABAgMEBQAG/8QAKhEAAgIBBAICAQMFAQAAAAAAAAECEQMEEiExQVETIjJhcZEUUoGx0UL/2gAMAwEAAhEDEQA/AKbIajpqdyPTKeskEWfQgxpFjRmNJua0RRJsKTQUC+tFohNUoVjuWHKLjWpflHlTEcQk7i5Ywe/KwsoGxC/nbyHxpbkDhH2yfsm0iRc8reC+Hqa0vE80d+KHCgJEpA0G48tNPU61OU9vBOEPMg2C9mmBwuUzyyTMNcmihjruBra3S9WLg3FI1jAgw6Qgk3C2FrG1zbc28ahUnZiTcG/W5Nieuvl0pDhDi2hOUMwPS5DG5B8KlLI2XjHykaDgXDRAkbi2/wAK60EcgKOisAdQVBB6jpUZy/LmVgGNgfLrrepQpY5rnax0+VPF2hqK5zHyDg8SuUx5D4x9wg/DQ+hrHeafZ7iOGt2oPa4c6ZwLFSb2Djp/ENPSvQuIWQqchUnpmuB9KjzMkqtHMoyMCrjdSCLEf96ZS2iygmjzVjcdm0HhTXChb0/5p5ekwWKeF9Re6ML2ZDqtieoBAomH4ax12rRCKfCM21R4LBDjAkWY72qmcWnLnMaf4yck5Og0qP4itgBVZySe1AjwMsNvUk8hA3onAeFSYhpBGUHZQvO2dsvcjALW01bXQVYMTybODig8uHQ4TL213c5Q9srDLEcwOYDxvfSoz7NWNpJ2VKZ9aVwbUpxjA9iU+8ikEiZ1aJiRbMyEHMqlWBU6EeHjTfDvpTPmIsOJCsrk0mh1rhkHjXFcX6U0ehZ8snYthTPiRqW5f4e2JkWKMi5DEknQKqlmY2voADSHMWAjjRXTFQTZj7sZbMqlQ2Zg6jLqbW3uKVPkpL8SstVh4Me7VdY1PcIbu16fQMP5D96KwrrSjxFFZhbfSpmlnK7mvRWYVzMPGmEZ1hUFjD3qnMwte4qDx+9PEnl6CfaDQpvehRoiXKZf7/lTWVafPTaQb1zIs1EfItN2p3IPGm0grTBkpISNEalDRsLhTLIkYsC7BAT+8bdKoIaBwiI4bBJGt1ee0sx0va3cQW/D1+Nc4Wbyxi27jfy60tx1iJmVd1IS9riyC2lG4OGOIjCKXI1PW22rE7VmbbbGnGqLjhlvrexJvcga/wBOlJcIiLgnOTlZwFWx0vvfqKf8NwUiuA6CQMb3Xp0tbwt1qxxy4eFbkotlv3BYADxNKojbW+WQ8GKeAM7RuVtfQWHje9zr5UBznHfVHXXr4W38PGozF+1rBISoIOttLn52FRcntJwspNmTLb3WBG9urC1xrf4VRKh4otOD51gzmKQlDoQTqAGOmY9DUvIqse0jIe48dLG1U4TYHFgrmVQ9tQRbSzBh0DA+m9QfGuHYzAkthZSEzZhm7y6bDT3b3+tPtTQOex/7S+BidYsWvvRns3W/4SdCOmjX+dUDi+KESWG5rQeHcyx47DzxOAk+U5omFgxXvXA8dNxWL8exZMzg/hYj5aWrRhk0mmZ8sbdoCH8VDFBSm+tEgckClMZEMtLf2JVyMMFiXRmyMVzoyNbqjCzKfIitE5RklkwvE5WCTSTRxKolZfvXWTMwylgTZbH5Vm0e9PZINBcX+FeydmrGm0zQeFI/a4pZDBC+L4ZJGmHWRAokijihjJJOVGfJIQCbgXuah/aXYzYVu1ilb7FCrmORX+8UHMWK+Oa4PXWqTKtugrsRo7fInk2fH49xBGZxD9jk4MjFMsS5sUwJTIgAbPmy20ygXoY3iY/xHCQTvh1gOFVo+7H2a43smTM5jsVszWtcAd22wrMuNcakxXZmVYh2UYjTs4wlox7qabgdPU1DAC9ejGzz4Nu4RiJxjUEkmHDphZVkMEtx7rLCJJXcmWQm5HUAi/kz4KZDDw4ydkXXiTGUv2RPZEWZ3zb6iTvHXQWO1Zvhh3RSHEVFthXkuSkvxL5LxKaU8SCyRrj45ETDn7pD9lEjuUiYWUnvKTrcrYa1GcxTxPxF2wwjP7LNkymNp8q9plHulc/wJv41nz1L8JOlFxoTG/sbbx3GT/8A3/YmK6thjhcvY6GwWVkv1AJBJ26Ux46MsmNODaJcScTDItnjGfD9mobKSbW7bMXHW2ulZhlFGO3Spl1E0zH8WEcPEJcCYVAxMZjKrGbjIBMVDC7JmJt5E23pTFcQH23CQztAsBwyMvdjyLihE6XYx6izMBa4A7ttqyzS9AelGgbTUsJip1kmznCGZMDKAYish7QEdgGkmYmRz94beAGa9xbGeP4l5ZXkkN3dizGwFyetgABUmFFRHEhrTYxMipDD+9qFC1cqhAurW8qRlN6rf2xr3vSq8QYVj/pmui/yol5EppKKQHE77ih9rU0VjkgOSZ01JcpAfbsLc2AnU39Ln+VvjUWZAaVwE4SaJ98sin6jrT80IaTxyBlmso+8lYnbx1+VrVduDYGLBxqt7u+rN1ZrE2v0Ua2qpc2YlsPiI58jMGZo0YDNY5cxFtr+Rqo8yczYjEAjvItje4sSNtqhXRWEHK2X/mn2nxQKY8IO0lIILHZD0zfm16VlvEuNYvFXEsrMpJOQaJr5Dp5GmvDOGF/eNl8OtT0GGjUWHzr05xhwjZh00p8tUVqTDkfhtSKwMdhVtaDwAPwpvPiQulhQjmb6KT0iXLZAwGaLvKbfofh1q68se0N1fLNdlZcuXextbS/QjS1U6bEsfykHoaLBgzJ7gOcdB1PlVlLj7GR46f1Nfl4Hh8WnaQMBJEMyd62UsP2b9cpOnlesf5uwLRYt1dShYK1iLEEjXb94MPhVyxHB5sHglnLSK5ezAHRSfcDA9Li3xpt7Virssq3vmFjf8Drcr5WkVrUcUrdrollhtfJA4OEdnfrTXEoCpPShgWutr07xsGWPeguJDNKa48IjeB8IfESMEKqscbSySPfLHGu7mwJO4AABJJFaPx7l6Jhh+wESR/YVxEsi58lrsDJdgXJPdAFr9OlULlTj4wkkueITRTxNDLGWKko1jdWAOVgRppVvbndCqRrhMsH2X7I6dsxZo73Uh8tldTc3y63N+lnzKwaebi+Cn81cFbDPHcqySxiWORLlXjPUXAII2IIuKfw8ky5JC80KSR4f7TJCc5dYSAQxsmXMbju3v3hTPmjjBxHYoFyRQRCKNS2Y2uSzs1gCzE3NgALAVduCcwR45MYzxRw4luHHDtK2ICrK/dCBY3tZiF1NyBlG16dJ0qJS/JkDxHkySJMQe2ibsIYpiFz3aOWwUrdd9RcG1NOMcjYjDQNNI0fcKCSO7Blz2tbMoWSxIByk2NWviHNMZw8gOGBllw0UDv2rW+6tkcKALagG197a23rHM/NcWLDN9ijjxUgUTThy2bLbVEItGzZRc6m2nWmUZR7A2mPOXuWWnw/b9vh4o+1EP3jm4dtgQqm19Pgb7CnB5CxMjyIxSMpKYbvmKmQKH3RTlTKVOdrDvDzsfl/FQpwibtrOftkcoiWdI5CiLlLWIZit+7a17G42ow52jxKzJjcKmIWSft0HaMnZvlCZbqLsmVVFvI+Oi83aH5aogpeQphCkjT4bNKzJFCJCZJJEdYzGtlylszW38PGrHhOWEXAGOPsZcWMeuGLxlycxVrxEyACwa2qjKbX6VDcR5nCpg+ziyS4SeSdWDDs2aRxIy9mEGVQVAADaC+9PD7Q40DfZ8EInbFriyWnZwJRvZco7puRbpmPlbzbYtbWSCchzmSNBJBeRmUZmZLMgLEZXQMbgEggEEA1X8bgQkgjWWKW+Xvxt3O90LMBa3WpTBc84ZMUmIiwAis7yOFmJLyMrJbMydyMB3OUDUkHpaq5FjlSVXC5kV1YI5vdVYHIxAANxoTbrtU+uzRDlWTfGeX3w8aS9pHJG8jRho81s6bgZlGZfBhcG1RFxapvmnnVcXCYhh2Q9uZldp2crmAUqAVAC2FgNgOl9aqRlNMjy65H4fzphj471wuaLmNFWCSTQy7A12nXzoU9sl8aC8Nwoc2NO34N4GmnCZMrVKtiahk37uBY7a5IuXhjCm0mHZd6nDiL0jixdTTQeTyjz2eCDzUbtCNb0QinuBhVtDV6sTovnOfGWbM6uQsUuHcDUAsYwSR52/WtJaJJo1bKCHVW2HunvWrIuZ5b4GMtdpJJLFr7CIBFBA65a1blGUSYPCnxiT6C1c7VRpI6Gkly0Q3MQguTOpMaglYY+6Wt70jsNQgqnYfDxzEvhYiqhwpXMWve9rDwrXJuEIXzZQWyldRcFD0PlTGPhCxAJGi3LXCILAbXdj1sKyxklGvJ0VP7L0MOVuT+zzNiVDFtEW97De5t1qne0PgWTE5o1yowGgBsDsR9L/GthhtmA1FtNd/jS2KACHS+U3tbxpoOuURlO3TMHw3JckrJcOm1yVNiPEHxNaXy/ylFAMyayHdiBcenh8KsUhdrmJlDC2ZG212Omx+lEiV1N3K38ANv60ZTlLvo8lFfiqZFc44MPgMQg/FESD4MveB+lZRxQNPw6GW2rI4P8cUha48rOa1/ismfDTW1vE/1Df96yvkJhPgnw7GxhlEikjSz9038RmtWjTS4Zlzx5V/qVHhjbU9x2KzLam2HTKzqd1Zh8iR/KkJm1NWaudksclHG/ZHMO98asHCsFJN3YlzMFZ7XA7qi7HvEDQdN6W5BeA41YcRHG6T3iDSLfs5GBEbj/AF5QR4Hyq4cE4XCMR9ikw8TvBg5O1Zb3+0qhck5TZ8t1TXqD1qmXngjhltsz/DcImxLOII2kKIZHtYBUAuWJYgAfrUXBJY3rYuVeDtGYOxw3aLiOFyytiApZu3dWBiDA2UL3UCW1vfU1GDlFf8LkL4QLMmDinRkR2bMX1dpTYFmUm8QBChdxTxnROXLKph+Hy4hG7GN5CuQHLrYyNkQH+JtBVdeNlkKsCGVirA7gg2IPmCKnuH8RxOAzKFMbMYZCsiEH7pxNGbGxsT8wagJpy8jOxuzsWY+bEk/U1bI2ycVQrKKTvSj0kaiXkFZjRKMaLRJCsBp2KZwnWndLIvifB29C9AVyihmAmuXoGuUaFBXKF6FePDfC70/AqOw29P71SJmYslHc6UTDozMFUXNSU/D2Qd4binVXQjkroq0wsafcMWm2JTWnPCnsaRdjvomOaSRDhltay39c1yT+lX/2U8Qz4bsidY2sP4T3gP5VQudGu0K6aRi4HTYD46GpX2WYvJiJI9e9GCPVT/Q1h1K3QbN2ldZEvZsrTad7Qbeept0pxlWJS/7upO9R8Uml9+v6aVzHsXKR30YjN/CNT+lc1M6ey3Qzn5sw8EyxySZZGGxBtr57Cicb5ujRLKGck2CRi7N6eA86lcZFG986ISRbUA3HhUXHyxHHIJcOMrW1B2Pob3WnB9exseLSqY8YYnjSxSZG94KT3XsPA1aMRIJFDL1G/wChqOGKIJSRdLWN9jTfh6di/ZAkoQWi8QPxJ8L6eRoPjoZpS/df6HLglDcbgg+ljWP8gxgfbx1VEYfwiQA/yrZ8Q4AZtgFY/Q1l/sswiPJjXJJfJkyAaZWu2c+Oq2q+ndKRj1P/AJf6lLxw+/mt+cn56114LpcU94+gixU0fg/0IBH600aUZDWiUnaFxQhtbIOU2OmhHWpnBcSlTMySyKze8yuys19Tcg3bXXXrUWsWdjrYAXJ8AKWhykaEjbe2v/etM5Loy4sUmr93VnW4lMoKLNKqkklRIwW53Ngba3N/G9Jf4jNlydrLkClcvaNlyGxKZb2ymw020o+KwhBNgSL2FIjCtcC2+2o6b9aZTg0mLLT5Yycdr/gc9uz6uzObWuzFjYCwFzrYDpUcd6eCJgNPG3xpBsM19ul+m3re1NLJGuxFgyf2v+BQ7UkaUZbaHeiVMMrCNRa61cNMTOodaeqaZCncZ0oMpjD0K5egaBU5QvXa5eiA5l8qFC1CvAob4JRm1p/DCWayi9MMEt2AqzYPh7oQ61VLgyyJrlTCKJArCzeJ2pXnBbNYG+lPUhR4ww/aW6eNRWOw5Ny29qjCG7JuMlXOyl4ga065cw/aTBdrnfwA1J+QprjDqR51KcpEDt5Df7uFjfwzEL8NzVpOrNiO8Uizlj46A+mx+d6JyVjTHjYc2xYofRhapJorhbeCmq80LpOLA51YMAOmtwT4Vl/KNGlNxkpHoTCtpl+VGuVYv5W1qJ4NxISIkn5gDp0OzD51JYuVWXqQTa3T41yemduLtfuM04hNJrh4s295XOVB006t62tSUsM5ssuMjU3v3Qb+VtRT/FqxURxgooG407vlTJuU4CMzuxJ3JYk38vCjFjqSigHBy2AXGhvJ4gwPqQbinmGjfNF2lgyuQbbaqb2pLC8vPGbwtpuATe/x6U6xM+Wxf3r212ufPzoSYt2+HY25jxYjw87n/LIHq3dFZh7LccU4kYybCZWT1axK/X9as3tNxzLDHClyWBdgBfQaDQdNSazLhONyTRSK1mjdTcH8N/5Vs0sLi2c7VvlL/JLc6a8SxF/zKB6ZFprKq5fhUhzuP/yU7Ad2TJKt/B0U/rcfCmE/um39/wBKeb6Q+nS2SZDxyBWN9QRY+h61xMo2JOvha39aJPRE2raop8nP+VpKLV10PpcWhvcmxYG1ug3F6LLiFIXLe6kkaWFMHo8VJ8KXJd67JJNUuf8At/7JD7SM97HLY+uu5oLiFB3J0t3he+u1qaCuGk+GJX+tyLnjuw0zAkkbXpM12imqpUqMU5OTbYU1w101w0SYKdRbU0pzCaDHx9itdNcoUpc4RQtRjRaKAwthXa7QogG+Aezg+daNwJu1uraCs84YB2qX2zCtGxjKuXIMvn/OjOT20jDllRLrxGPDqVCXPlUHjJ8+ZrWvpanHEMQnZgAgk/Oox3uCBvbYDW/l402CP1tk43RTcfqxt41L8qLeLGLc3aIADx717fSpLhHs/wAbiWzFOxjJ9+XTTxC7tV1wHs+gwsb5ZJJJ2WysRlQEG/uje5FtT1qeXJGmrNuPG34KtyhhmnVBo2VrWPzAJO1TGP4OsUow4kiOInYkgXyqLXLvJ1tY6C9SXI/DewWQ6Wka6E+Bv3bam4Onwqse0MvBxCKR86horB2FrjvKSo3A1+tQxye5pFskFtVkty7IkYAjcyQGUx9r7qmXcdkp1KAbm+9WyRiLNcWB7w/pWMpi3TsUZj90e6Oigm9x673rW8W2eBJALhlBNvTy6XrFqINSt+To6Waca9E5h+IK6NZh/Tyqs4/iuX8d/O+/1qPggSTMbtG3ip38z41HSYXKTdr2PpUEjZBJdFu4bzB3QC+nmetM+K8UeQ5VU2uCWP7pvfyqEwEV2X8XX0HjS2PxpIYD0Pp4fpSvsrGCuw/DeKueIxTdA2Ujp2diCP51oHM3L2FlhYmKMKwysyooIzbSAgaEEisvwCMZEC+8xCjS9r1qnHJsuClW4H3JQEndrWH1q8Z1Fox58d5I1+xVuCcv4eaIfa4VeaK8DMwIOVScut9dNQfBqrnGcRFhzHgcPBmXEOHkD6syFsqRq24HW41FXDg2NE2Hjk6st2t1YaH9KzXmCJjxWGGMnMgjRSL3G7X9QDvVNLPfke7wiWqx/FCl7LXzf7IcwjbBtFE1rSRPISL75lZtTbwNU/ivsux8C5gscwsT909zpqbDrp4Vo+Zg+cLcrpcgsSNiSzb9ameGyqQQVKXOhQZSCNttL1rWp5o5707qzzO1HjFbtzH7NcLjHMiOcPK25VRlZvzMnRj1KkVmXM/ImLwV2dO0i/zYu8v+obr8a0xyRkQeNxZWL12uUKAQUU12uGvCsKa5ejEUWiKctS8NIUrDXho9jmhQvQFKaAGuGu0UUUKzl67QvQoi2IYTSRfWtTkAeMLoDl6eFZXG1mB86vnDxJiHijiUl3IVR+pPluaWadmLKm2iQ4RyvJM+4WMe85F/gB+JvKtV4DytFAoKoF/fYAsfPXb0FRGI4zhuCw9nNIJJAAVVV7xJFydTtfrsBVQl4rxjipJgH2aDoScpIPna7fAVJynJcs14oKK/U1TG4zCx/tJBe34nt/OoocxcNv78B6m7KfPqaoMPsZlkGafFEtfohOnq5vTuP2JR5tZpCOuiC/n5a2oUvZbkuv8A9V4DDR3EsKgXtZlvuTYBbk/Csg9qvOsHEOyEauOyLWZ1C3DW03zW0vrVwwPsdjjxCMzs8SnNkIHeIIOViOlXSLgmEAs+FhNydcgYi+p3Hj0p4x82Fw3Lg804HELokpso1DjUr8OqfXwrceXkIw0QurqQbFTcFSdCp6jxHSk+JezGHECSNCIzcmJsost+gy7jTUb1QzLjeBz9jIA8JN8uuRx1aMn3Xt+uoNSzYlkXHY+DK8Lp9Gg/4fCr3Ate4Ntv/mqbjHu7KNhV14JxbD4yPPAw7QD3W0dSRsy9fUaVW14NJ27BrZfxMovbxXXU1zpRcXTOxhlGcbTCYXFiKO4PeZcqkfU1Hm5tpc7W/vc1MPwFyFWNS1r3vba/Xwq0cF5fSEZnF5PE9PTwpKLPJGCI/lbhnZkSOO+fdW2wOhPqacczzF0ZV1AUi3idr/yp3xSUxjS+ZzlDeHUn5VFyLmsNQP6a1DNKlSDpobpfIxrycpiSSEj3csijybenuG5Zil4j9qlsVWLLl1uZNle42sp+tM55+yxUD/hkvG3hrtf++tK808BfFR9jG+R84Kk3t3b3vl1NwappsjjNP3wLr8anFter/gtj8LwjA90/73/r50vDwvBgZezTXe5J/U71kX/DziSDu4kbXsJZB8NRXDyfxlNVmJ8LYg+v4hXXS/VHz/Ppm1pwnD7x902t3GO3mCbGlJMCyi474tYrtp6bH0rDe347hdSJmA8VEot/p1qz8F9rxRhHjYWRrasoOnqjd4fC9NtByK8b9m+Bnncr22HkkGcALZA17E5WHU7gGsX4lgzDLJExBMblCRsbG1x616V4dzNg+IyIuHmQuASy6h8nUAHztc9BWd+2jlzDjERNAMk8xbMo919Qob91idPOng30xJK+jJa5RpIypIIsQSCPAjQj1vRTVSLOGi0aimvABRot6Ka6leCh2K7RUo1AujjChQJrlePMFjQrlq7RANm3FX7hPMWIwcceIiw4YWKl3Rio8RmHunzrPzckW1N7D1r1ZyzweFMDDEpDL2YDEEMrE6tfo2pIoZGRjG3ZU+XeWYuJTDis1ysijs4mF8uXu3b82t7dNaumI4zh4T2aks4/5cS529Dl0X4kVFSw9jGcLHeNFYkBNLo2uUHdBe+1McNZe6oVfJRb4+Z86xZMyTo2wxOSJduPzn3cMEH/AFZgD4+7GDaif43idDkww9ZH2/2VG4i6nvssY/fYL0/etekF4jD1xEIA/wCqv8jUvmm3wivwwXbJwcan/wAvDnS4tORr8UpquMkYu0vZqLAhEYsQ3VrkDukdKZrxSD/Oh9b6Dpvakzi4m92dfIre3wIW1UjlyLwejGEXdk+8pKgRvlZvdcAG3jodKh+JYZsXE0OICYlLkMCnYyIw/FG1ypOx6XpM8TCHuywECxCtIFOujHXbxp1hcUjsxEsLORbuSA3A20PXpVZ5G0mkGeOLMd5i5Knwrl4O2ZFOjMhjdfQg2b1Bo3D+duI4VgJS8gA9zERH6NlDD1vW6BW21sdxuKaSLcjNrffNr+UWF+mppHnTXMSSxNPhmVf8Xp9LYeAH1OtNZvaTxGUfdRqniY4Sx8tWvbetWkWK3/KBHjk028v7tRhJZWKEbD3bHUbaDTYil+WC52jLHKT/ACKZylBiZY3mxskruzZUDt7qjchdhcn6VYGwHQNpt/M06LEkt/dzQzgXLGwG5v8AP+lcfLP5Jt+zs47xQUU+iO41A32dwsDu1w2cFVVRuNWNyR5CpFXJEcinWyt8RoaWlmhZCiuGLKdQGba/gpFMeHyjswNbI2U3Vh3WH7wB0JFac0JRguOjPjyb2+fJZY+LO2vY6bftV/TpS6cV/NBIPMZXH/la/wBKgMPKqkhiouOviNPD0pzHPG1wjxk+Acb+l61480pRTowZMMYyolxxjDndsvTvoyfC5W1ExvB8LilIdY5QQRrlf67j51HlmXXvW+Nv6UyxEq7sq38QMp+a2NN8yXaJ/C/DI6TlfCcIlfiK5ljSMqUHeALlVul9QTtbbWq3yf2/F+JDGSqUw8Ldxel192MHrYksT41b8QFxkLYSYyMklu717rB7Z7XA01uKskYhwUKqqgADKiLpcgaKo8PE9NzWiGRSVolOLi+TPva5yLHMXxOHGWdUzSKBpKL22Gz2BN+tqww/3/fjXovAcWM09yRcG7NY2vbUA/kRdAfU9aq/th5QVsOvEYVytoJVAsGRicklujAWv43p8eS+BMmPakY3RSaMaKasQATQU1w0Fonh2lGpOI0rQLxOUK6a5avWELQo1CgAd8p4EzYuBB+cMfIL3ifpW3xzR5yY2eB2vZoTYE/maLVH+V6ovsX4E0z4iZct40VFD3ytn1YEjUGw36VfMZwxo2GaOSM9DbOhPk67HyYCs+o3qVxH06g1Uh19rknlSEqpxXZnve6kiAi0wI1K3Nio1BIG2tSWG5ac/tMS9+ohAQX8jYt9agMLzIuFvLLfs1U/huQTbbrrYaelVvF+2TU9nh2tf/mSBfoo0+dSx/flIpNOL22acOXcHGbtEjMR70v3jH4vc09higX3Y0FvCMD+VYkONcY4o/3AaKO34Pu0+Mj6sfSnEfs14lIPvMSovrYzSN+lVp+WIbUcZGNCyjyuv9aMOIx/mX0uv9ax6P2MTH38ULdbRtv8W1oz+xd/w4o38TEf/dRr9QUbEZ0bex+F/wCtI4jD4dx94kbC3VAf5aVjc3stx8IL4fFXYagAyRk+mpHzqSk5R4pOF+0YtrC3usTYHxCgBvWjFX5ComiHAYJCe5GMu99hfbc2qL4lzVwqAhJGh22C5iNfIGqvh/ZaX7s+ImlzOQxFlCqPd0a5Jv4VYOH+y7h6g5oRIb377M1vqKZxS8nnXseYXnLhZsEnw4zbDujx8q7xzEwtkMYQk/jUD3beI3qA497JcI92hLwWGoQhl/2vt8DSXAeFrh4UiU3CDUkWzG97+Vz+lYNbl2wpeTZosSlLd6JP+/j0pfCcSw8D5sRLGll0DsNfO29r0gl/j/M7ClcT7NsNiJe2xAaR8oGXOQoA6AL56/GsWix7p7n0jVrMijCvY5l9pPDlNvtCfC5/Raim5wwmNl7KF8zFW6EaaeI8bfKpVPZ7wxP/AOeH/Vr/AOo0ji+TcDEyzwJFG8YOqEC4ItY2OtdTPBSg0c7TzUciYfg3F0iGaVgqkDMWNgGvl1v51OEYWaxKRSeByq31F6puLwSzLLBJ7ko1tuA3UX63F6g8T7IJI+9hsY6EbXW3wvGR+lZ9DO4ON9GjXQUZqS8mkvwPDn3A0Z/6cjL9AbfSmWL5ckY3XEsR4Sor/XQ1mUuC4/hD3HadB4ESC3hZwGpYe0fiUOk+BOg1OWRfjoCK2bL9GJNo0fhuBlgYvMIsiobyI50t4ow00v1qu8Uxck7lrhSwsB/lwnUIf3m95jp0HSorBe0hcaywSQOhH3hDMCrFRopFgSM1m1/LUvhjqSRmZjsT+0dj3V+evoDUclr6pFcav7yJLgvCwSI7aWDSn9zXLGPNiNfJfOmXtf48sWE7AavMyooGulwWNrbbD1NTfEsauBwrvK+ZrF5H6s22nh0VRWbci8Om4pjzj8QPuo2tGp2uuyjplXcnqxq0I1/gjNuTsae1T2eDDRrjMMtoiqiZB+Fjp2gH5T18DWWGvYGPsbIbFQvezC4N9APkDWbc4+ziHHjtcF2UMiaNpaOQdPd2YHrVFk5pkpQ4swc0KkuPcCnwcphxEZRx8mH5lbZhUbViQvHS60hDS4oUWgwUCKBrpoUOFrlHtXK9QC8ez/m9+GKFmjbsZ/vFcL4d29vxrpsDcVrfCOb8NjV7NJVJcZe41nF9L5W1U9etJQ8rYPE4KCBlWRYUVNbgq4UX1FmRr3qlcW9mf2KVMZhncLA4lZCbnKpzNlf+EHRt9qlJpsEeiwce5dzSLDMC0crKvappm12cD9m+nvDQ+VWLhvJeEgXLHBGNLe4GJt4lrkmo7g3NiY1GGFkRpMuZcwta1jZ03XTqNKRlkd/22JmkPVYj2KfAJ3yPU1JyjBeiq3T6LRi+IYbDDvuqnovvN8FW5+lN25jFvu8PiHvscgQHrvIRaoXAwpF+zVY77lRdj6ubsfjTksTvcn1J86i868IosHsdDj2JO2ERR0z4lR9FU0ovGsTf/wDXhP8ADiNbdd0ApmYj0Q+ttLeOu1qQTEXXu5mbwVC1gDY7adPGmjlm+kF4okpDxnEMwXsYkvYgmfNofJV3t505xeLeNb51uWN8yG3S2UBtALi9zUJDg5MyKElVhrbKNRsCWJsP1px9nnlGV0Y+8LuyjqNbC/SrXKuhHCF98Ca8QmDBQ4CncqouL63BYnTXwprPh7APmlL3uZBJaS+17jQj90i1SI4JMEIUQkm475ba+nu+lNJ0eNbSxSAC2ZkHaJ/5e9b1FTyfJ4KJ42+BCbiU1ihm7RCuuaPK4PTvIcp69Kbrtr6n06UkCGbTqb6eHj5aUqovr46/DoK4ufK8k7Z2MWKOKFIc4QEsCDlIN75c2vpfwp7i3L6M8jjqM2RevRAPA9aacNOa5QM2uU5VPxF2sN71Lw8MlNrlYxpqbM56EW91b+OtdHT45xhS4OdqckXO34GsUGlwqgeKre/xN7004phQYnXs0JykglRuNvrb5VYjwxGUq5Y2OlmK7WNu5a3SjSYKHYixOujG+vpV3hfsyxzq7opEEudYpdsy2I8CdRr63FTuD4nMCR2iEWBAaM6DwzKfraoziWAWAOiMSBd1udd81vTegvaEB40dxbvZLEjqNCQT8KwYd0Mrijp6hRyYlNlgi4297PACPGNw30YA0qeKQH3w6fxowHz1FUqTiBJKhgW/Ke43+17GkRxiZG1zLrrva3TytvW35pL8kc74U/xZa+ONhnw8jI8JYDMveUm419dr6U25VwYZi7C4jPX/ADWHeI/hQqvqxqvQ49prgKrMdAMoBZtwCbaDapnmLjC8NwWpDOASf3nOpt11Y29KpBqT3CTTitpS/afjWxmNg4fGd3UufNvdB/hW7epFatwrBQ4DCqo0SNAPX+rE/U1j3sww/wB5LxPGNbcqx8/eYDc9FHlVl4xzNJjWVYlZYswVFPvyyH3QfyrbvegvVZNL6k1FyV+CUxuLmxTrBGdTcuwO2uu34V0HmRan3NvEE4fgezQ/eP8AdRj8TSNpm9RvS0DQ8Pw+Z2UNlu7n8RG/+ka6fzqm8uOeJYo8RxRy4XD3GHViLC17yN+9pf4UsUkFu+uib9oPLs2M4YquAcQgVlKjTtANV1924uPWvOTab6f3tXqaDjhxbgYcE4cal7aSEHZSfwDcnrUPjeUMNhpJMZBhY3kJzOshGRBqWlQP3U8T9LVSORLgnPG6s85wtTxTpWvc1FMbh5M+Hw4dSESRJYQ4kYEogZW71+53Cf8AmL52oc3JeJWVorwnKYwX7VQn3nuatY6tZdtyOmtU3CwK7QNS8XLszBSDDdgtlM8Ya7jNGmUtfO66qOo8DpSfFOAywLmcxMA2U9nKj2N2W5Cm4GaORb+KHxBPrHsirUKPahRCbomNKah5FcCxZfev+8p0dR4HXzqVw/MbFSswSZCpDdmCsmUixJjY97T8p+FChXPhN3tNU8UWrKNwjlo8H4jDOWz4dw8dz3SodbqGJ0Owqe4diWlZzHHK4RypyKDY+9luWA1BB+NChWiUFP8AIzRk4Pgs2G4fiGH7KOLwMjdow8e6lhf1NO4uXSf2mImc+CERr8kF/rQoV5RiukFzkwz8v4dSCc5IOmeWRhf0LW1rvDuPw4hskDK2Q/egbpqVUG3W4rtCmi7FfVjfiHNmFgeTtJ4xl7pGYFs3UZRrpeqjjfa5h0YZI5ZLFgbAKBsAQW1On61yhTVYVwhzwr2tYVzaTtITf8a5h/uWrDJzZBNE3YSJISLXRwbX8eo+VChWbUtwxyaNOmhGeSNkJCumu50+A3pzhSuZc5CqTc3IGm41PpQoVxcKTyJM7Od1FtD/AB/P2BgGs0enRTmPyWoGb2x4Poszf+GB+prlCvoYqz56VA/4ldsn3KHtDsr2uOtjb8R3A2I61Cw8M4nxKzSOqwg6oyPF5EqoObN53I8K7Qp5RURV0PuG8CxOCxBjlmM8DpZC17qw1ynNc2sTqKkoOPrgonlkDMiWDZRcgXte3yoUK4+V1qU/2Oxi+2ldi2G594XiwFkdNekyWHzYW+tSLcv4KVbwtkB1BilIHqBcrQoV1JfU5NFWdosHiky4ozFSbxGNGI0O8q27PXqflVQ5oxDYvFqZmEkSEsIoiTmPQMdB5abD1rtCivYpJnikNgcW8aIo7kEZ0Hm1je/xpk/PeFgI+zQkuNAdSdbXIB0BtXaFFQT5BLI1whjxDE4zij/eoYoF+8IkfLmQEC12+NavwPDiaBQ8QSI2tH+cD3WfwWwFk+dChUcrrhF8UeLLNCoAsLAdABb9Ka48Gx7odGHeS9j4aX0N/AketChU/B6uTOOdOSRMTPDE2HW+aUGQam986ojEA+ZItYWFVziWGiSPKGYMBpZ2+e9coV0NO9ydmLP9ZKimSzMDYO9tveO3zpuzHqSfifEn9SfmfGhQoeS6OUKFCvAs/9k=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2551" name="Picture 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800476"/>
            <a:ext cx="2020598" cy="15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53" name="Picture 25" descr="http://www.kboing.com.br/fotos/imagens/4f26c76fa1ab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789040"/>
            <a:ext cx="1944216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AutoShape 27" descr="data:image/jpeg;base64,/9j/4AAQSkZJRgABAQAAAQABAAD/2wCEAAkGBxQSERUUEhQVFBUUFRUXFBgVGBkXFBUUFxgWGhoUGBcYHiggGBolHBQYITEhJSorLi4uGR8zODMsNygtLisBCgoKDg0OGhAQGi8cHBwsLCwsLCwsLCwsLCwsLCwsLCwsLCwsLCwsLCwsLCwsLDcsLCwsLCwsMissLDcrLCw3LP/AABEIAN8A4gMBIgACEQEDEQH/xAAbAAACAwEBAQAAAAAAAAAAAAAEBQABAgMGB//EAEgQAAECAgUDEQYFAwMFAQAAAAECAwARBAUSITETQVEUFSIjMjNSU2Fyc5GSk7Gy0gZCQ2Jx0SQ0gaGzVGPw0+HxRIKio8HD/8QAGQEBAQEBAQEAAAAAAAAAAAAAAAEDAgQF/8QAIREBAQACAwADAAMBAAAAAAAAAAECEQMSMRMhURRBYQT/2gAMAwEAAhEDEQA/APolOoAQ4bFEbW3ZEjZvKjOeBwF2aBxRzK+gIx0Yft/hgkVrR79/Es2VcJxEjcuWcR1NYUbhP4T3x6Xn/wAnHn3V0qrKvQtUnKGhAszBlyyAjFWVJaZbVYo5mhJvQuZuGOzxjsabRwpKbT2zsyOVe96zIbvQoQ1qL8sz0aPKI0wo81SnaOxS2KM82yV0i1YCGXL7IxtTKRyzj0WsVG4lHVBbtEQpSVqSkqRasKIE02pWrJzTAvjtGiPGZNtClDUyFgOLFwNqWUWBK6UgBjPPFikUYgkUOcs1m+6UxDyhvBDa1KMgHnusuqF0s85dcL6ypSXZZKkBqySTIKlazTlcbp4/WMLbtdQK2tm+dDGeUknC8zVPC4QZQaro6y4VMolNJAUNyC2ky6yYMoNbNFKBlLSjITIImrA4jTLr5Y4UpwDLgryZUtASqWBsIM/2idqahUgsTFqghI97YXgTMjKWgJP68kd6C1R3HAg0MJCs5RIAATNqeB5Ii3CACaaAkiaTI3pnKQvlO4j980XlTudW3CeANq6Qx0AgmfLF3TUHNVFR8soZBuQbQZWc9pd/7RK3q+h0dhx5bCLLaSpUmyoyHypEz+kaoVNGVTKawtttFsYWgpwTIN4mQYdOthQKVAEEEEETBBxEa470mo8nU1AbpTDb7TVFsOpCk2mVpMjyFU47pqJsPoDjVHIKHDJCCJkFGNonTHo2GUoSlCAEpSAlKQJBKQJBIGYACE3tAytTjIauVJz3lJAG1zJKTOLlfo1HKsambTZyVGaViVTTmAuAvF5MDVfV6FOScobaUmZBs4CQ5MSc2N8UEUmR2paikY5Z0WjybZcM/wC0babf2VppcwmaZPOgE2gLO+X7Ek5rxGG6uoIp1S0cFqTLYm6kHY4iS7oOV7P0XiG+yIWMtuW2i4gpGVTLbHF+6q4haiD1R6YiNcN6SyPE1QaNTHH00dpiVHcyasow4FWgBO8kTvnhoEGVjUISgktUaU0zstqCpFQwJVyx6RiioQVFCQm2q2uQlaWQBaOkyAgavBtCvqjzpjupqFmpqBIGwyAq1ZJSADYUEqx0Ejrialq/g0f/AMYxWLKEKyYouUSBaRZmE2jcQZCQuSL4EeQkhKtSKnaUgpNuVkGYVIDG+YJwkZTMefd/XX0MfoFCKF2EMlQQoiQE7gbxC9FTKxFGYKSCRckmQAlPZC8yJ/7+SGFGZQpt1ep8kpKVAWpkysTunhfHN8h9KU2XAUJCVBKmiU3DEFWxN31kYstPoBrW4Zfg2AQSFCSQnDMSrZabs92aCV1MrKolRKOUGwF3JunK2RspmV4wzDHNzVVyU7pNIkTcCprPfLdfXrgur2AhwKSl5RTMEFTZ3WE9ljd+3JDdNQhNVaEMSzTQqcu1FwzbVcLiLho+8SNu1c6ehp1G2tQaSm0ZSBAAN4n+sp/tClFFpcgmyzntTCTccP8A7+soV0ZukKEzTaTiR8HMT/ajtqd/+tpP/p/0o8c5Iw/lYPRVawqyC8lFsEysgbkE2cOSOlR/lmejR5RHmCw//WUn/wBP+lBXs/V7i6KwrVVIFplsyGSkJpBu2uNeLOXbvHnxz8eriQk1qc/q6T1tf6cTWpz+rpPW1/pxt2jrvAjr7gCkoZyqS48T9Q8rY9WeB1JcMvwiLlCQkcJAy/cmfJKO9XVW5ZV+KpA217O1w1f24B9pMvRwzk3KW9lXkNGwpkWLU9kZt4XG/N+sZWfbrvBjNtJnqRIIMxLSDcQQLv8Aa/NBtXJyuULrYBKklSFXyOTTd+8TWlz+rpPW1/pwuo+1Lfyjz6pPISCLNrekKE5JGmULCZSogFQTKiJICZJBmAE3m4SxJJGnPhGm0FRQDQ0gkgLVK4CYJN/1joKzanLK0mf/AByco64rXNme/UjNL66L03G6I6GLYSh5KUJCUjIyAwvW7OHkeadotp1JDrsiGCDMTkVLl7sONbzxz3aH2jbHxBsAUkfiGuje/wDzjWtx457tD7QG9QDl2xlXr0O+8P7fyxbNwC1xWjSkrbVbEsSlM9kmRlLOJXwDV9MZaWFlT6tjIWgLJEhmBxl1x6B2ryASHHiZXC0m/kvGfCFPso45SqOHXNUMkqWLC1ItAJUUi4JlK6X6Rn8dUcqlpdSwtM5F8SnjcHBDmElY0CRa21295PvDQvkg7W88c92h9o7xmog2Aa73lX1R50Retx457tD7QDXFAORVtruKPeHDTyR0D6wZUtBSg2SZXzIzid4vwnClNROAk6oXM44zJ4WOP7Q1NXnjXu0PtFa3f3Xu0PtGPx39XbLrZTR1JUbRDSgTp2OMIq2oLaGgo5QlxQVsQnYqsynhfdPYmf0hxT6v2pzbXtwr3hoPJGqLV5sJ217cp94aByRelNvNOM0ZKQqy+QsBUppneVCQz4gm7SBogqpaMyt4SyltISok2LOxIkJJFxwuzXjTHWkPOprBuigUktrZW4XQpGTTZMrJunOcrs9rkMOk1ZLB13tD7Q6U2QJwESBBQv7jvWPTEjvrUDrrhthTbbgXN5awgpQVJuvxGa/NPlhxGWxcDnkL88aj5m3xkOH+aDB3sv8Ak6N0LfkTAP8An7Qd7L/k6N0LfkTHo4P7ej/n9ppEiRI3eoHVm5X0z38ioLIgOqzsV9K9/IqDYtWoBCErINJslKVF5uyVEY5JrCd05Q+jzr1GbUqlKcSVWHkkAGRvaaz5hhEvjrD1aEu2DfRysqNq9F6ZJCZznP8A4jLmqJiZo85SUCUSButA3TN3jABNHMvw7s88zITtBU9OMEqco63AVMOBSlJnM5yoEEieE1T/AGjlqa0gkOgkE2QwTZBNwU5eAL5Rv2Y9pWac2pbIcAQsoVlEFOyBvkTcofQwTRUAPKAwDTcu05ByUgYCX0jbDxG4BpH5hrmPeLcGQHSPzDXMe8W46BkouUVFzgAK0xZ6dPlXB4gCtMWenT5VwdAahfXe8q+qPOiD5wBXW8q+qPOiAPiSiRJwA1Y7y5zF+Uxuh72jmp8BGKx3lzmL8pjdE3tHNT4CA7ERUXOKgPIpwiRE4RIAkVC+P+qHcJ9UYFUu2rGq0WpTs5FNqWmVuHJrNnjm+2n7wOiksBwrD6JnEW0yJkBP9o8fSfjP4OP8A6wv/wBSO4T6olR0J7U7KU0lNzTd2SBIFkSns4bitGeOa7afvCP2d9l2Q63TQp0uqYbRLKKycgk4pnJW6NxmBmAjbixjqceOPkNNQUn+pR3A9cTUFI/qUdwPXDeKjXUXrHnqsoVIKVSpCRtr3wQb8oqZ3cF6gpP9SjuB64JqgbFfTP8A8i4OlDUNQo1BSf6lHcD1wNVtCeDj+3JmXEk7UOLR83JHoJQBQN9f56fIiHWEmir2mrFVCo6n3HSUokDZZtStECZAM5Qxo7LqkJVlZWgDItAETE5ETuMMHmQpJSoBQOIImD+kalE6RSdujvZdW3De0fDHCX80F6ne44d2PVGkb+vom/M5BgjoA6me45PdD1QG8w9l29uE7Dt+TGlv5odwDSPzDXMe8W4CtTPccnuh6ompnuOT3Q9UHCLgEdZMPTam8N+TLaxjJfzQbqd7jh3Y9UVWmLPTp8FweIAHUz3HJ7oeqAq4o72RVN4Yo+GOGn5oeQvrveVfVHnRAWaM9xw7seqJqZ7jk90PVB0XAKKfR3sk5N4bhXwhoPzRui0d6wnbhuU/DGjnQVWW8ucxflMdKHvaOanwEANqZ7jk90PVE1O9xye6Hqg+KgPDBpzjB3Y9USCk4RID1KoSIrlzKBJYUElcgZe6TcsnDC+UFUZ+kLBklkSUpJ2S8UmU9zHf8RoZ7S/THn+PJRiRAlRj8Oz0aPKIoao0M9pfpgSpjSNTtSDMsmiU1L0c2NMMbPUPIowBapGhntL9MSdI0M9pfpjQXVG5X0z/APIuD4R1Wp+yuQZ357FS+MX8sGWqRoZ7S/TAMIAoG+v89PkRFWqRoZ7S/TAVCNIyj1zM7aZ7Jctwj5YB7FGALVI0M9pfpiTpGhntL9MBtG/r6JvzOQYITINIy6rmZ5NHvLlunPlgqdI0M9pfpgGEA0j8w1zHvFuM2qRoZ7S/TAjxpGXauZnYdlsl/wBv5YB0IuF86RoZ7S/TEtUjQz2l+mAlaYs9Onyrg8QjrM0ibUwzvyJbJeMl/LBs6RoZ7S/TAMIX13vKvqjzoiWqRoZ7S/TAVcKpGSVNLMpo95fDT8sA8i487SK8W2opUG5gyN67jy7HQJxbVeqUQAWZkyE8oJnHgRz2gb1lvLnMX5THSh72jmp8BCBVbLdbcCMjchc5lwXAXkTTyjrEH0RVIsIkGdyn3l6ObFl2G0VAFqkaGe0v0xJ0jQz2l+mKPPpwiQKFPcFrtL9MSA9LV1JQkqSpSQpbr1kEgFUlXyGeUMxCasvZWivutuuspUtpRWk3jZmWyIGJuzw6SICSgGo/y7PRo8BB8AVF+Xa6NHhAHSio1FGABqgbFfTP/wAi4OlANUblfTP/AMi4PgKlAFB31/np8iIYQBQN9f56fIiAOlFRqKMAGjf19E35nILgRG/r6JvzOQYICSgKkfmGuY94twdANI/MNcx7xbgDIuUQRcAvrTFnp0+VcHQDWmLPTp8FweICSgCu95V9UedEMIU+0yCqiugAEkAAHAm0mU+SFGa4bISShkOKUoTBloImfphCzb5AiiotJwJTfhfIA58JZsc8Du0N4f8ATszN98uS6c/8nF6jdIBDDBnKUpXX4zKr5jxjz/SmzdHAo7hySW1FCwQBIykYHqKpHW33H10txxDqUWWSEhtEkITO4YzScJYwudoblg2qO1hsyJXJleblY8ksw0x66h72jmp8BGuBXUCJGoqO0eQThEiJwiQHotWr4hztNeuKFNXxDnaa9cBVoukBYLKbQs4GyElWymDeFTlZlm0wPqimj4aL8ZkSSdl89+IjDvV0bCmr4hztNeuAqlpKxR2tpc3tHvNaOfHWq3KQoqy6UpAOws4nlN5jrUavw7PRo8ojTDK31HTVa+Ic7TXritVr4hztNeuDIkdhPVVKXZXtLm/Pe81xi/ng3Va+Ic7TXrjNUDYr6Z/+RcHSgA9Vr4hztNeuAaDSl5V7aXN2meya4tPzw6lAFA31/np8iIDeq18Q52mvXE1WviHO0164MlFQClFKXl1bQ5vaPea4TnzwXqtfEOdpr1xEb+vom/M5BcAJqtfEOdpr1wE/Sl6ob2lzcO+81/b+eHMoBpA/ENcx7xbgLFLXxDnaa9cXqtfEOdpr1wXFygElZ0pc2psub8j3mtC/ng0U1fEOdpr1xmthvPTI8Fx5i2wLss4kYSS2UlQGCiRuiZXnOZRxllqj1OrF8Q52mvXAVb0tZaVtK8Ue81w0/PCRhKHCqVIdATspAGZSLIlOeM1S/WC6uW2qjLya1KGUTMKErJK0GQ/wxz3oJpjZpQSrJPAbMXKaB3Q0q0ojgmpBdtL90/faGIlcAqQ0/wDMOalVtI+rnnXDAR10gQuoUht3aXJFuV5auSlJA9+DKHSl2EbQ5uU+81oHzwTWO8ucxflMboe9o5qfAR1JocdVr4hztNeuJqtfEOdpr1wZKKijw4pC+JX2keqJBScIkA1rCpQ6srUtSbkgBJlhaxPLa6wDCJ5qjhaklThJUUSmkWSCEzAIAJOM/rHpzWCeC73S/THNNJbHw190v7R5XTFFqhKC3Jazk7Upmdq0Sb+v9hCr2d9mkpebpmWfKlMNoyds5K5JvKfexz4SEPRWCeC73a/tAlS09Op2ti5vaMG1y3I5I140p0IhgPXJPBc7tfpijWSeC73a/TGqKqjcr6Z/+RcHwjqqsEhK9i5vz3w18Yvkg3XJPBd7tfpibgPgCgb6/wA9PkRE1yTwXe7X6YCoNYJyr+xc3afhru2COSGw8ijAeuSeC53a/TE1yTwXO7X6YoiN/X0TfmcgwQnTWCcuo2XN7b+Gue6c5IIFbInIByYxGTXMfpKJuBjANI/MNcx7xbitc08F3u1+mA3qxTl2jZc3Dvw133t8kNwOhFwCKyTwXO7X6YvXJPBd7tf2ijnW3wemR4LhdT2aTaVYDQRfZJAmLsZnl8Y7VnT0ktbFzfkfDXoX8sdqW+hxBQpDpCrjJtfpjLklWFgapUyQGVTBFwElCQx8JQbSWymjbIISqbdqwJJnaRAlAozLbhWkUgqSSCC2u4lIu3Ogg/rBVb09OSVsXMUfDXw0ckcyXY5PeyqFUpqkB15GSCwG0OKS2q2oKNoA3pnPY4Xx6FMLzWqAZScB0WFz+spRrXJPBd7tfpjbcR1rLeXOYvymOlD3tHNT4CF9YVkktObFzcK+GvQeSN0OsU2E7Fzcp+GvQOSKGcVAeuSeC73a/TFCsU8Fzu1/aA86nCJAgp44LnYV9okB6Sm01xKpISCAkKM53iSzMEc2WGcQM7XDqVSFGWRdfO4TE75Ax1r9olE8oUJGMpkmZEpSz/eEyn1AH8YSfdBCkywmDpN2GGOmPLpXoKtpynFKtNqQAbiZ7LlAIjrUf5dno0eUQJVLDgcWXHi5KQsykEm45+Qjrguo/wAuz0aPKI24yjpRIuKMaIR0asW2hJapFbz4T+jp6hshBC66YHxEnC4GZvwujlRKIhxKraAqTz8p8rqvsIS0k2f+lEpyCtlepQBkc5M7tEwOSPNfVegTXLJltibwDeZSnmOgx0q/fH+enyIhRV1ES4QHaOEWZynPMUmZPKSrsw3oG+P89PkRGmHoPiRBEMaoVU6lpacWpc7IabmRfKalj/7COkv0Za1LLju6JEkzSFSlPC+WIEOac1adXswhIaQVTCSJBThvtaJQO5QkqTIvIImkyst4m8YD6Rjl6sKqE9R2lW1OOEgm+UxeABOQxwvz4YCC60rVxYt0JGVdS0/k0quBXtZFxIu/UQa4wE3GkJAnKVlqQvlKX6xdEZk+0bdtKm3SNilIvLRnNOOEMfSjqldeWyhVJbS06Rs0IVbSDyKlB0opIjUbIX1piz0yfBcHGAa0xZ6dPguDxAJahqAUVVIUHHHMu6XJOKKggECSEgm4C/8AbRBdd7yr6o86IPlC+vhtC5GRmiR0bNF98KF9f0Vu1lHFrTNJbki/SqcJGUUVVxW6oSnMpSAQZ+7LAZ54mRg6n1oUqWha1EIUAZpbNxBvlK79Y50esULIFpQtKMtqaOAMibuT/Jx55Fo+rAjUrpaUtSVZQzXjOyZxioaXTVUhxDzDaaKlLeRcC5uKNhExZGImVX3YYGcwNR6eXW3UIcWLLazKwgCUuSPUUPcI5qfARrgjtEi4qOx5BJuiRE4RIBy/T6O4kpLjahnFoYg/cRwJoZuOR/bPBtVASXcN9cH/AJGDrA0DqjL4v9XZYxTqOmcnGxMgm/kkOoCOVS1oyKO1N1G9ozjQIc2BoHVAFSJ/DtdGjwjvHHqjWu7HGo7Qia7McajrEGWBoHVEsDQOqOgkqus2Qlc3Eb89nHGLgw1swPioH/cI1VKdivpnv5FQF7S1U8/kNTvljJvIW5JKTbbGKLxccJH6xneOW7BeurPGo6xAtBrVnKPbajdpzjgIhzYGgdQgGgJGVf56c39tMXHDqNa7McajtCJrsxxqO0IMsDQOqJYGgdUdhHSabR1uOJU4gpU02Dsrjsl3QImh0MKnlBISkLdwkZ/U/wC0PEJGXX0aM3zORVb0NTrDiGl5JakKCFgAlCiLlXiOLhsJV0ShKJVlEzJKphedRmY70el0dtxlCHEBKG3QNlpLZhhUNBWzRmW3l5VxDaUuLkBaUBeQAMNHJGaanbm5ATyb0tBO1y/eJ16/Y667scajtCIK2Y41HXCnKvFCrKwVFKpTsgoVJOxJzGZVcYHRSqVZmcnICRNpN6sJkzuMx1zEO4Y1nWjJLMnUb8nONCoN12Y41HaEBKUSij2wLWVQFSkQSEqmRL6Q4sjQOqO8bsCa7scajtCAq5rRksq21GKM44aIc2BoHVANdDaVXDFGb50xQJWVObUght5CVTBGykDLMqWIhUmmuiX4hhSs8ikBN1xJKZkf7R64oGgdUJKDVDyKa+8t8rZcQ2GmpABtSZ2rwLxo+pjP44MmsG00ZQW8hS8mq0QRIqsmcsLpkwZRa2ZyaNtRuU+8NAgmsUjIuXDcLzfKY1Q0DJouG4T4R1jjocdd2ONR2hE12Y41HaEGWBoHVEsDQI6HiE1i1LfEdcSCATEgDabRqch5rUqmMiXXFP5QGdlUpBNnFU5yPXHpExzyqdI6xEyqeEOsQHWAKi/LtdGjwgsOjSOsQDUjg1O1eN7RnGiAZRRjGVHCHWImVTpHWIASqNyvpn/5FwdKF1UuCyu8b89nHGLg7KjhDrEBuUA0DfX+enyIgvKjhDrEA0FwZV+8btOccBEAyijGMqOEOsRMqnSOsQAyN/X0TfmcgwQChwZdV43tGccJyC8qOEOsQG5QvpR/ENdG94twblRwh1iAKS4NUNXjcPZxpbjnLweapbzCnAtTTirSbWwN1pV5BBlPGX7RMsxJSC09IKndZmVC4ADDA9Y+sPayZdWra3QhJTIid85mZnmuMBGiUopvpCZzOBldK6+WP+0YRWGnJsoQylSC3SAkZS/ZFKjOYxE1Qw9lBTAwBWBZL0/g2rNnNan730ujpTljaJqBIdRO/wCVUM8qnSOsRtx+I2IArveVfVHnRBmVHCHWIBrlwZFV4xRnHDTHYYxJRjKp4Q6xEyo4Q6xAcax3lzmL8pjpQ97RzU+AjjWLgyLl43C844JjVEdGTReNynONAgCozGcqnhDrETKp0jrEB4gqczFHUqJBAWNI64kcjuo2SZ0NtWMtrlIgnY7k2pCSrWF5zxla1TTKgNyM57EXSwnJF18+qGlNqkrdDgdUmQkAMRdmv03whpZTlbIpK5hVhdy9iE3AAg3nETPLGMtWj21bNINCQAVSOwGxE8SbP6wfUtWsmjtHJNXto9xPBHJHOhVKpDiVl5apSmD71xF9/L+wgD2drKll5DKqLKjBhoh+2LlFJ2Nn3sBhhONMKj0GtTPEtdhP2ia1s8U13aftBgiGNAmqqrGSle1Nb897ieMVyQbrUzxLXYT9ozVG5X0z/wDIuD4ALWpniWuwn7QFQatZyj4yTW7T7ieLTyQ6gCgb6/z0+REBrWpniWuwn7RNameJa7CftBsUYBSirWcuoZJre0e4nhOckFa1M8S12E/aIjf19E35nIMEAHrUzxLXYT9oDfq1nLtDJNbh33E6W+SHMA0j8w1zHvFuAvWpjiWu7T9omtTPEtd2n7QYIuASVnVrILMmmr3kjcJ0L5IO1qZ4lrsJ+0YrTFnp0+C4PEAHrUzxLXYT9oCrmrmQyram8Ue4nhp5IdQvrveVfVHnRAdDVbJ+E12E/aK1qZ4lrsJ+0GRcArrCrGQ05tLW4V7idB5Iqi1czYRNlvcp9xOgckF1lvLnMX5THnKXSEqmcstvIoQhYSkqE1JnOQ0CcZcii1sJt7wzYCrJ2sTnaAnowUT9BDFNWs8U13aftHkQWpyNIcVNM1SBsgiWAJmcDjB9DrBpDk8s4sAqBtJVJMrwMcyRd9DOOPsDJoDUt6b7CftEig85mbBGY28RpwiRqh1TXqWFqDSEKTOaSZAy2Oxxvz/5fHBhVKVM5FoEm8qTidOIJ/y8wY5R2EmSlrSeV5wafm5DFBmjkgBaiSZSDyyZ9qMYrFHpFLK022kBFoBUjfZznEwfUY/Ds9GjyiBaLRmF7halS0POHORPdaQeqMVNVbZo7R2ze0fFc0c6NOND2KMAa0N6XO9c9UTWhvS53rnqjUXVG5X0z/8AIuD48xQmmE5RKlqSQ66SC64Litwz3WhCuqC8kxsdsVspWZPOTMzIXW44vJA8gCgb6/z0+REBFuj8ae/X6+QxigVa2XHr3JWkyIdcv2tF+6izLYfxRgDWhvS53rnqia0N6XO9c9UdDojf19GjzOQWITIqpvLqE3N7R8VzhOfNBWtDelzvXPVAMIBpH5hrmPeLcZ1ob0ud656oDeqpvLtibl6Hfiuf2/mgHYi4X60N6XO9c9UTWhvS53rnqgJWuLPTp8FweIR1lVbYLW+XvJG+uaF/NButDelzvXPVAMIX11vKvqjzpia0N6XO9c9UBVxVbYZVvmKPiucNPzQDyLhfrQ3pc71z1RNaG9LneueqA7VlvLnMX5TAFKbUKPNpCVOFKMQL7heZ43Ti6fVTYacM3LkK+K5oPzRqi1S3YRvm5T8VzQPmjjLHYApTD0yE0dkpOGxTyY38mjMPrBNUUdRBy7LSSLNmSU34Em6crxBetDelzvXPVE1ob0ud656o5+OrsgSbokCCrkaXO8c9UVHfVD6vQ2LKloKyqabiQQBNeI+n7wkozrKdkllxSk2gklRkAQBZuuAAkmWkSj1lMZKkEJNlXuqlMg/5d+sJ01K+CSKQZyUBISF5zgGX+8YSxRFQNt3qbbW3eU7KcjfiJ/QdQgD2e9orTrdE1O+LLDasrY2q9JuJndubtM49FQm1JQlK1WlAAFWkjPHKox+HZ6NHlEacf9lHCIYuKMao8g8loKNtouKW5SJFJkQEuqA6rZvzRwQ+0F2k0VdoGYN5nZlfLOf9zDMUV1Y2peT2ykzP1duu6/pG26rfkQqkFQKJGYO6tA2scwEv1jz31StL7MpmjOnCV5zj7DHRKLc9ohRVJCaM+6HnG0ANptFsFkKvGeUr/rDNdV0jNSVaBdIAaZTvMrr/AKwZU6SFOhRtKBbBOk5NEzHfH6UzQZjCX1izEEQxqgNG/r6JvzOQYIDRv6+ib8zkGCAuAaR+Ya5j3i3B0A0j8w1zHvFuANEXFCLgF9aYs9OnwXB4gCtMWenT4Lg8QFwvrveVfVHnRDCF9d7yr6o86IA+LihFwAtZby5zF+Uxuh72jmp8BGKy3lzmL8pjpQ97RzU+AgOsoqNRUB5BOESInCJAf//Z"/>
          <p:cNvSpPr>
            <a:spLocks noChangeAspect="1" noChangeArrowheads="1"/>
          </p:cNvSpPr>
          <p:nvPr/>
        </p:nvSpPr>
        <p:spPr bwMode="auto">
          <a:xfrm>
            <a:off x="1679575" y="1379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2556" name="Picture 2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553" y="5524660"/>
            <a:ext cx="1358806" cy="1340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58" name="Picture 30" descr="http://i.mlcdn.com.br/1500x1500/radio-portatil-am-fm-com-cd-mp3-player-entrada-usbbs9-britania-03182580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214" y="5552949"/>
            <a:ext cx="1749972" cy="131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9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Atribuir </a:t>
            </a:r>
            <a:r>
              <a:rPr lang="pt-BR" dirty="0" smtClean="0"/>
              <a:t>status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Função </a:t>
            </a:r>
            <a:r>
              <a:rPr lang="pt-BR" dirty="0"/>
              <a:t>pela qual a mídia contribui para manter estável a hierarquia social.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 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77</a:t>
            </a:fld>
            <a:endParaRPr lang="pt-BR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00000">
            <a:off x="4465799" y="3434622"/>
            <a:ext cx="358140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ector de seta reta 5"/>
          <p:cNvCxnSpPr/>
          <p:nvPr/>
        </p:nvCxnSpPr>
        <p:spPr bwMode="auto">
          <a:xfrm flipV="1">
            <a:off x="251520" y="5877272"/>
            <a:ext cx="8892480" cy="720080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60243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Atribuir </a:t>
            </a:r>
            <a:r>
              <a:rPr lang="pt-BR" dirty="0" smtClean="0"/>
              <a:t>status (continuação)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Por </a:t>
            </a:r>
            <a:r>
              <a:rPr lang="pt-BR" dirty="0"/>
              <a:t>exemplo, um anúncio comercial (propaganda) onde quem anuncia é um </a:t>
            </a:r>
            <a:r>
              <a:rPr lang="pt-BR" dirty="0" err="1" smtClean="0"/>
              <a:t>um</a:t>
            </a:r>
            <a:r>
              <a:rPr lang="pt-BR" dirty="0" smtClean="0"/>
              <a:t> </a:t>
            </a:r>
            <a:r>
              <a:rPr lang="pt-BR" dirty="0"/>
              <a:t>grande ator ou um </a:t>
            </a:r>
            <a:r>
              <a:rPr lang="pt-BR" dirty="0" smtClean="0"/>
              <a:t>grande </a:t>
            </a:r>
            <a:r>
              <a:rPr lang="pt-BR" dirty="0"/>
              <a:t>atleta.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Isso </a:t>
            </a:r>
            <a:r>
              <a:rPr lang="pt-BR" dirty="0"/>
              <a:t>faz que a audiência reconheça a </a:t>
            </a:r>
            <a:r>
              <a:rPr lang="pt-BR" dirty="0" smtClean="0"/>
              <a:t>superioridade </a:t>
            </a:r>
            <a:r>
              <a:rPr lang="pt-BR" dirty="0"/>
              <a:t>do anunciante e aceite a sua sugestão.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78</a:t>
            </a:fld>
            <a:endParaRPr lang="pt-BR"/>
          </a:p>
        </p:txBody>
      </p:sp>
      <p:pic>
        <p:nvPicPr>
          <p:cNvPr id="5" name="Picture 4" descr="http://caranddriverbrasil.uol.com.br/upload/imagens_upload/0599902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622" y="4869160"/>
            <a:ext cx="4111938" cy="188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680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Normatizar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Função </a:t>
            </a:r>
            <a:r>
              <a:rPr lang="pt-BR" dirty="0"/>
              <a:t>pela qual a mídia executa normas sociais.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Por </a:t>
            </a:r>
            <a:r>
              <a:rPr lang="pt-BR" dirty="0"/>
              <a:t>exemplo, quem em contato com a mídia não tem vontade de comprar e consumir os produtos </a:t>
            </a:r>
            <a:r>
              <a:rPr lang="pt-BR" dirty="0" smtClean="0"/>
              <a:t>anunciados </a:t>
            </a:r>
            <a:r>
              <a:rPr lang="pt-BR" dirty="0"/>
              <a:t>nas propagandas?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79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178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Normatizar (Continuação)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A </a:t>
            </a:r>
            <a:r>
              <a:rPr lang="pt-BR" dirty="0"/>
              <a:t>mídia faz dos indivíduos </a:t>
            </a:r>
            <a:r>
              <a:rPr lang="pt-BR" dirty="0" smtClean="0"/>
              <a:t>consumidores</a:t>
            </a:r>
            <a:r>
              <a:rPr lang="pt-BR" dirty="0"/>
              <a:t>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Comprar </a:t>
            </a:r>
            <a:r>
              <a:rPr lang="pt-BR" dirty="0"/>
              <a:t>e consumir são normas no modelo de sociedade capitalista e o seu cumprimento é uma </a:t>
            </a:r>
            <a:r>
              <a:rPr lang="pt-BR" dirty="0" smtClean="0"/>
              <a:t>necessidade </a:t>
            </a:r>
            <a:r>
              <a:rPr lang="pt-BR" dirty="0"/>
              <a:t>para manter o equilíbrio social.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80</a:t>
            </a:fld>
            <a:endParaRPr lang="pt-BR"/>
          </a:p>
        </p:txBody>
      </p:sp>
      <p:sp>
        <p:nvSpPr>
          <p:cNvPr id="5" name="AutoShape 2" descr="data:image/jpeg;base64,/9j/4AAQSkZJRgABAQAAAQABAAD/2wCEAAkGBxQTEhUUExQVFRUXGBcXFxcYFx8XGBgXFxcXGhYdGR8bHSggGhwlHxwXITEjJSorMC4uFx8zODMsNygtLisBCgoKDQwNFA8PDiwZFBkrLCw3LCsrKywsNzcsKywsLCsrLCsrKysrKysrKysrKysrKysrKysrKysrKysrKysrK//AABEIAPgAzAMBIgACEQEDEQH/xAAcAAEAAgMBAQEAAAAAAAAAAAAABQYBBAcDCAL/xABNEAACAQMCAwUEBgYFBw0BAAABAgMABBESIQUxQQYTIlFhB3GBkRQjMkKhsSQzUsHR8ENigpLhFRZkcqKysyVEU1RjdIOEk5SkwuM0/8QAFgEBAQEAAAAAAAAAAAAAAAAAAAEC/8QAGBEBAQEBAQAAAAAAAAAAAAAAAAERQTH/2gAMAwEAAhEDEQA/AOyUpStMlKUoFKUoFKUoFKUoFKUoFKUoFKUoFKUoFKUoFKUoFKUoFKUoFKUoFKUoFKUoFKUoFKUoFKVFdquMC0tZJypbSAAqkKxLEAYJBGfTB5cqKkbm5SNS8jKijmzEKPmaj/8ALWf1cFzJ6iIoD65lKAj3VD8G4qiQwzXrSl2AfMqKwt1fZe8eNFRQdOdbAHBPIZq1Wly7IzPGUYM4Chg2pQToZSNvEMHBxgnHrU0xFHjbL+ttblB0ZUEw+IhZmHyxW5w7icU4PdSK5UgMoPiQnkHU+JD6ECvAcbZMJLGWnOW7mAd6UjzgFycAH5ZOQucVFdrOJQR2w4ipcMgBUoCryAn9VICDgE7HUCV3IwaauLPSo3s7evPbxyyAAuNQAGPCd121N8877VJVUKUpRClKUClKUClKUClKUClKUClKUClK0bPi8UsjxIxLoMnwsARqKnSxGl8EYOknBoN6lZqO43ftDGO7jMsrtojjzpDOQT4mOyqACSfIetBIVU+2CgzRd7G0iEBYh3InQysx1oyE4BZAAHP2Rr3G+dKDtDexktcKmEOl17vTGG8hMszaRvjU6AZ5kVY7S6Wa6ib7v0fvY8+cjKCceYXA/ttUqq72ta4haXu8xW8iKp8CSgsFCqihj9XrGE3Djl4akOzVo0JjEk8kumNR9vwDAwBpG23md/M1ve0GRPoUoc4yuQRsQV8QK+oxUPY8F0qktxfd5D4SqqojLk4KqzK2ZMnbChdXLHSoqPjsL5JStszPArsXkQIk85OPttIHDlRkA+HPpVvaxhls+5eNliKaTHISre5255J5tk5JzvmnY7iAkgXbDDmPXr8Qcj4VLXoRlKyBSpBBDAEEdc52oK72Y4eIGlRDHo8PgiBEUb5fIQEnB0lNQGBsDgEmp+qx2c4xbxWsSaiAFwAI3I05OnOlccsV6x9oJTNEvcoIpCmGMjd5plEpjOjuxpP1ZyCds1pFipSlEKUpQKUpQKUpQKUpQKUpQKUpQR/aK5MdrO6nDLG5BzjB0nB99VDiPE7AM5co0dtbIsChsIc6yx2IB3RBnfToJGDVp7VWqvbSMwcmNWkQIzIdaq2PskE8+VRtjwOyuokeKQyShAUndu/kXqP1uoAE81GKlWIe34oiTQravNcuq4lYyzSRyZQ5HhWRQ4OlumkYBPi30La8vZLpZ2gnlMLMs0QBXuizKyaFeRVPh+8qscHr0t9xekyLa2xCyDSZXjTCRg4LsdsAnGy5JOoHkCa5/wBsO3jwSPb2c2tiT390QC2sDTojx4VCAc8HcnG+TUVYOPdrIbcuhZ4dWoshKPM/eb4WMElD9rDSMoGT4W2qry9voZLi1JgeCKAMqsrlnClVAD6R9jC5I3GwJ5VzySQg88k5JYnJJzzJPM1afZqiLP8ASJUeSGMlHCI0pGtWw2lAWIGN8A/bHlQdjs+ExXLrcNOZ0UKUj20BhvqYD7RzuAduWxIBqO7NcL4YLrXa6ZZDrkGMMINR36ZUkkgBskZIGACKpPbeX6KUnsY5bSIuFGRIglJUscQucIox1UEny2zq9ne1908qq04ihb9bLFCPAT9ln32GTuTyG52BNB1aXssFmaWKV4g5LPHsULHmy9UJO5wcHfbfNVXtn2hs7aGSOWU3DspQRK5GT5EqcqucZyeW3pUjxThdtpw93dXUrKQkSTgmQ+QRNK48y2FGdz1rkHtGgjiuFgjVUaNPrFTGlXbBCDAAOlcZONyx8hQWHgXthuogiTRRTIoVcrmN8AAc9wTt5CrnwLtdBxC7haLKsHyY2GHCrbXGScbEBpMZB8q4Cprd4ZfSQSpNC5SRDlWH4g+YI2I9aD6tlkCgk5wPIZPyFfrPTrVe7D9p0v7ZZAQJV8MyD7r9cf1TzH+FSsuVY6BqkfkW5Ko23xvpHlzJPxGkbtYrwSYKQjPqcjJwN/eQPsr6n5170QpSlApSlApSlApSlApSlBW/aB2kNhZtMgVpSVSNWzpLMdyQCCQFDHGelc77O9sbW3DvHLcRSSnXLm1ibLH9kqQAM5wDmtv283mTawjoJJSffpQfv+dcws4HlcRxKzyMRpRBljgjp5etSqu/GfaFKWkNpJMO+XRJJKEU9AGiWPZSBtlsnxH0qgMSDgchtVok7BX/AHBnWDWuogorAyLpOGOkfaGQR4SeVVg4GAMnHPzznkfI1FZ0En1AyfTHKu0+w21CW80h6ud+WAFQfuriuSCQfLH510fs7x3u+DXESH6ySfudtzpkQO59fCHAxk5IoM9s53vZvpDvHFBusHfEodAO5RAGkkZ8atQXGNIztXRPZZYoOHRHSuW1EnH2gWOM+mD1rktx2dlDGS5kSEkFj30n17hVznRhmzgbBtPSus2vFoeFcLhac40xgBBu0khGdK+vryHM0Hv2v4vb8LtnlSKNZG8MaKoXvJMbZwNwOZPlXzPdTtI7O51O7FmY9WY5Y/M1L9ru081/OZpjjGQiD7KJnOBnqdsnqR7q2uxHY6XiLyKjaFjXUzkZGog6F9ckb+QHuyFc2wc8+lfuP31u8U4PNAzCWNlCu0er7pdPtBTyO2D8a0V8v59KC0+z3jv0S/icnEbnupuo0tnScejaT7ia+jLgNjwY1HAyegzz9cb7V8msMjcgV23hftUiKwQiGaSUxqHICooYJl/tNkgYJzjoasRcp7lY0chxHGp+smPiZmJxhdvE2cDOCM7AHkNSTjckUJkNuwjUE6p5hHIwGSSFwce5ivuFa/C7S5vFSe5jFqUY9zFszRqRgy7jAmOSq5HhDE4yarHamK2eRGgtJbtYWkMraZJQ7KpBVy7eLDMjdfs00x0uzuBJGjgEBlDYIwRkA4Pka9qqHYm11N9Ijhit4WjKhYmUiUllwzBCVBXDDOcnWQeVW+rApSlEKUpQKUpQK8by6SJGkkYIiAszE4AA517Vxvt7x43spVGzbRMQqjlJIuxc/tAHZfdnrsVr+0VvprwXYBFuyvHGV8ROlx9vSDoLFjhc5wN99hvdle0BsZLeErbxwsMyEKrSaGMjBpCja0IGn7Skeu5xWILqWJfDLKkesMUDEIdWFfUF5grkEb+m+9SPe2YDLB3shEukLP8AUr3R2Rh3JUyAkKhLnIyuRvWVdA7DcXllhmSIBkt53SPJwzRklkD4zuMkbVzf2vcPEN/3mFRZ0D4B37wZVsjpnAPrv61eOz19GlyZjFHaNcx92jDGl54pDrUs3Msoj0gjOz9asvEr5ZE0uQrKwyjIGWXOQB4lJwCc7csb7ZoPnAJqUYxq5n+fj+FbvBOKPC4aN2Ty0jLKxyARtkNgkahvhq6Z2m9nIuWE1j3ELFfrkYMkJOTupVWw/wC0MdR51An2W3epcy2bZxnEr5UZGSAY8tz6Y50ETxONrbQ8oVmc6zHrDPgbhpSCdIJwMEliCdhioHtBx2a8k7yd9RAwoAwka/soOg295610KX2RAkiK7gEgw2jumC78t9RO/uNaFl7J7lmHe3Fsq8sxl5mJJAA06F233OdqDm9S3BuN3Nvn6PNJED9oK2x+B2z64q7XPsxjtjm9vFWMnZkxGTtnnJkA89sdOdVLtNwqO3nxCXe3baOSTGX041nYAYznG24xQed5x+5liEUszvEd9BwFJzqycAZOd/fUTJ5Dy/jXu6DSpHl+6vOFdwD1H8KBBHjc/wCPwqxdmeJrDcaimdcboB/WbSQCSfvaSmf69QxG5wd/OggJU+HIPXzNB9GXfa23dPq5owXTWmo4DKcjB6rhgQRjIx61GcM4hclv0Tupo/G0pcFBLISu0LjI8K5H3gAqgtneubezTs29zdIzqpit31yFkU5YAFULYyxJKnBOwHurtfE71ImhDMqanCgb79AAFIGMkbnI5beVxH54HauglaRVRpZO87tW1BMoikZwMklSxx1Y++pKlKoUpSiFKUoFKVmgr3bC+VYxCX0CQO0pBwVt4hmcjqMgqmfOSuMTy68yY0h2ZwuwChiSq/AYHwq0+0jipMtyMnAaK1T9nGkSSf3mOk+4VQxOM6fz/dUrSZ4cjOQqhnYnCooyWO5wM7cgT8K2EtYYr2Nb/wCrjXJdVOtl1KQBIUP1e5VsgkjA5c6ibCaSJu8hkaNlOVdeYyCOoI3BI5da9ZDqbUxZmJJY/aZ2Y9OpYnpUHTu3NkhhtoYYGltsOQI17wFyBoz6EGQ6icZO5rQs47qC3ZbyCKaJVISRpwk0UZGNMjFdLEftZJHmanPZ3ayQ2SpLlfE7KrfaRCcqp8vd0qV4rYx3EfdSAlCRnDFSSpBG6nPMCgrVn2+ilhYG2kVowGzqQxZGVUswK7HHVd9sA15wdpYAgnFpMsuGIDIdicYIYtpA2zg+nKq+tkq3EsdvE3hkIWFdRlIjCgMTI2EiDZKgbbqdzjEdf3l3KZFaBtCSBXjMDt4cFgGwQTvpyAOTA5waC4S9pGlRDJbZdTlZGmCnOcrkKhG1fmTis5AwsAfABbW5O2cHGkKTuTtpzVc4Za6VD6gQwBA1uwAxzy7HBIxtty99SthdJLnQ4YqRkDn5gkEZwehxgjeg3e+LNrY6pMY1kbnyxn7I9BUb2n4etxbyR82xqQ+TDcfPl8TUg8GBnOP4b1HXd2M88UHKe9yB7q8ivzre4vAEmlVdgGJHubf99aary/npQSVlwS6mVWjtpnU7qVjYqR6EDB+dXfs17Mrqd1a7zbxD7oYd62OQAGQg9Sc10H2XwleF2wPVWYe5nYj8MVaa1iNTh9hHbxCOFAiLyA8z1J5knqTzo7qZlUhSQuoZOSpztgYwNs75B2r3ufs9ea8s/tD9nf8Anfao+8a5FzHox9HCkyHIJJw+2Mas/qyCpxs+elESlKzWKBSlKBSlKBWaxWRRXBeOtqjuyTk/SLhvcUnfA+AGPhVJeUlhV3uUw9yh5i5uQfUGaTc+8HPxqrfQxHINe6ZGD1xnce/GcedZV7W6nbJJzjwgeI55YHM59K6H2R7N6Ck05OsAlI8YCZBALH7zYJ9BmtLh/EbWW41xnMgjUAbhVQZOFyOe+45irTa3oO2aCctmIOCR6/M17Xd8kKtI+NKKWPuUZNRSTjPP4148ehMtvJGh8TKQvvG4HuJ2oKDxPiBmmeaUyCV9sJKyFF+6g0EA49epJ8q3L2/mnCrNcSSKDywsZOAQNTIFLDc7E+XlUHImfGOR335j0PXIOQfUVi2nbDb7dAetBJXnFHjKFYwYQCrjyAHhIO4xgEYO243FZ+ixyhNLO3MQBWxoduQVh4gATuCdKgHYYrxhuwBjmGyCPTqPUVIdkbci5UhiQEYt4R9kYVQ225PnzIjGc86C0XXZde6Jimn7wbprlLLrA+8GJJUnnqztyqtX0EqOvexGMPlc61YZAJxsdtgcHrjpV6NwFHPbpioDtJ9end6tBJVgcatJUg5A+GPjQcv4/Ae+1NykVWT1CkqfnjI9CK8OFcOa4njhjGXkcIMb6Rzdj6Bcn+zXUOAdkLe/llScOY7eOGOMqxU6m1lskc9lj29TXr2j7IwWGg2BlilYiSRu+baCJlMmck/aJVccvF5ZoOicPs1hijiQYSNVRR6KMD8q96yaxWkQ/aviCQQB3XV41AXUFy25Ay22TjA8yQBuRUpcNhScgerHSB7z0r9SLkYP7tvI79c1FTFbeFI3lkc5OGbSXbGWYnX4QAOvuFETFYrztpg6K65wwDDIwcEZ3HSvSgUpSgUpSgUpXhfXaxIXfOBjYbliThVUdWJIAHmaDjPa2LueI3UZzh2WdfdIo1f7QYVGMobZgCPdVv8AaR2al7gcQYnvkz3yA5VYWI0KvQd31I5kuaodtcA4z8/yNZaR3FrcRMgjypAZshiDvtsc5G2fnXrwnjssW4cuo5qxJPrhjv8AA5+FZ7RjxIemkj45B/L8qhYic5FB1uy4kCA/Q1KC98+R/n+fdXPOyVyVDJ93wsBzAJzn3cqs73pO1B68R4LHKzSKzIWOWxgqTjc6WBwfUVXeN2yW6oVkZmLEHVjTp0nbSAB5YNT4uCRgf4VBdpU+pLbZUhvxwfwJoICK/Izvtmrb2QmyZGBwMIvPmfEx/Bh8654nMipyxuHjX6skPKQq432UkE4PqQvuU0HRZLts/wCOa0r24Ayxwa82uQRuP3b/AJVpw2b3lzHbR5AY5kI+7EuO8JPu8I9WFB0P2ZWxFvJO230iTWu39GqhEPuOCR6EVHyXgub+JThllZyVO/6PbibuPg8yNJ6hEB5VYe0V6IIkt4sIXUgEcooIwO9k2/ZUgKOrMo86rvBeGd1d2zaBGXTITG8cSxSrBEfVUBz01FjQXqsUpWmXjcA5TYHxZOQDjCnlkjB9Rnr7wurOOTAkjSQKdS61DYYciMg4PrWlxIOZoNMetQSWfOAnL4k4+B5VKUGKUrNBilKUClKUAmo3h8f0iQTsPql/UA/ebrKR+CemT1GMXyfSJPo43jGDcHoRsVi97bFv6ox94VPKoFSq854lZSrAMrAgg7gg8wR5VwXt32XPDpdSAm2kJ7tv+ibn3ben7J8gfKu/GtDi3DY7iJ4ZVDxuMEH8CPIjoaivmefMiEZ/wNRDZU4O35H3Vd+2PYaewYsoaW2ztINygzsJANx/rDY+nKqvcRiRPDjI3HrQbHZ2bDsc9B88nFWJbnG+c1Sbecxk5zU5De5HKgscXEhj+edeFzcB109CMH41CtcbY8j8/Sv3HPkb/wAmgi5eHsreE7Z69P4j+FWG2ZEUEYyowD1HxqKnu8D31t8A4XcXjd3bRGQjZnO0aZ6s3Ie4ZPpQbT35JGMlmIVEUZLMTgAe+uwdgezf0OEvNg3EuGkPRAPsoD5L1PU5PlWv2G7AR2X1spE1wRjXjCxjqIwdxnqx3PpyqR7Y34Efcg7MrPMRzW3THef2nyIwP658jQVLjXGDI7SoA3eGPuwdx3SsfowO/J3D3DD9iJQedSPAblpJbJpHLuba3ZmIwWMkN6ST5ZwKhbWYvPMz4zCSGUchM6AuPIiNQkS7baG86mezigT2q5zpsrH37w3wz5edBdqUrDuACSQABkknAAHPNaRmlRR7SWn/AE8fTfPh35YPL8alEcEAggg7gjcEelEc59rtzxGIRyWjOluis0rRnDKwOxfrpx5bZ59Kolz23eWxZJbq4e5bSqouYlj0uTrZ0IEupcDBBx6bk9n7a8E+mWcsAxqIymokLrGdOrSRkZ89utcE7C9lJb260LlUjP1sowe7wTjT0ZiRsOR36VKrq/sZkumtHNwzsmvTDrJJ0qMNz3xnYdNjV/qO7O8HW0t47dGZwmfE+MksxY8tgMk4A2FSNUK0eLXbIoWPeaTKxjmAcbs39ReZ+A5kVv1QuJXsy31yxknhVe7SMrAHUpoVmIYxNtrZuvNfSlF84TZLDEqKScblj9pmJyzN5liST763K5SO1GcE8QuBnB2iQAgjb+g61j/OEHP6fdsfRPLy0w/urKurVk1yleMn715fn17ogAfCGvVuMj/r16eu0f8A+OaDpzCqd2g9nNlckt3ZhkOSZIcIST1IwVPxFV7/ADgTGfp10PfnJPuMdeP+cCnnf3fyxy90VBF8T9kl0uTDPDKvQOCjEepAK/lUOns94kMfoy+/vUwPxq1R9oVI3vb0euk/L9Vzr9jtCn/Wr7HnoYD591QVVewHEsj9HA9e9jx/vZ/Cpaw9lF6+DLNBCOoXVI35KPxqSk7Rwkf/ANt5jz8Qwf7lfn/LqH/nd8w9O8/+qCgneCeyi0iOqYvcsOkmBGOXJF5/Emr1aWqRqFRVRRyVQFA+Arly8VUgYn4lj3SfvUV6rxNekvEupz9Yfwx+6g6jI4AJJAABJJ5ADnXNry4eR2fbXK8bAEctTFbBNxvpHeXLDoQPOvC8nea3k7l+IS48JjdW0yFSNcbEptkZHMc6xwpxcXClsEw3EWMfZM0hkMrL5qoiESbckJ+9QZltlgnuYowSqiMZO7E9ypYsepJ3J8yamuziYlh2z+iWm/uimH7z860OIQ/pd7jf9U3zhXb8KlOBpiaMdVt7dSehxE/8fxFBZ6qntFSQwRhCoXvPGW2GNDacnp4sYz97Ty51a68ry1SVGjkUMjDDKeRFaRxS0tXleSTuQqxj6yZWAEeUDZ1axg4YNq1nblqwc9X7HxOtqusYLF2AGThC50cwDuPFyH2uQqm8V9kkYVzZTyRMw3jdtUTgEMquR4tOQOernVbtuM3sTvby8RezkTOY7lBINPQwyaSWz0DYJxsTU8VfPaV2zSxgKLh7iVWCLn7III1sOePIdTUT7CJVNjKoHiWY6j55VdOfcNvhXI+LSK7O+tpG+9K7ai7EHb/W9xIUAbk1172F2emxkkIx3kxwfMIAv56h8KI6PSlKqFGOx+NKEZ2oOf8AZ9VFujMQAI0JJ2Awg8+Q617w38ByQ4I57An3H3GtCzQ/5OfG/wCjvj/0zj91W3gIxNMM/wBFafD6thj8M/GstIT6dFyBZh6Ix/EDHpX5e7jxyffp3b8v7tXnNM1cTXOJ+M26HBYg4yAVOceeMV+E4nHIPD3jbBvDC7ZU5AIwvI4O/oa2+2zE3gHlAv4yP/CtzsI/2R/okX4T3QHwqKrUvaa1XwtKF5bMrA8vUV+f88LMf0wPuUn91c47TNifGfuR/A6cEVEj3j50HW37Y2J31k+gRj+6pfiN/Hbw97LDNEpIA1xEbnlyJ54Ncc4RH3k8SZOHkjQkb4y4GR5867f7ZQv+T9yoKzRsATgtjUCF8zgk48gaCvjt1Z7eJsdPqm/hVr7N3MdzH3sZBjJIBwQcqSDtjbcV8/o6YGD0xj5V2j2SSn6CoHLXLz/12O4oN03ki2s8Vu2mWSa8IfGSiR5LkD9r7Kj1cHpWj2XCiWJUGBqtPwhuyP3VtQS/WyEeXEyP7It1/MVr9lyBcIuOX0U8v9HvB+YNBucRmxd3n/hf8EVv9i0D5lOdfcWijfYA20bHA5ZJO59BXlcxr9Iuy2Mho+eBt3CY/fUn2WiARiv2T3Sqeh7uCJDj3MGHwNXqJulKVUK4t7cuLv8ASYYMLoWPvDlQdRZmHPmANPQjnXaapftN7Iw3kBmYsksCMVYb5XmVYdVzvnmN/OlV893NwXwTgBQAoAwFA8vzJOSTX032Eg0cOtFxj6lCR6sNR+ZJPxrgPaTssLN40ku7Zg4zmMu+lP2mCoQB5DOT+NfQ3ZRHWythJu4iQHbH3RjbptipCpWlKVUKYpWRQc5TC8JkJHK1f8IjnerTwQ/pFwPKK0/4clVOTDcJmUj/AJtN/uOKtnAh+kXB84rT4Hu3/n41FqcpSlVEJxzszFcuJGeVGC6Mxtpyuc77HO/51Uu2XFIuD2ot7PaeXfWx1Mq58TsTzPNV6Dc42rpFfNntCu2m4jdM/wByRolHkkZKqPzP9qpViuN4iTz8zz516iIdBXkI8f4Vf/Zz7P2u2We4BW2G+DkGY+Q/qcsnryHWoqJ7BdnZLq5SQZSCFlkllOygIdWAerbchy5+WfLt12oe+uDLnEYyIUyNk88ftNzPy6V2v2iyd1wu57safqwnhGAFZgp5chgmvnRiMYxvVH6gXAHrXavZFKPoOf8AtJc/3ia4qsROAoYknAVcnJPIADcn0Fdt9l9o8FqYpQUkSV9SncjOlgD8CKg9OEQM+QpBaSLiwUHbLG7RR8Nh863ezfBrgT97LGIlAiGC6sxMazqMBdgD3uck/d5HO2OzDfW2m+cx8S+f0yLP8PhVzqxEZfdnrWZy8tvFI5xlmQEnAwNz6VIQQqiqiKFVQFVQMAAbAAdBX7pVQpSlApSs0V888Y4WJuLpCoAV7t4zgbYEod+X9VsfCvoWuATwyQcW1R5YpxHQBuc9+Vc/7Jb5elfQBqQYpSlVCsisVlaK5m8unhs+OkE4z8JBVy4KR9IucdFtR8e6J/Iiqcw/5OnG2e5uAR1/pPxq2dmv1tyfP6Mf/jR/wqFT1KUqoVU+03s+tLyQyuHjlOAXjONWOWoEEE+vOrZSiqPwf2WWMLB3DzsDkd4Rp+KqAD8c1eAMbDYUpQeN9aJLG8UihkdSrKeRBGDXLbj2M+P6u7xH5PDrcD/WEgB9+K6xSmCrdk+wlvZHWMyzdJHAGnz0KNl9/P1r8WJxLdEb/Xv+SVbKp1qPr7ry75/mQlSh2UGZIMcgnED/AH71cf7pq41T+xhyYTv+quef/fHq4VYUpSlEKUpQZqoXvtEtELqq3MpQkHu7eQjO+2SAPjVuqv8AH+DXc0ga3vntk0kMqxq+WzsRnfkT16CiqP2RukvLwSsjIWvZrgLIMNhLWNI/fjLH0rrFc/tPZ1MtzDcScSuJXibUNYJ2z4lGpyFDDYjFdBpBilKUQrK1isMdjQcxmH/Jk7f9lP157yb/ABG/xq7cCXE1z/5cfKBKpXcv9CaHuLnX3WkjuXwWK8uW++1XrgcbnvJZE7oyFdMZwWVUQKuvG2o4zgcsgdKi1KUpSqhSlKBSlKBSlKBVOt8/SLoHl3xx8UjNXGqRLciO4uAyTYMpORDIykFVOQwQg77fClVs9kY8fRt/6C5z/wC6Uj5birdVX7GwSMscrqUVI3iUMNLPql1FivNRsMZ3OScDbNopApSlEKUpQKUpQKUpQKUpQKUpQZrFKUClKUClKUClKUClKUCs5rFKDNYpSqFKUqBSlKBULcdpETnHLjxYbCqpCnBKlnGR/PlSlKsfhu1MYj7xo5VTR3mSEGUxnIGvJ2qcRsgEdRn51mlIFKUoj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5143872"/>
            <a:ext cx="1410009" cy="1714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5" descr="https://ruizdequerol.files.wordpress.com/2013/02/seesaw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5136443"/>
            <a:ext cx="4067944" cy="1728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11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Função negativa da mídia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Além </a:t>
            </a:r>
            <a:r>
              <a:rPr lang="pt-BR" dirty="0"/>
              <a:t>dessas funções afirmativas, </a:t>
            </a:r>
            <a:r>
              <a:rPr lang="pt-BR" dirty="0" err="1"/>
              <a:t>Lazarsfeld</a:t>
            </a:r>
            <a:r>
              <a:rPr lang="pt-BR" dirty="0"/>
              <a:t> e Merton atribuem à mídia uma função negativa ou disfunção que é a de narcotizar as pessoas.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81</a:t>
            </a:fld>
            <a:endParaRPr lang="pt-BR"/>
          </a:p>
        </p:txBody>
      </p:sp>
      <p:sp>
        <p:nvSpPr>
          <p:cNvPr id="5" name="AutoShape 2" descr="data:image/jpeg;base64,/9j/4AAQSkZJRgABAQAAAQABAAD/2wCEAAkGBxQTEhUUExQVFRUXGBcXFxcYFx8XGBgXFxcXGhYdGR8bHSggGhwlHxwXITEjJSorMC4uFx8zODMsNygtLisBCgoKDQwNFA8PDiwZFBkrLCw3LCsrKywsNzcsKywsLCsrLCsrKysrKysrKysrKysrKysrKysrKysrKysrKysrK//AABEIAPgAzAMBIgACEQEDEQH/xAAcAAEAAgMBAQEAAAAAAAAAAAAABQYBBAcDCAL/xABNEAACAQMCAwUEBgYFBw0BAAABAgMABBESIQUxQQYTIlFhB3GBkRQjMkKhsSQzUsHR8ENigpLhFRZkcqKysyVEU1RjdIOEk5SkwuM0/8QAFgEBAQEAAAAAAAAAAAAAAAAAAAEC/8QAGBEBAQEBAQAAAAAAAAAAAAAAAAERQTH/2gAMAwEAAhEDEQA/AOyUpStMlKUoFKUoFKUoFKUoFKUoFKUoFKUoFKUoFKUoFKUoFKUoFKUoFKUoFKUoFKUoFKUoFKUoFKVFdquMC0tZJypbSAAqkKxLEAYJBGfTB5cqKkbm5SNS8jKijmzEKPmaj/8ALWf1cFzJ6iIoD65lKAj3VD8G4qiQwzXrSl2AfMqKwt1fZe8eNFRQdOdbAHBPIZq1Wly7IzPGUYM4Chg2pQToZSNvEMHBxgnHrU0xFHjbL+ttblB0ZUEw+IhZmHyxW5w7icU4PdSK5UgMoPiQnkHU+JD6ECvAcbZMJLGWnOW7mAd6UjzgFycAH5ZOQucVFdrOJQR2w4ipcMgBUoCryAn9VICDgE7HUCV3IwaauLPSo3s7evPbxyyAAuNQAGPCd121N8877VJVUKUpRClKUClKUClKUClKUClKUClKUClK0bPi8UsjxIxLoMnwsARqKnSxGl8EYOknBoN6lZqO43ftDGO7jMsrtojjzpDOQT4mOyqACSfIetBIVU+2CgzRd7G0iEBYh3InQysx1oyE4BZAAHP2Rr3G+dKDtDexktcKmEOl17vTGG8hMszaRvjU6AZ5kVY7S6Wa6ib7v0fvY8+cjKCceYXA/ttUqq72ta4haXu8xW8iKp8CSgsFCqihj9XrGE3Djl4akOzVo0JjEk8kumNR9vwDAwBpG23md/M1ve0GRPoUoc4yuQRsQV8QK+oxUPY8F0qktxfd5D4SqqojLk4KqzK2ZMnbChdXLHSoqPjsL5JStszPArsXkQIk85OPttIHDlRkA+HPpVvaxhls+5eNliKaTHISre5255J5tk5JzvmnY7iAkgXbDDmPXr8Qcj4VLXoRlKyBSpBBDAEEdc52oK72Y4eIGlRDHo8PgiBEUb5fIQEnB0lNQGBsDgEmp+qx2c4xbxWsSaiAFwAI3I05OnOlccsV6x9oJTNEvcoIpCmGMjd5plEpjOjuxpP1ZyCds1pFipSlEKUpQKUpQKUpQKUpQKUpQKUpQR/aK5MdrO6nDLG5BzjB0nB99VDiPE7AM5co0dtbIsChsIc6yx2IB3RBnfToJGDVp7VWqvbSMwcmNWkQIzIdaq2PskE8+VRtjwOyuokeKQyShAUndu/kXqP1uoAE81GKlWIe34oiTQravNcuq4lYyzSRyZQ5HhWRQ4OlumkYBPi30La8vZLpZ2gnlMLMs0QBXuizKyaFeRVPh+8qscHr0t9xekyLa2xCyDSZXjTCRg4LsdsAnGy5JOoHkCa5/wBsO3jwSPb2c2tiT390QC2sDTojx4VCAc8HcnG+TUVYOPdrIbcuhZ4dWoshKPM/eb4WMElD9rDSMoGT4W2qry9voZLi1JgeCKAMqsrlnClVAD6R9jC5I3GwJ5VzySQg88k5JYnJJzzJPM1afZqiLP8ASJUeSGMlHCI0pGtWw2lAWIGN8A/bHlQdjs+ExXLrcNOZ0UKUj20BhvqYD7RzuAduWxIBqO7NcL4YLrXa6ZZDrkGMMINR36ZUkkgBskZIGACKpPbeX6KUnsY5bSIuFGRIglJUscQucIox1UEny2zq9ne1908qq04ihb9bLFCPAT9ln32GTuTyG52BNB1aXssFmaWKV4g5LPHsULHmy9UJO5wcHfbfNVXtn2hs7aGSOWU3DspQRK5GT5EqcqucZyeW3pUjxThdtpw93dXUrKQkSTgmQ+QRNK48y2FGdz1rkHtGgjiuFgjVUaNPrFTGlXbBCDAAOlcZONyx8hQWHgXthuogiTRRTIoVcrmN8AAc9wTt5CrnwLtdBxC7haLKsHyY2GHCrbXGScbEBpMZB8q4Cprd4ZfSQSpNC5SRDlWH4g+YI2I9aD6tlkCgk5wPIZPyFfrPTrVe7D9p0v7ZZAQJV8MyD7r9cf1TzH+FSsuVY6BqkfkW5Ko23xvpHlzJPxGkbtYrwSYKQjPqcjJwN/eQPsr6n5170QpSlApSlApSlApSlApSlBW/aB2kNhZtMgVpSVSNWzpLMdyQCCQFDHGelc77O9sbW3DvHLcRSSnXLm1ibLH9kqQAM5wDmtv283mTawjoJJSffpQfv+dcws4HlcRxKzyMRpRBljgjp5etSqu/GfaFKWkNpJMO+XRJJKEU9AGiWPZSBtlsnxH0qgMSDgchtVok7BX/AHBnWDWuogorAyLpOGOkfaGQR4SeVVg4GAMnHPzznkfI1FZ0En1AyfTHKu0+w21CW80h6ud+WAFQfuriuSCQfLH510fs7x3u+DXESH6ySfudtzpkQO59fCHAxk5IoM9s53vZvpDvHFBusHfEodAO5RAGkkZ8atQXGNIztXRPZZYoOHRHSuW1EnH2gWOM+mD1rktx2dlDGS5kSEkFj30n17hVznRhmzgbBtPSus2vFoeFcLhac40xgBBu0khGdK+vryHM0Hv2v4vb8LtnlSKNZG8MaKoXvJMbZwNwOZPlXzPdTtI7O51O7FmY9WY5Y/M1L9ru081/OZpjjGQiD7KJnOBnqdsnqR7q2uxHY6XiLyKjaFjXUzkZGog6F9ckb+QHuyFc2wc8+lfuP31u8U4PNAzCWNlCu0er7pdPtBTyO2D8a0V8v59KC0+z3jv0S/icnEbnupuo0tnScejaT7ia+jLgNjwY1HAyegzz9cb7V8msMjcgV23hftUiKwQiGaSUxqHICooYJl/tNkgYJzjoasRcp7lY0chxHGp+smPiZmJxhdvE2cDOCM7AHkNSTjckUJkNuwjUE6p5hHIwGSSFwce5ivuFa/C7S5vFSe5jFqUY9zFszRqRgy7jAmOSq5HhDE4yarHamK2eRGgtJbtYWkMraZJQ7KpBVy7eLDMjdfs00x0uzuBJGjgEBlDYIwRkA4Pka9qqHYm11N9Ijhit4WjKhYmUiUllwzBCVBXDDOcnWQeVW+rApSlEKUpQKUpQK8by6SJGkkYIiAszE4AA517Vxvt7x43spVGzbRMQqjlJIuxc/tAHZfdnrsVr+0VvprwXYBFuyvHGV8ROlx9vSDoLFjhc5wN99hvdle0BsZLeErbxwsMyEKrSaGMjBpCja0IGn7Skeu5xWILqWJfDLKkesMUDEIdWFfUF5grkEb+m+9SPe2YDLB3shEukLP8AUr3R2Rh3JUyAkKhLnIyuRvWVdA7DcXllhmSIBkt53SPJwzRklkD4zuMkbVzf2vcPEN/3mFRZ0D4B37wZVsjpnAPrv61eOz19GlyZjFHaNcx92jDGl54pDrUs3Msoj0gjOz9asvEr5ZE0uQrKwyjIGWXOQB4lJwCc7csb7ZoPnAJqUYxq5n+fj+FbvBOKPC4aN2Ty0jLKxyARtkNgkahvhq6Z2m9nIuWE1j3ELFfrkYMkJOTupVWw/wC0MdR51An2W3epcy2bZxnEr5UZGSAY8tz6Y50ETxONrbQ8oVmc6zHrDPgbhpSCdIJwMEliCdhioHtBx2a8k7yd9RAwoAwka/soOg295610KX2RAkiK7gEgw2jumC78t9RO/uNaFl7J7lmHe3Fsq8sxl5mJJAA06F233OdqDm9S3BuN3Nvn6PNJED9oK2x+B2z64q7XPsxjtjm9vFWMnZkxGTtnnJkA89sdOdVLtNwqO3nxCXe3baOSTGX041nYAYznG24xQed5x+5liEUszvEd9BwFJzqycAZOd/fUTJ5Dy/jXu6DSpHl+6vOFdwD1H8KBBHjc/wCPwqxdmeJrDcaimdcboB/WbSQCSfvaSmf69QxG5wd/OggJU+HIPXzNB9GXfa23dPq5owXTWmo4DKcjB6rhgQRjIx61GcM4hclv0Tupo/G0pcFBLISu0LjI8K5H3gAqgtneubezTs29zdIzqpit31yFkU5YAFULYyxJKnBOwHurtfE71ImhDMqanCgb79AAFIGMkbnI5beVxH54HauglaRVRpZO87tW1BMoikZwMklSxx1Y++pKlKoUpSiFKUoFKVmgr3bC+VYxCX0CQO0pBwVt4hmcjqMgqmfOSuMTy68yY0h2ZwuwChiSq/AYHwq0+0jipMtyMnAaK1T9nGkSSf3mOk+4VQxOM6fz/dUrSZ4cjOQqhnYnCooyWO5wM7cgT8K2EtYYr2Nb/wCrjXJdVOtl1KQBIUP1e5VsgkjA5c6ibCaSJu8hkaNlOVdeYyCOoI3BI5da9ZDqbUxZmJJY/aZ2Y9OpYnpUHTu3NkhhtoYYGltsOQI17wFyBoz6EGQ6icZO5rQs47qC3ZbyCKaJVISRpwk0UZGNMjFdLEftZJHmanPZ3ayQ2SpLlfE7KrfaRCcqp8vd0qV4rYx3EfdSAlCRnDFSSpBG6nPMCgrVn2+ilhYG2kVowGzqQxZGVUswK7HHVd9sA15wdpYAgnFpMsuGIDIdicYIYtpA2zg+nKq+tkq3EsdvE3hkIWFdRlIjCgMTI2EiDZKgbbqdzjEdf3l3KZFaBtCSBXjMDt4cFgGwQTvpyAOTA5waC4S9pGlRDJbZdTlZGmCnOcrkKhG1fmTis5AwsAfABbW5O2cHGkKTuTtpzVc4Za6VD6gQwBA1uwAxzy7HBIxtty99SthdJLnQ4YqRkDn5gkEZwehxgjeg3e+LNrY6pMY1kbnyxn7I9BUb2n4etxbyR82xqQ+TDcfPl8TUg8GBnOP4b1HXd2M88UHKe9yB7q8ivzre4vAEmlVdgGJHubf99aary/npQSVlwS6mVWjtpnU7qVjYqR6EDB+dXfs17Mrqd1a7zbxD7oYd62OQAGQg9Sc10H2XwleF2wPVWYe5nYj8MVaa1iNTh9hHbxCOFAiLyA8z1J5knqTzo7qZlUhSQuoZOSpztgYwNs75B2r3ufs9ea8s/tD9nf8Anfao+8a5FzHox9HCkyHIJJw+2Mas/qyCpxs+elESlKzWKBSlKBSlKBWaxWRRXBeOtqjuyTk/SLhvcUnfA+AGPhVJeUlhV3uUw9yh5i5uQfUGaTc+8HPxqrfQxHINe6ZGD1xnce/GcedZV7W6nbJJzjwgeI55YHM59K6H2R7N6Ck05OsAlI8YCZBALH7zYJ9BmtLh/EbWW41xnMgjUAbhVQZOFyOe+45irTa3oO2aCctmIOCR6/M17Xd8kKtI+NKKWPuUZNRSTjPP4148ehMtvJGh8TKQvvG4HuJ2oKDxPiBmmeaUyCV9sJKyFF+6g0EA49epJ8q3L2/mnCrNcSSKDywsZOAQNTIFLDc7E+XlUHImfGOR335j0PXIOQfUVi2nbDb7dAetBJXnFHjKFYwYQCrjyAHhIO4xgEYO243FZ+ixyhNLO3MQBWxoduQVh4gATuCdKgHYYrxhuwBjmGyCPTqPUVIdkbci5UhiQEYt4R9kYVQ225PnzIjGc86C0XXZde6Jimn7wbprlLLrA+8GJJUnnqztyqtX0EqOvexGMPlc61YZAJxsdtgcHrjpV6NwFHPbpioDtJ9end6tBJVgcatJUg5A+GPjQcv4/Ae+1NykVWT1CkqfnjI9CK8OFcOa4njhjGXkcIMb6Rzdj6Bcn+zXUOAdkLe/llScOY7eOGOMqxU6m1lskc9lj29TXr2j7IwWGg2BlilYiSRu+baCJlMmck/aJVccvF5ZoOicPs1hijiQYSNVRR6KMD8q96yaxWkQ/aviCQQB3XV41AXUFy25Ay22TjA8yQBuRUpcNhScgerHSB7z0r9SLkYP7tvI79c1FTFbeFI3lkc5OGbSXbGWYnX4QAOvuFETFYrztpg6K65wwDDIwcEZ3HSvSgUpSgUpSgUpXhfXaxIXfOBjYbliThVUdWJIAHmaDjPa2LueI3UZzh2WdfdIo1f7QYVGMobZgCPdVv8AaR2al7gcQYnvkz3yA5VYWI0KvQd31I5kuaodtcA4z8/yNZaR3FrcRMgjypAZshiDvtsc5G2fnXrwnjssW4cuo5qxJPrhjv8AA5+FZ7RjxIemkj45B/L8qhYic5FB1uy4kCA/Q1KC98+R/n+fdXPOyVyVDJ93wsBzAJzn3cqs73pO1B68R4LHKzSKzIWOWxgqTjc6WBwfUVXeN2yW6oVkZmLEHVjTp0nbSAB5YNT4uCRgf4VBdpU+pLbZUhvxwfwJoICK/Izvtmrb2QmyZGBwMIvPmfEx/Bh8654nMipyxuHjX6skPKQq432UkE4PqQvuU0HRZLts/wCOa0r24Ayxwa82uQRuP3b/AJVpw2b3lzHbR5AY5kI+7EuO8JPu8I9WFB0P2ZWxFvJO230iTWu39GqhEPuOCR6EVHyXgub+JThllZyVO/6PbibuPg8yNJ6hEB5VYe0V6IIkt4sIXUgEcooIwO9k2/ZUgKOrMo86rvBeGd1d2zaBGXTITG8cSxSrBEfVUBz01FjQXqsUpWmXjcA5TYHxZOQDjCnlkjB9Rnr7wurOOTAkjSQKdS61DYYciMg4PrWlxIOZoNMetQSWfOAnL4k4+B5VKUGKUrNBilKUClKUAmo3h8f0iQTsPql/UA/ebrKR+CemT1GMXyfSJPo43jGDcHoRsVi97bFv6ox94VPKoFSq854lZSrAMrAgg7gg8wR5VwXt32XPDpdSAm2kJ7tv+ibn3ben7J8gfKu/GtDi3DY7iJ4ZVDxuMEH8CPIjoaivmefMiEZ/wNRDZU4O35H3Vd+2PYaewYsoaW2ztINygzsJANx/rDY+nKqvcRiRPDjI3HrQbHZ2bDsc9B88nFWJbnG+c1Sbecxk5zU5De5HKgscXEhj+edeFzcB109CMH41CtcbY8j8/Sv3HPkb/wAmgi5eHsreE7Z69P4j+FWG2ZEUEYyowD1HxqKnu8D31t8A4XcXjd3bRGQjZnO0aZ6s3Ie4ZPpQbT35JGMlmIVEUZLMTgAe+uwdgezf0OEvNg3EuGkPRAPsoD5L1PU5PlWv2G7AR2X1spE1wRjXjCxjqIwdxnqx3PpyqR7Y34Efcg7MrPMRzW3THef2nyIwP658jQVLjXGDI7SoA3eGPuwdx3SsfowO/J3D3DD9iJQedSPAblpJbJpHLuba3ZmIwWMkN6ST5ZwKhbWYvPMz4zCSGUchM6AuPIiNQkS7baG86mezigT2q5zpsrH37w3wz5edBdqUrDuACSQABkknAAHPNaRmlRR7SWn/AE8fTfPh35YPL8alEcEAggg7gjcEelEc59rtzxGIRyWjOluis0rRnDKwOxfrpx5bZ59Kolz23eWxZJbq4e5bSqouYlj0uTrZ0IEupcDBBx6bk9n7a8E+mWcsAxqIymokLrGdOrSRkZ89utcE7C9lJb260LlUjP1sowe7wTjT0ZiRsOR36VKrq/sZkumtHNwzsmvTDrJJ0qMNz3xnYdNjV/qO7O8HW0t47dGZwmfE+MksxY8tgMk4A2FSNUK0eLXbIoWPeaTKxjmAcbs39ReZ+A5kVv1QuJXsy31yxknhVe7SMrAHUpoVmIYxNtrZuvNfSlF84TZLDEqKScblj9pmJyzN5liST763K5SO1GcE8QuBnB2iQAgjb+g61j/OEHP6fdsfRPLy0w/urKurVk1yleMn715fn17ogAfCGvVuMj/r16eu0f8A+OaDpzCqd2g9nNlckt3ZhkOSZIcIST1IwVPxFV7/ADgTGfp10PfnJPuMdeP+cCnnf3fyxy90VBF8T9kl0uTDPDKvQOCjEepAK/lUOns94kMfoy+/vUwPxq1R9oVI3vb0euk/L9Vzr9jtCn/Wr7HnoYD591QVVewHEsj9HA9e9jx/vZ/Cpaw9lF6+DLNBCOoXVI35KPxqSk7Rwkf/ANt5jz8Qwf7lfn/LqH/nd8w9O8/+qCgneCeyi0iOqYvcsOkmBGOXJF5/Emr1aWqRqFRVRRyVQFA+Arly8VUgYn4lj3SfvUV6rxNekvEupz9Yfwx+6g6jI4AJJAABJJ5ADnXNry4eR2fbXK8bAEctTFbBNxvpHeXLDoQPOvC8nea3k7l+IS48JjdW0yFSNcbEptkZHMc6xwpxcXClsEw3EWMfZM0hkMrL5qoiESbckJ+9QZltlgnuYowSqiMZO7E9ypYsepJ3J8yamuziYlh2z+iWm/uimH7z860OIQ/pd7jf9U3zhXb8KlOBpiaMdVt7dSehxE/8fxFBZ6qntFSQwRhCoXvPGW2GNDacnp4sYz97Ty51a68ry1SVGjkUMjDDKeRFaRxS0tXleSTuQqxj6yZWAEeUDZ1axg4YNq1nblqwc9X7HxOtqusYLF2AGThC50cwDuPFyH2uQqm8V9kkYVzZTyRMw3jdtUTgEMquR4tOQOernVbtuM3sTvby8RezkTOY7lBINPQwyaSWz0DYJxsTU8VfPaV2zSxgKLh7iVWCLn7III1sOePIdTUT7CJVNjKoHiWY6j55VdOfcNvhXI+LSK7O+tpG+9K7ai7EHb/W9xIUAbk1172F2emxkkIx3kxwfMIAv56h8KI6PSlKqFGOx+NKEZ2oOf8AZ9VFujMQAI0JJ2Awg8+Q617w38ByQ4I57An3H3GtCzQ/5OfG/wCjvj/0zj91W3gIxNMM/wBFafD6thj8M/GstIT6dFyBZh6Ix/EDHpX5e7jxyffp3b8v7tXnNM1cTXOJ+M26HBYg4yAVOceeMV+E4nHIPD3jbBvDC7ZU5AIwvI4O/oa2+2zE3gHlAv4yP/CtzsI/2R/okX4T3QHwqKrUvaa1XwtKF5bMrA8vUV+f88LMf0wPuUn91c47TNifGfuR/A6cEVEj3j50HW37Y2J31k+gRj+6pfiN/Hbw97LDNEpIA1xEbnlyJ54Ncc4RH3k8SZOHkjQkb4y4GR5867f7ZQv+T9yoKzRsATgtjUCF8zgk48gaCvjt1Z7eJsdPqm/hVr7N3MdzH3sZBjJIBwQcqSDtjbcV8/o6YGD0xj5V2j2SSn6CoHLXLz/12O4oN03ki2s8Vu2mWSa8IfGSiR5LkD9r7Kj1cHpWj2XCiWJUGBqtPwhuyP3VtQS/WyEeXEyP7It1/MVr9lyBcIuOX0U8v9HvB+YNBucRmxd3n/hf8EVv9i0D5lOdfcWijfYA20bHA5ZJO59BXlcxr9Iuy2Mho+eBt3CY/fUn2WiARiv2T3Sqeh7uCJDj3MGHwNXqJulKVUK4t7cuLv8ASYYMLoWPvDlQdRZmHPmANPQjnXaapftN7Iw3kBmYsksCMVYb5XmVYdVzvnmN/OlV893NwXwTgBQAoAwFA8vzJOSTX032Eg0cOtFxj6lCR6sNR+ZJPxrgPaTssLN40ku7Zg4zmMu+lP2mCoQB5DOT+NfQ3ZRHWythJu4iQHbH3RjbptipCpWlKVUKYpWRQc5TC8JkJHK1f8IjnerTwQ/pFwPKK0/4clVOTDcJmUj/AJtN/uOKtnAh+kXB84rT4Hu3/n41FqcpSlVEJxzszFcuJGeVGC6Mxtpyuc77HO/51Uu2XFIuD2ot7PaeXfWx1Mq58TsTzPNV6Dc42rpFfNntCu2m4jdM/wByRolHkkZKqPzP9qpViuN4iTz8zz516iIdBXkI8f4Vf/Zz7P2u2We4BW2G+DkGY+Q/qcsnryHWoqJ7BdnZLq5SQZSCFlkllOygIdWAerbchy5+WfLt12oe+uDLnEYyIUyNk88ftNzPy6V2v2iyd1wu57safqwnhGAFZgp5chgmvnRiMYxvVH6gXAHrXavZFKPoOf8AtJc/3ia4qsROAoYknAVcnJPIADcn0Fdt9l9o8FqYpQUkSV9SncjOlgD8CKg9OEQM+QpBaSLiwUHbLG7RR8Nh863ezfBrgT97LGIlAiGC6sxMazqMBdgD3uck/d5HO2OzDfW2m+cx8S+f0yLP8PhVzqxEZfdnrWZy8tvFI5xlmQEnAwNz6VIQQqiqiKFVQFVQMAAbAAdBX7pVQpSlApSs0V888Y4WJuLpCoAV7t4zgbYEod+X9VsfCvoWuATwyQcW1R5YpxHQBuc9+Vc/7Jb5elfQBqQYpSlVCsisVlaK5m8unhs+OkE4z8JBVy4KR9IucdFtR8e6J/Iiqcw/5OnG2e5uAR1/pPxq2dmv1tyfP6Mf/jR/wqFT1KUqoVU+03s+tLyQyuHjlOAXjONWOWoEEE+vOrZSiqPwf2WWMLB3DzsDkd4Rp+KqAD8c1eAMbDYUpQeN9aJLG8UihkdSrKeRBGDXLbj2M+P6u7xH5PDrcD/WEgB9+K6xSmCrdk+wlvZHWMyzdJHAGnz0KNl9/P1r8WJxLdEb/Xv+SVbKp1qPr7ry75/mQlSh2UGZIMcgnED/AH71cf7pq41T+xhyYTv+quef/fHq4VYUpSlEKUpQZqoXvtEtELqq3MpQkHu7eQjO+2SAPjVuqv8AH+DXc0ga3vntk0kMqxq+WzsRnfkT16CiqP2RukvLwSsjIWvZrgLIMNhLWNI/fjLH0rrFc/tPZ1MtzDcScSuJXibUNYJ2z4lGpyFDDYjFdBpBilKUQrK1isMdjQcxmH/Jk7f9lP157yb/ABG/xq7cCXE1z/5cfKBKpXcv9CaHuLnX3WkjuXwWK8uW++1XrgcbnvJZE7oyFdMZwWVUQKuvG2o4zgcsgdKi1KUpSqhSlKBSlKBSlKBVOt8/SLoHl3xx8UjNXGqRLciO4uAyTYMpORDIykFVOQwQg77fClVs9kY8fRt/6C5z/wC6Uj5birdVX7GwSMscrqUVI3iUMNLPql1FivNRsMZ3OScDbNopApSlEKUpQKUpQKUpQKUpQKUpQZrFKUClKUClKUClKUClKUCs5rFKDNYpSqFKUqBSlKBULcdpETnHLjxYbCqpCnBKlnGR/PlSlKsfhu1MYj7xo5VTR3mSEGUxnIGvJ2qcRsgEdRn51mlIFKUoj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028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Função negativa da mídia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1684784"/>
          </a:xfrm>
        </p:spPr>
        <p:txBody>
          <a:bodyPr/>
          <a:lstStyle/>
          <a:p>
            <a:pPr algn="just"/>
            <a:r>
              <a:rPr lang="pt-BR" dirty="0" smtClean="0"/>
              <a:t>   Isso </a:t>
            </a:r>
            <a:r>
              <a:rPr lang="pt-BR" dirty="0"/>
              <a:t>significa que a mídia imobiliza, embebeda, tonteia, adormece, acomoda as pessoas em relação à realidade social.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82</a:t>
            </a:fld>
            <a:endParaRPr lang="pt-BR"/>
          </a:p>
        </p:txBody>
      </p:sp>
      <p:sp>
        <p:nvSpPr>
          <p:cNvPr id="5" name="AutoShape 2" descr="data:image/jpeg;base64,/9j/4AAQSkZJRgABAQAAAQABAAD/2wCEAAkGBxQTEhUUExQVFRUXGBcXFxcYFx8XGBgXFxcXGhYdGR8bHSggGhwlHxwXITEjJSorMC4uFx8zODMsNygtLisBCgoKDQwNFA8PDiwZFBkrLCw3LCsrKywsNzcsKywsLCsrLCsrKysrKysrKysrKysrKysrKysrKysrKysrKysrK//AABEIAPgAzAMBIgACEQEDEQH/xAAcAAEAAgMBAQEAAAAAAAAAAAAABQYBBAcDCAL/xABNEAACAQMCAwUEBgYFBw0BAAABAgMABBESIQUxQQYTIlFhB3GBkRQjMkKhsSQzUsHR8ENigpLhFRZkcqKysyVEU1RjdIOEk5SkwuM0/8QAFgEBAQEAAAAAAAAAAAAAAAAAAAEC/8QAGBEBAQEBAQAAAAAAAAAAAAAAAAERQTH/2gAMAwEAAhEDEQA/AOyUpStMlKUoFKUoFKUoFKUoFKUoFKUoFKUoFKUoFKUoFKUoFKUoFKUoFKUoFKUoFKUoFKUoFKUoFKVFdquMC0tZJypbSAAqkKxLEAYJBGfTB5cqKkbm5SNS8jKijmzEKPmaj/8ALWf1cFzJ6iIoD65lKAj3VD8G4qiQwzXrSl2AfMqKwt1fZe8eNFRQdOdbAHBPIZq1Wly7IzPGUYM4Chg2pQToZSNvEMHBxgnHrU0xFHjbL+ttblB0ZUEw+IhZmHyxW5w7icU4PdSK5UgMoPiQnkHU+JD6ECvAcbZMJLGWnOW7mAd6UjzgFycAH5ZOQucVFdrOJQR2w4ipcMgBUoCryAn9VICDgE7HUCV3IwaauLPSo3s7evPbxyyAAuNQAGPCd121N8877VJVUKUpRClKUClKUClKUClKUClKUClKUClK0bPi8UsjxIxLoMnwsARqKnSxGl8EYOknBoN6lZqO43ftDGO7jMsrtojjzpDOQT4mOyqACSfIetBIVU+2CgzRd7G0iEBYh3InQysx1oyE4BZAAHP2Rr3G+dKDtDexktcKmEOl17vTGG8hMszaRvjU6AZ5kVY7S6Wa6ib7v0fvY8+cjKCceYXA/ttUqq72ta4haXu8xW8iKp8CSgsFCqihj9XrGE3Djl4akOzVo0JjEk8kumNR9vwDAwBpG23md/M1ve0GRPoUoc4yuQRsQV8QK+oxUPY8F0qktxfd5D4SqqojLk4KqzK2ZMnbChdXLHSoqPjsL5JStszPArsXkQIk85OPttIHDlRkA+HPpVvaxhls+5eNliKaTHISre5255J5tk5JzvmnY7iAkgXbDDmPXr8Qcj4VLXoRlKyBSpBBDAEEdc52oK72Y4eIGlRDHo8PgiBEUb5fIQEnB0lNQGBsDgEmp+qx2c4xbxWsSaiAFwAI3I05OnOlccsV6x9oJTNEvcoIpCmGMjd5plEpjOjuxpP1ZyCds1pFipSlEKUpQKUpQKUpQKUpQKUpQKUpQR/aK5MdrO6nDLG5BzjB0nB99VDiPE7AM5co0dtbIsChsIc6yx2IB3RBnfToJGDVp7VWqvbSMwcmNWkQIzIdaq2PskE8+VRtjwOyuokeKQyShAUndu/kXqP1uoAE81GKlWIe34oiTQravNcuq4lYyzSRyZQ5HhWRQ4OlumkYBPi30La8vZLpZ2gnlMLMs0QBXuizKyaFeRVPh+8qscHr0t9xekyLa2xCyDSZXjTCRg4LsdsAnGy5JOoHkCa5/wBsO3jwSPb2c2tiT390QC2sDTojx4VCAc8HcnG+TUVYOPdrIbcuhZ4dWoshKPM/eb4WMElD9rDSMoGT4W2qry9voZLi1JgeCKAMqsrlnClVAD6R9jC5I3GwJ5VzySQg88k5JYnJJzzJPM1afZqiLP8ASJUeSGMlHCI0pGtWw2lAWIGN8A/bHlQdjs+ExXLrcNOZ0UKUj20BhvqYD7RzuAduWxIBqO7NcL4YLrXa6ZZDrkGMMINR36ZUkkgBskZIGACKpPbeX6KUnsY5bSIuFGRIglJUscQucIox1UEny2zq9ne1908qq04ihb9bLFCPAT9ln32GTuTyG52BNB1aXssFmaWKV4g5LPHsULHmy9UJO5wcHfbfNVXtn2hs7aGSOWU3DspQRK5GT5EqcqucZyeW3pUjxThdtpw93dXUrKQkSTgmQ+QRNK48y2FGdz1rkHtGgjiuFgjVUaNPrFTGlXbBCDAAOlcZONyx8hQWHgXthuogiTRRTIoVcrmN8AAc9wTt5CrnwLtdBxC7haLKsHyY2GHCrbXGScbEBpMZB8q4Cprd4ZfSQSpNC5SRDlWH4g+YI2I9aD6tlkCgk5wPIZPyFfrPTrVe7D9p0v7ZZAQJV8MyD7r9cf1TzH+FSsuVY6BqkfkW5Ko23xvpHlzJPxGkbtYrwSYKQjPqcjJwN/eQPsr6n5170QpSlApSlApSlApSlApSlBW/aB2kNhZtMgVpSVSNWzpLMdyQCCQFDHGelc77O9sbW3DvHLcRSSnXLm1ibLH9kqQAM5wDmtv283mTawjoJJSffpQfv+dcws4HlcRxKzyMRpRBljgjp5etSqu/GfaFKWkNpJMO+XRJJKEU9AGiWPZSBtlsnxH0qgMSDgchtVok7BX/AHBnWDWuogorAyLpOGOkfaGQR4SeVVg4GAMnHPzznkfI1FZ0En1AyfTHKu0+w21CW80h6ud+WAFQfuriuSCQfLH510fs7x3u+DXESH6ySfudtzpkQO59fCHAxk5IoM9s53vZvpDvHFBusHfEodAO5RAGkkZ8atQXGNIztXRPZZYoOHRHSuW1EnH2gWOM+mD1rktx2dlDGS5kSEkFj30n17hVznRhmzgbBtPSus2vFoeFcLhac40xgBBu0khGdK+vryHM0Hv2v4vb8LtnlSKNZG8MaKoXvJMbZwNwOZPlXzPdTtI7O51O7FmY9WY5Y/M1L9ru081/OZpjjGQiD7KJnOBnqdsnqR7q2uxHY6XiLyKjaFjXUzkZGog6F9ckb+QHuyFc2wc8+lfuP31u8U4PNAzCWNlCu0er7pdPtBTyO2D8a0V8v59KC0+z3jv0S/icnEbnupuo0tnScejaT7ia+jLgNjwY1HAyegzz9cb7V8msMjcgV23hftUiKwQiGaSUxqHICooYJl/tNkgYJzjoasRcp7lY0chxHGp+smPiZmJxhdvE2cDOCM7AHkNSTjckUJkNuwjUE6p5hHIwGSSFwce5ivuFa/C7S5vFSe5jFqUY9zFszRqRgy7jAmOSq5HhDE4yarHamK2eRGgtJbtYWkMraZJQ7KpBVy7eLDMjdfs00x0uzuBJGjgEBlDYIwRkA4Pka9qqHYm11N9Ijhit4WjKhYmUiUllwzBCVBXDDOcnWQeVW+rApSlEKUpQKUpQK8by6SJGkkYIiAszE4AA517Vxvt7x43spVGzbRMQqjlJIuxc/tAHZfdnrsVr+0VvprwXYBFuyvHGV8ROlx9vSDoLFjhc5wN99hvdle0BsZLeErbxwsMyEKrSaGMjBpCja0IGn7Skeu5xWILqWJfDLKkesMUDEIdWFfUF5grkEb+m+9SPe2YDLB3shEukLP8AUr3R2Rh3JUyAkKhLnIyuRvWVdA7DcXllhmSIBkt53SPJwzRklkD4zuMkbVzf2vcPEN/3mFRZ0D4B37wZVsjpnAPrv61eOz19GlyZjFHaNcx92jDGl54pDrUs3Msoj0gjOz9asvEr5ZE0uQrKwyjIGWXOQB4lJwCc7csb7ZoPnAJqUYxq5n+fj+FbvBOKPC4aN2Ty0jLKxyARtkNgkahvhq6Z2m9nIuWE1j3ELFfrkYMkJOTupVWw/wC0MdR51An2W3epcy2bZxnEr5UZGSAY8tz6Y50ETxONrbQ8oVmc6zHrDPgbhpSCdIJwMEliCdhioHtBx2a8k7yd9RAwoAwka/soOg295610KX2RAkiK7gEgw2jumC78t9RO/uNaFl7J7lmHe3Fsq8sxl5mJJAA06F233OdqDm9S3BuN3Nvn6PNJED9oK2x+B2z64q7XPsxjtjm9vFWMnZkxGTtnnJkA89sdOdVLtNwqO3nxCXe3baOSTGX041nYAYznG24xQed5x+5liEUszvEd9BwFJzqycAZOd/fUTJ5Dy/jXu6DSpHl+6vOFdwD1H8KBBHjc/wCPwqxdmeJrDcaimdcboB/WbSQCSfvaSmf69QxG5wd/OggJU+HIPXzNB9GXfa23dPq5owXTWmo4DKcjB6rhgQRjIx61GcM4hclv0Tupo/G0pcFBLISu0LjI8K5H3gAqgtneubezTs29zdIzqpit31yFkU5YAFULYyxJKnBOwHurtfE71ImhDMqanCgb79AAFIGMkbnI5beVxH54HauglaRVRpZO87tW1BMoikZwMklSxx1Y++pKlKoUpSiFKUoFKVmgr3bC+VYxCX0CQO0pBwVt4hmcjqMgqmfOSuMTy68yY0h2ZwuwChiSq/AYHwq0+0jipMtyMnAaK1T9nGkSSf3mOk+4VQxOM6fz/dUrSZ4cjOQqhnYnCooyWO5wM7cgT8K2EtYYr2Nb/wCrjXJdVOtl1KQBIUP1e5VsgkjA5c6ibCaSJu8hkaNlOVdeYyCOoI3BI5da9ZDqbUxZmJJY/aZ2Y9OpYnpUHTu3NkhhtoYYGltsOQI17wFyBoz6EGQ6icZO5rQs47qC3ZbyCKaJVISRpwk0UZGNMjFdLEftZJHmanPZ3ayQ2SpLlfE7KrfaRCcqp8vd0qV4rYx3EfdSAlCRnDFSSpBG6nPMCgrVn2+ilhYG2kVowGzqQxZGVUswK7HHVd9sA15wdpYAgnFpMsuGIDIdicYIYtpA2zg+nKq+tkq3EsdvE3hkIWFdRlIjCgMTI2EiDZKgbbqdzjEdf3l3KZFaBtCSBXjMDt4cFgGwQTvpyAOTA5waC4S9pGlRDJbZdTlZGmCnOcrkKhG1fmTis5AwsAfABbW5O2cHGkKTuTtpzVc4Za6VD6gQwBA1uwAxzy7HBIxtty99SthdJLnQ4YqRkDn5gkEZwehxgjeg3e+LNrY6pMY1kbnyxn7I9BUb2n4etxbyR82xqQ+TDcfPl8TUg8GBnOP4b1HXd2M88UHKe9yB7q8ivzre4vAEmlVdgGJHubf99aary/npQSVlwS6mVWjtpnU7qVjYqR6EDB+dXfs17Mrqd1a7zbxD7oYd62OQAGQg9Sc10H2XwleF2wPVWYe5nYj8MVaa1iNTh9hHbxCOFAiLyA8z1J5knqTzo7qZlUhSQuoZOSpztgYwNs75B2r3ufs9ea8s/tD9nf8Anfao+8a5FzHox9HCkyHIJJw+2Mas/qyCpxs+elESlKzWKBSlKBSlKBWaxWRRXBeOtqjuyTk/SLhvcUnfA+AGPhVJeUlhV3uUw9yh5i5uQfUGaTc+8HPxqrfQxHINe6ZGD1xnce/GcedZV7W6nbJJzjwgeI55YHM59K6H2R7N6Ck05OsAlI8YCZBALH7zYJ9BmtLh/EbWW41xnMgjUAbhVQZOFyOe+45irTa3oO2aCctmIOCR6/M17Xd8kKtI+NKKWPuUZNRSTjPP4148ehMtvJGh8TKQvvG4HuJ2oKDxPiBmmeaUyCV9sJKyFF+6g0EA49epJ8q3L2/mnCrNcSSKDywsZOAQNTIFLDc7E+XlUHImfGOR335j0PXIOQfUVi2nbDb7dAetBJXnFHjKFYwYQCrjyAHhIO4xgEYO243FZ+ixyhNLO3MQBWxoduQVh4gATuCdKgHYYrxhuwBjmGyCPTqPUVIdkbci5UhiQEYt4R9kYVQ225PnzIjGc86C0XXZde6Jimn7wbprlLLrA+8GJJUnnqztyqtX0EqOvexGMPlc61YZAJxsdtgcHrjpV6NwFHPbpioDtJ9end6tBJVgcatJUg5A+GPjQcv4/Ae+1NykVWT1CkqfnjI9CK8OFcOa4njhjGXkcIMb6Rzdj6Bcn+zXUOAdkLe/llScOY7eOGOMqxU6m1lskc9lj29TXr2j7IwWGg2BlilYiSRu+baCJlMmck/aJVccvF5ZoOicPs1hijiQYSNVRR6KMD8q96yaxWkQ/aviCQQB3XV41AXUFy25Ay22TjA8yQBuRUpcNhScgerHSB7z0r9SLkYP7tvI79c1FTFbeFI3lkc5OGbSXbGWYnX4QAOvuFETFYrztpg6K65wwDDIwcEZ3HSvSgUpSgUpSgUpXhfXaxIXfOBjYbliThVUdWJIAHmaDjPa2LueI3UZzh2WdfdIo1f7QYVGMobZgCPdVv8AaR2al7gcQYnvkz3yA5VYWI0KvQd31I5kuaodtcA4z8/yNZaR3FrcRMgjypAZshiDvtsc5G2fnXrwnjssW4cuo5qxJPrhjv8AA5+FZ7RjxIemkj45B/L8qhYic5FB1uy4kCA/Q1KC98+R/n+fdXPOyVyVDJ93wsBzAJzn3cqs73pO1B68R4LHKzSKzIWOWxgqTjc6WBwfUVXeN2yW6oVkZmLEHVjTp0nbSAB5YNT4uCRgf4VBdpU+pLbZUhvxwfwJoICK/Izvtmrb2QmyZGBwMIvPmfEx/Bh8654nMipyxuHjX6skPKQq432UkE4PqQvuU0HRZLts/wCOa0r24Ayxwa82uQRuP3b/AJVpw2b3lzHbR5AY5kI+7EuO8JPu8I9WFB0P2ZWxFvJO230iTWu39GqhEPuOCR6EVHyXgub+JThllZyVO/6PbibuPg8yNJ6hEB5VYe0V6IIkt4sIXUgEcooIwO9k2/ZUgKOrMo86rvBeGd1d2zaBGXTITG8cSxSrBEfVUBz01FjQXqsUpWmXjcA5TYHxZOQDjCnlkjB9Rnr7wurOOTAkjSQKdS61DYYciMg4PrWlxIOZoNMetQSWfOAnL4k4+B5VKUGKUrNBilKUClKUAmo3h8f0iQTsPql/UA/ebrKR+CemT1GMXyfSJPo43jGDcHoRsVi97bFv6ox94VPKoFSq854lZSrAMrAgg7gg8wR5VwXt32XPDpdSAm2kJ7tv+ibn3ben7J8gfKu/GtDi3DY7iJ4ZVDxuMEH8CPIjoaivmefMiEZ/wNRDZU4O35H3Vd+2PYaewYsoaW2ztINygzsJANx/rDY+nKqvcRiRPDjI3HrQbHZ2bDsc9B88nFWJbnG+c1Sbecxk5zU5De5HKgscXEhj+edeFzcB109CMH41CtcbY8j8/Sv3HPkb/wAmgi5eHsreE7Z69P4j+FWG2ZEUEYyowD1HxqKnu8D31t8A4XcXjd3bRGQjZnO0aZ6s3Ie4ZPpQbT35JGMlmIVEUZLMTgAe+uwdgezf0OEvNg3EuGkPRAPsoD5L1PU5PlWv2G7AR2X1spE1wRjXjCxjqIwdxnqx3PpyqR7Y34Efcg7MrPMRzW3THef2nyIwP658jQVLjXGDI7SoA3eGPuwdx3SsfowO/J3D3DD9iJQedSPAblpJbJpHLuba3ZmIwWMkN6ST5ZwKhbWYvPMz4zCSGUchM6AuPIiNQkS7baG86mezigT2q5zpsrH37w3wz5edBdqUrDuACSQABkknAAHPNaRmlRR7SWn/AE8fTfPh35YPL8alEcEAggg7gjcEelEc59rtzxGIRyWjOluis0rRnDKwOxfrpx5bZ59Kolz23eWxZJbq4e5bSqouYlj0uTrZ0IEupcDBBx6bk9n7a8E+mWcsAxqIymokLrGdOrSRkZ89utcE7C9lJb260LlUjP1sowe7wTjT0ZiRsOR36VKrq/sZkumtHNwzsmvTDrJJ0qMNz3xnYdNjV/qO7O8HW0t47dGZwmfE+MksxY8tgMk4A2FSNUK0eLXbIoWPeaTKxjmAcbs39ReZ+A5kVv1QuJXsy31yxknhVe7SMrAHUpoVmIYxNtrZuvNfSlF84TZLDEqKScblj9pmJyzN5liST763K5SO1GcE8QuBnB2iQAgjb+g61j/OEHP6fdsfRPLy0w/urKurVk1yleMn715fn17ogAfCGvVuMj/r16eu0f8A+OaDpzCqd2g9nNlckt3ZhkOSZIcIST1IwVPxFV7/ADgTGfp10PfnJPuMdeP+cCnnf3fyxy90VBF8T9kl0uTDPDKvQOCjEepAK/lUOns94kMfoy+/vUwPxq1R9oVI3vb0euk/L9Vzr9jtCn/Wr7HnoYD591QVVewHEsj9HA9e9jx/vZ/Cpaw9lF6+DLNBCOoXVI35KPxqSk7Rwkf/ANt5jz8Qwf7lfn/LqH/nd8w9O8/+qCgneCeyi0iOqYvcsOkmBGOXJF5/Emr1aWqRqFRVRRyVQFA+Arly8VUgYn4lj3SfvUV6rxNekvEupz9Yfwx+6g6jI4AJJAABJJ5ADnXNry4eR2fbXK8bAEctTFbBNxvpHeXLDoQPOvC8nea3k7l+IS48JjdW0yFSNcbEptkZHMc6xwpxcXClsEw3EWMfZM0hkMrL5qoiESbckJ+9QZltlgnuYowSqiMZO7E9ypYsepJ3J8yamuziYlh2z+iWm/uimH7z860OIQ/pd7jf9U3zhXb8KlOBpiaMdVt7dSehxE/8fxFBZ6qntFSQwRhCoXvPGW2GNDacnp4sYz97Ty51a68ry1SVGjkUMjDDKeRFaRxS0tXleSTuQqxj6yZWAEeUDZ1axg4YNq1nblqwc9X7HxOtqusYLF2AGThC50cwDuPFyH2uQqm8V9kkYVzZTyRMw3jdtUTgEMquR4tOQOernVbtuM3sTvby8RezkTOY7lBINPQwyaSWz0DYJxsTU8VfPaV2zSxgKLh7iVWCLn7III1sOePIdTUT7CJVNjKoHiWY6j55VdOfcNvhXI+LSK7O+tpG+9K7ai7EHb/W9xIUAbk1172F2emxkkIx3kxwfMIAv56h8KI6PSlKqFGOx+NKEZ2oOf8AZ9VFujMQAI0JJ2Awg8+Q617w38ByQ4I57An3H3GtCzQ/5OfG/wCjvj/0zj91W3gIxNMM/wBFafD6thj8M/GstIT6dFyBZh6Ix/EDHpX5e7jxyffp3b8v7tXnNM1cTXOJ+M26HBYg4yAVOceeMV+E4nHIPD3jbBvDC7ZU5AIwvI4O/oa2+2zE3gHlAv4yP/CtzsI/2R/okX4T3QHwqKrUvaa1XwtKF5bMrA8vUV+f88LMf0wPuUn91c47TNifGfuR/A6cEVEj3j50HW37Y2J31k+gRj+6pfiN/Hbw97LDNEpIA1xEbnlyJ54Ncc4RH3k8SZOHkjQkb4y4GR5867f7ZQv+T9yoKzRsATgtjUCF8zgk48gaCvjt1Z7eJsdPqm/hVr7N3MdzH3sZBjJIBwQcqSDtjbcV8/o6YGD0xj5V2j2SSn6CoHLXLz/12O4oN03ki2s8Vu2mWSa8IfGSiR5LkD9r7Kj1cHpWj2XCiWJUGBqtPwhuyP3VtQS/WyEeXEyP7It1/MVr9lyBcIuOX0U8v9HvB+YNBucRmxd3n/hf8EVv9i0D5lOdfcWijfYA20bHA5ZJO59BXlcxr9Iuy2Mho+eBt3CY/fUn2WiARiv2T3Sqeh7uCJDj3MGHwNXqJulKVUK4t7cuLv8ASYYMLoWPvDlQdRZmHPmANPQjnXaapftN7Iw3kBmYsksCMVYb5XmVYdVzvnmN/OlV893NwXwTgBQAoAwFA8vzJOSTX032Eg0cOtFxj6lCR6sNR+ZJPxrgPaTssLN40ku7Zg4zmMu+lP2mCoQB5DOT+NfQ3ZRHWythJu4iQHbH3RjbptipCpWlKVUKYpWRQc5TC8JkJHK1f8IjnerTwQ/pFwPKK0/4clVOTDcJmUj/AJtN/uOKtnAh+kXB84rT4Hu3/n41FqcpSlVEJxzszFcuJGeVGC6Mxtpyuc77HO/51Uu2XFIuD2ot7PaeXfWx1Mq58TsTzPNV6Dc42rpFfNntCu2m4jdM/wByRolHkkZKqPzP9qpViuN4iTz8zz516iIdBXkI8f4Vf/Zz7P2u2We4BW2G+DkGY+Q/qcsnryHWoqJ7BdnZLq5SQZSCFlkllOygIdWAerbchy5+WfLt12oe+uDLnEYyIUyNk88ftNzPy6V2v2iyd1wu57safqwnhGAFZgp5chgmvnRiMYxvVH6gXAHrXavZFKPoOf8AtJc/3ia4qsROAoYknAVcnJPIADcn0Fdt9l9o8FqYpQUkSV9SncjOlgD8CKg9OEQM+QpBaSLiwUHbLG7RR8Nh863ezfBrgT97LGIlAiGC6sxMazqMBdgD3uck/d5HO2OzDfW2m+cx8S+f0yLP8PhVzqxEZfdnrWZy8tvFI5xlmQEnAwNz6VIQQqiqiKFVQFVQMAAbAAdBX7pVQpSlApSs0V888Y4WJuLpCoAV7t4zgbYEod+X9VsfCvoWuATwyQcW1R5YpxHQBuc9+Vc/7Jb5elfQBqQYpSlVCsisVlaK5m8unhs+OkE4z8JBVy4KR9IucdFtR8e6J/Iiqcw/5OnG2e5uAR1/pPxq2dmv1tyfP6Mf/jR/wqFT1KUqoVU+03s+tLyQyuHjlOAXjONWOWoEEE+vOrZSiqPwf2WWMLB3DzsDkd4Rp+KqAD8c1eAMbDYUpQeN9aJLG8UihkdSrKeRBGDXLbj2M+P6u7xH5PDrcD/WEgB9+K6xSmCrdk+wlvZHWMyzdJHAGnz0KNl9/P1r8WJxLdEb/Xv+SVbKp1qPr7ry75/mQlSh2UGZIMcgnED/AH71cf7pq41T+xhyYTv+quef/fHq4VYUpSlEKUpQZqoXvtEtELqq3MpQkHu7eQjO+2SAPjVuqv8AH+DXc0ga3vntk0kMqxq+WzsRnfkT16CiqP2RukvLwSsjIWvZrgLIMNhLWNI/fjLH0rrFc/tPZ1MtzDcScSuJXibUNYJ2z4lGpyFDDYjFdBpBilKUQrK1isMdjQcxmH/Jk7f9lP157yb/ABG/xq7cCXE1z/5cfKBKpXcv9CaHuLnX3WkjuXwWK8uW++1XrgcbnvJZE7oyFdMZwWVUQKuvG2o4zgcsgdKi1KUpSqhSlKBSlKBSlKBVOt8/SLoHl3xx8UjNXGqRLciO4uAyTYMpORDIykFVOQwQg77fClVs9kY8fRt/6C5z/wC6Uj5birdVX7GwSMscrqUVI3iUMNLPql1FivNRsMZ3OScDbNopApSlEKUpQKUpQKUpQKUpQKUpQZrFKUClKUClKUClKUClKUCs5rFKDNYpSqFKUqBSlKBULcdpETnHLjxYbCqpCnBKlnGR/PlSlKsfhu1MYj7xo5VTR3mSEGUxnIGvJ2qcRsgEdRn51mlIFKUoj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7" name="Conector reto 6"/>
          <p:cNvCxnSpPr/>
          <p:nvPr/>
        </p:nvCxnSpPr>
        <p:spPr bwMode="auto">
          <a:xfrm>
            <a:off x="0" y="5589240"/>
            <a:ext cx="9144000" cy="7200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7650" name="Picture 2" descr="http://2.bp.blogspot.com/-XkzMwX04v3E/TfKcm30ZW-I/AAAAAAAAAHE/OGa8-tDzo1A/s1600/alienacao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6" y="3573016"/>
            <a:ext cx="2940823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http://veja.abril.com.br/blog/rodrigo-constantino/files/2014/07/Globo-alienad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916350"/>
            <a:ext cx="2030205" cy="1672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38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Função negativa da mídia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83</a:t>
            </a:fld>
            <a:endParaRPr lang="pt-BR"/>
          </a:p>
        </p:txBody>
      </p:sp>
      <p:sp>
        <p:nvSpPr>
          <p:cNvPr id="5" name="AutoShape 2" descr="data:image/jpeg;base64,/9j/4AAQSkZJRgABAQAAAQABAAD/2wCEAAkGBxQTEhUUExQVFRUXGBcXFxcYFx8XGBgXFxcXGhYdGR8bHSggGhwlHxwXITEjJSorMC4uFx8zODMsNygtLisBCgoKDQwNFA8PDiwZFBkrLCw3LCsrKywsNzcsKywsLCsrLCsrKysrKysrKysrKysrKysrKysrKysrKysrKysrK//AABEIAPgAzAMBIgACEQEDEQH/xAAcAAEAAgMBAQEAAAAAAAAAAAAABQYBBAcDCAL/xABNEAACAQMCAwUEBgYFBw0BAAABAgMABBESIQUxQQYTIlFhB3GBkRQjMkKhsSQzUsHR8ENigpLhFRZkcqKysyVEU1RjdIOEk5SkwuM0/8QAFgEBAQEAAAAAAAAAAAAAAAAAAAEC/8QAGBEBAQEBAQAAAAAAAAAAAAAAAAERQTH/2gAMAwEAAhEDEQA/AOyUpStMlKUoFKUoFKUoFKUoFKUoFKUoFKUoFKUoFKUoFKUoFKUoFKUoFKUoFKUoFKUoFKUoFKUoFKVFdquMC0tZJypbSAAqkKxLEAYJBGfTB5cqKkbm5SNS8jKijmzEKPmaj/8ALWf1cFzJ6iIoD65lKAj3VD8G4qiQwzXrSl2AfMqKwt1fZe8eNFRQdOdbAHBPIZq1Wly7IzPGUYM4Chg2pQToZSNvEMHBxgnHrU0xFHjbL+ttblB0ZUEw+IhZmHyxW5w7icU4PdSK5UgMoPiQnkHU+JD6ECvAcbZMJLGWnOW7mAd6UjzgFycAH5ZOQucVFdrOJQR2w4ipcMgBUoCryAn9VICDgE7HUCV3IwaauLPSo3s7evPbxyyAAuNQAGPCd121N8877VJVUKUpRClKUClKUClKUClKUClKUClKUClK0bPi8UsjxIxLoMnwsARqKnSxGl8EYOknBoN6lZqO43ftDGO7jMsrtojjzpDOQT4mOyqACSfIetBIVU+2CgzRd7G0iEBYh3InQysx1oyE4BZAAHP2Rr3G+dKDtDexktcKmEOl17vTGG8hMszaRvjU6AZ5kVY7S6Wa6ib7v0fvY8+cjKCceYXA/ttUqq72ta4haXu8xW8iKp8CSgsFCqihj9XrGE3Djl4akOzVo0JjEk8kumNR9vwDAwBpG23md/M1ve0GRPoUoc4yuQRsQV8QK+oxUPY8F0qktxfd5D4SqqojLk4KqzK2ZMnbChdXLHSoqPjsL5JStszPArsXkQIk85OPttIHDlRkA+HPpVvaxhls+5eNliKaTHISre5255J5tk5JzvmnY7iAkgXbDDmPXr8Qcj4VLXoRlKyBSpBBDAEEdc52oK72Y4eIGlRDHo8PgiBEUb5fIQEnB0lNQGBsDgEmp+qx2c4xbxWsSaiAFwAI3I05OnOlccsV6x9oJTNEvcoIpCmGMjd5plEpjOjuxpP1ZyCds1pFipSlEKUpQKUpQKUpQKUpQKUpQKUpQR/aK5MdrO6nDLG5BzjB0nB99VDiPE7AM5co0dtbIsChsIc6yx2IB3RBnfToJGDVp7VWqvbSMwcmNWkQIzIdaq2PskE8+VRtjwOyuokeKQyShAUndu/kXqP1uoAE81GKlWIe34oiTQravNcuq4lYyzSRyZQ5HhWRQ4OlumkYBPi30La8vZLpZ2gnlMLMs0QBXuizKyaFeRVPh+8qscHr0t9xekyLa2xCyDSZXjTCRg4LsdsAnGy5JOoHkCa5/wBsO3jwSPb2c2tiT390QC2sDTojx4VCAc8HcnG+TUVYOPdrIbcuhZ4dWoshKPM/eb4WMElD9rDSMoGT4W2qry9voZLi1JgeCKAMqsrlnClVAD6R9jC5I3GwJ5VzySQg88k5JYnJJzzJPM1afZqiLP8ASJUeSGMlHCI0pGtWw2lAWIGN8A/bHlQdjs+ExXLrcNOZ0UKUj20BhvqYD7RzuAduWxIBqO7NcL4YLrXa6ZZDrkGMMINR36ZUkkgBskZIGACKpPbeX6KUnsY5bSIuFGRIglJUscQucIox1UEny2zq9ne1908qq04ihb9bLFCPAT9ln32GTuTyG52BNB1aXssFmaWKV4g5LPHsULHmy9UJO5wcHfbfNVXtn2hs7aGSOWU3DspQRK5GT5EqcqucZyeW3pUjxThdtpw93dXUrKQkSTgmQ+QRNK48y2FGdz1rkHtGgjiuFgjVUaNPrFTGlXbBCDAAOlcZONyx8hQWHgXthuogiTRRTIoVcrmN8AAc9wTt5CrnwLtdBxC7haLKsHyY2GHCrbXGScbEBpMZB8q4Cprd4ZfSQSpNC5SRDlWH4g+YI2I9aD6tlkCgk5wPIZPyFfrPTrVe7D9p0v7ZZAQJV8MyD7r9cf1TzH+FSsuVY6BqkfkW5Ko23xvpHlzJPxGkbtYrwSYKQjPqcjJwN/eQPsr6n5170QpSlApSlApSlApSlApSlBW/aB2kNhZtMgVpSVSNWzpLMdyQCCQFDHGelc77O9sbW3DvHLcRSSnXLm1ibLH9kqQAM5wDmtv283mTawjoJJSffpQfv+dcws4HlcRxKzyMRpRBljgjp5etSqu/GfaFKWkNpJMO+XRJJKEU9AGiWPZSBtlsnxH0qgMSDgchtVok7BX/AHBnWDWuogorAyLpOGOkfaGQR4SeVVg4GAMnHPzznkfI1FZ0En1AyfTHKu0+w21CW80h6ud+WAFQfuriuSCQfLH510fs7x3u+DXESH6ySfudtzpkQO59fCHAxk5IoM9s53vZvpDvHFBusHfEodAO5RAGkkZ8atQXGNIztXRPZZYoOHRHSuW1EnH2gWOM+mD1rktx2dlDGS5kSEkFj30n17hVznRhmzgbBtPSus2vFoeFcLhac40xgBBu0khGdK+vryHM0Hv2v4vb8LtnlSKNZG8MaKoXvJMbZwNwOZPlXzPdTtI7O51O7FmY9WY5Y/M1L9ru081/OZpjjGQiD7KJnOBnqdsnqR7q2uxHY6XiLyKjaFjXUzkZGog6F9ckb+QHuyFc2wc8+lfuP31u8U4PNAzCWNlCu0er7pdPtBTyO2D8a0V8v59KC0+z3jv0S/icnEbnupuo0tnScejaT7ia+jLgNjwY1HAyegzz9cb7V8msMjcgV23hftUiKwQiGaSUxqHICooYJl/tNkgYJzjoasRcp7lY0chxHGp+smPiZmJxhdvE2cDOCM7AHkNSTjckUJkNuwjUE6p5hHIwGSSFwce5ivuFa/C7S5vFSe5jFqUY9zFszRqRgy7jAmOSq5HhDE4yarHamK2eRGgtJbtYWkMraZJQ7KpBVy7eLDMjdfs00x0uzuBJGjgEBlDYIwRkA4Pka9qqHYm11N9Ijhit4WjKhYmUiUllwzBCVBXDDOcnWQeVW+rApSlEKUpQKUpQK8by6SJGkkYIiAszE4AA517Vxvt7x43spVGzbRMQqjlJIuxc/tAHZfdnrsVr+0VvprwXYBFuyvHGV8ROlx9vSDoLFjhc5wN99hvdle0BsZLeErbxwsMyEKrSaGMjBpCja0IGn7Skeu5xWILqWJfDLKkesMUDEIdWFfUF5grkEb+m+9SPe2YDLB3shEukLP8AUr3R2Rh3JUyAkKhLnIyuRvWVdA7DcXllhmSIBkt53SPJwzRklkD4zuMkbVzf2vcPEN/3mFRZ0D4B37wZVsjpnAPrv61eOz19GlyZjFHaNcx92jDGl54pDrUs3Msoj0gjOz9asvEr5ZE0uQrKwyjIGWXOQB4lJwCc7csb7ZoPnAJqUYxq5n+fj+FbvBOKPC4aN2Ty0jLKxyARtkNgkahvhq6Z2m9nIuWE1j3ELFfrkYMkJOTupVWw/wC0MdR51An2W3epcy2bZxnEr5UZGSAY8tz6Y50ETxONrbQ8oVmc6zHrDPgbhpSCdIJwMEliCdhioHtBx2a8k7yd9RAwoAwka/soOg295610KX2RAkiK7gEgw2jumC78t9RO/uNaFl7J7lmHe3Fsq8sxl5mJJAA06F233OdqDm9S3BuN3Nvn6PNJED9oK2x+B2z64q7XPsxjtjm9vFWMnZkxGTtnnJkA89sdOdVLtNwqO3nxCXe3baOSTGX041nYAYznG24xQed5x+5liEUszvEd9BwFJzqycAZOd/fUTJ5Dy/jXu6DSpHl+6vOFdwD1H8KBBHjc/wCPwqxdmeJrDcaimdcboB/WbSQCSfvaSmf69QxG5wd/OggJU+HIPXzNB9GXfa23dPq5owXTWmo4DKcjB6rhgQRjIx61GcM4hclv0Tupo/G0pcFBLISu0LjI8K5H3gAqgtneubezTs29zdIzqpit31yFkU5YAFULYyxJKnBOwHurtfE71ImhDMqanCgb79AAFIGMkbnI5beVxH54HauglaRVRpZO87tW1BMoikZwMklSxx1Y++pKlKoUpSiFKUoFKVmgr3bC+VYxCX0CQO0pBwVt4hmcjqMgqmfOSuMTy68yY0h2ZwuwChiSq/AYHwq0+0jipMtyMnAaK1T9nGkSSf3mOk+4VQxOM6fz/dUrSZ4cjOQqhnYnCooyWO5wM7cgT8K2EtYYr2Nb/wCrjXJdVOtl1KQBIUP1e5VsgkjA5c6ibCaSJu8hkaNlOVdeYyCOoI3BI5da9ZDqbUxZmJJY/aZ2Y9OpYnpUHTu3NkhhtoYYGltsOQI17wFyBoz6EGQ6icZO5rQs47qC3ZbyCKaJVISRpwk0UZGNMjFdLEftZJHmanPZ3ayQ2SpLlfE7KrfaRCcqp8vd0qV4rYx3EfdSAlCRnDFSSpBG6nPMCgrVn2+ilhYG2kVowGzqQxZGVUswK7HHVd9sA15wdpYAgnFpMsuGIDIdicYIYtpA2zg+nKq+tkq3EsdvE3hkIWFdRlIjCgMTI2EiDZKgbbqdzjEdf3l3KZFaBtCSBXjMDt4cFgGwQTvpyAOTA5waC4S9pGlRDJbZdTlZGmCnOcrkKhG1fmTis5AwsAfABbW5O2cHGkKTuTtpzVc4Za6VD6gQwBA1uwAxzy7HBIxtty99SthdJLnQ4YqRkDn5gkEZwehxgjeg3e+LNrY6pMY1kbnyxn7I9BUb2n4etxbyR82xqQ+TDcfPl8TUg8GBnOP4b1HXd2M88UHKe9yB7q8ivzre4vAEmlVdgGJHubf99aary/npQSVlwS6mVWjtpnU7qVjYqR6EDB+dXfs17Mrqd1a7zbxD7oYd62OQAGQg9Sc10H2XwleF2wPVWYe5nYj8MVaa1iNTh9hHbxCOFAiLyA8z1J5knqTzo7qZlUhSQuoZOSpztgYwNs75B2r3ufs9ea8s/tD9nf8Anfao+8a5FzHox9HCkyHIJJw+2Mas/qyCpxs+elESlKzWKBSlKBSlKBWaxWRRXBeOtqjuyTk/SLhvcUnfA+AGPhVJeUlhV3uUw9yh5i5uQfUGaTc+8HPxqrfQxHINe6ZGD1xnce/GcedZV7W6nbJJzjwgeI55YHM59K6H2R7N6Ck05OsAlI8YCZBALH7zYJ9BmtLh/EbWW41xnMgjUAbhVQZOFyOe+45irTa3oO2aCctmIOCR6/M17Xd8kKtI+NKKWPuUZNRSTjPP4148ehMtvJGh8TKQvvG4HuJ2oKDxPiBmmeaUyCV9sJKyFF+6g0EA49epJ8q3L2/mnCrNcSSKDywsZOAQNTIFLDc7E+XlUHImfGOR335j0PXIOQfUVi2nbDb7dAetBJXnFHjKFYwYQCrjyAHhIO4xgEYO243FZ+ixyhNLO3MQBWxoduQVh4gATuCdKgHYYrxhuwBjmGyCPTqPUVIdkbci5UhiQEYt4R9kYVQ225PnzIjGc86C0XXZde6Jimn7wbprlLLrA+8GJJUnnqztyqtX0EqOvexGMPlc61YZAJxsdtgcHrjpV6NwFHPbpioDtJ9end6tBJVgcatJUg5A+GPjQcv4/Ae+1NykVWT1CkqfnjI9CK8OFcOa4njhjGXkcIMb6Rzdj6Bcn+zXUOAdkLe/llScOY7eOGOMqxU6m1lskc9lj29TXr2j7IwWGg2BlilYiSRu+baCJlMmck/aJVccvF5ZoOicPs1hijiQYSNVRR6KMD8q96yaxWkQ/aviCQQB3XV41AXUFy25Ay22TjA8yQBuRUpcNhScgerHSB7z0r9SLkYP7tvI79c1FTFbeFI3lkc5OGbSXbGWYnX4QAOvuFETFYrztpg6K65wwDDIwcEZ3HSvSgUpSgUpSgUpXhfXaxIXfOBjYbliThVUdWJIAHmaDjPa2LueI3UZzh2WdfdIo1f7QYVGMobZgCPdVv8AaR2al7gcQYnvkz3yA5VYWI0KvQd31I5kuaodtcA4z8/yNZaR3FrcRMgjypAZshiDvtsc5G2fnXrwnjssW4cuo5qxJPrhjv8AA5+FZ7RjxIemkj45B/L8qhYic5FB1uy4kCA/Q1KC98+R/n+fdXPOyVyVDJ93wsBzAJzn3cqs73pO1B68R4LHKzSKzIWOWxgqTjc6WBwfUVXeN2yW6oVkZmLEHVjTp0nbSAB5YNT4uCRgf4VBdpU+pLbZUhvxwfwJoICK/Izvtmrb2QmyZGBwMIvPmfEx/Bh8654nMipyxuHjX6skPKQq432UkE4PqQvuU0HRZLts/wCOa0r24Ayxwa82uQRuP3b/AJVpw2b3lzHbR5AY5kI+7EuO8JPu8I9WFB0P2ZWxFvJO230iTWu39GqhEPuOCR6EVHyXgub+JThllZyVO/6PbibuPg8yNJ6hEB5VYe0V6IIkt4sIXUgEcooIwO9k2/ZUgKOrMo86rvBeGd1d2zaBGXTITG8cSxSrBEfVUBz01FjQXqsUpWmXjcA5TYHxZOQDjCnlkjB9Rnr7wurOOTAkjSQKdS61DYYciMg4PrWlxIOZoNMetQSWfOAnL4k4+B5VKUGKUrNBilKUClKUAmo3h8f0iQTsPql/UA/ebrKR+CemT1GMXyfSJPo43jGDcHoRsVi97bFv6ox94VPKoFSq854lZSrAMrAgg7gg8wR5VwXt32XPDpdSAm2kJ7tv+ibn3ben7J8gfKu/GtDi3DY7iJ4ZVDxuMEH8CPIjoaivmefMiEZ/wNRDZU4O35H3Vd+2PYaewYsoaW2ztINygzsJANx/rDY+nKqvcRiRPDjI3HrQbHZ2bDsc9B88nFWJbnG+c1Sbecxk5zU5De5HKgscXEhj+edeFzcB109CMH41CtcbY8j8/Sv3HPkb/wAmgi5eHsreE7Z69P4j+FWG2ZEUEYyowD1HxqKnu8D31t8A4XcXjd3bRGQjZnO0aZ6s3Ie4ZPpQbT35JGMlmIVEUZLMTgAe+uwdgezf0OEvNg3EuGkPRAPsoD5L1PU5PlWv2G7AR2X1spE1wRjXjCxjqIwdxnqx3PpyqR7Y34Efcg7MrPMRzW3THef2nyIwP658jQVLjXGDI7SoA3eGPuwdx3SsfowO/J3D3DD9iJQedSPAblpJbJpHLuba3ZmIwWMkN6ST5ZwKhbWYvPMz4zCSGUchM6AuPIiNQkS7baG86mezigT2q5zpsrH37w3wz5edBdqUrDuACSQABkknAAHPNaRmlRR7SWn/AE8fTfPh35YPL8alEcEAggg7gjcEelEc59rtzxGIRyWjOluis0rRnDKwOxfrpx5bZ59Kolz23eWxZJbq4e5bSqouYlj0uTrZ0IEupcDBBx6bk9n7a8E+mWcsAxqIymokLrGdOrSRkZ89utcE7C9lJb260LlUjP1sowe7wTjT0ZiRsOR36VKrq/sZkumtHNwzsmvTDrJJ0qMNz3xnYdNjV/qO7O8HW0t47dGZwmfE+MksxY8tgMk4A2FSNUK0eLXbIoWPeaTKxjmAcbs39ReZ+A5kVv1QuJXsy31yxknhVe7SMrAHUpoVmIYxNtrZuvNfSlF84TZLDEqKScblj9pmJyzN5liST763K5SO1GcE8QuBnB2iQAgjb+g61j/OEHP6fdsfRPLy0w/urKurVk1yleMn715fn17ogAfCGvVuMj/r16eu0f8A+OaDpzCqd2g9nNlckt3ZhkOSZIcIST1IwVPxFV7/ADgTGfp10PfnJPuMdeP+cCnnf3fyxy90VBF8T9kl0uTDPDKvQOCjEepAK/lUOns94kMfoy+/vUwPxq1R9oVI3vb0euk/L9Vzr9jtCn/Wr7HnoYD591QVVewHEsj9HA9e9jx/vZ/Cpaw9lF6+DLNBCOoXVI35KPxqSk7Rwkf/ANt5jz8Qwf7lfn/LqH/nd8w9O8/+qCgneCeyi0iOqYvcsOkmBGOXJF5/Emr1aWqRqFRVRRyVQFA+Arly8VUgYn4lj3SfvUV6rxNekvEupz9Yfwx+6g6jI4AJJAABJJ5ADnXNry4eR2fbXK8bAEctTFbBNxvpHeXLDoQPOvC8nea3k7l+IS48JjdW0yFSNcbEptkZHMc6xwpxcXClsEw3EWMfZM0hkMrL5qoiESbckJ+9QZltlgnuYowSqiMZO7E9ypYsepJ3J8yamuziYlh2z+iWm/uimH7z860OIQ/pd7jf9U3zhXb8KlOBpiaMdVt7dSehxE/8fxFBZ6qntFSQwRhCoXvPGW2GNDacnp4sYz97Ty51a68ry1SVGjkUMjDDKeRFaRxS0tXleSTuQqxj6yZWAEeUDZ1axg4YNq1nblqwc9X7HxOtqusYLF2AGThC50cwDuPFyH2uQqm8V9kkYVzZTyRMw3jdtUTgEMquR4tOQOernVbtuM3sTvby8RezkTOY7lBINPQwyaSWz0DYJxsTU8VfPaV2zSxgKLh7iVWCLn7III1sOePIdTUT7CJVNjKoHiWY6j55VdOfcNvhXI+LSK7O+tpG+9K7ai7EHb/W9xIUAbk1172F2emxkkIx3kxwfMIAv56h8KI6PSlKqFGOx+NKEZ2oOf8AZ9VFujMQAI0JJ2Awg8+Q617w38ByQ4I57An3H3GtCzQ/5OfG/wCjvj/0zj91W3gIxNMM/wBFafD6thj8M/GstIT6dFyBZh6Ix/EDHpX5e7jxyffp3b8v7tXnNM1cTXOJ+M26HBYg4yAVOceeMV+E4nHIPD3jbBvDC7ZU5AIwvI4O/oa2+2zE3gHlAv4yP/CtzsI/2R/okX4T3QHwqKrUvaa1XwtKF5bMrA8vUV+f88LMf0wPuUn91c47TNifGfuR/A6cEVEj3j50HW37Y2J31k+gRj+6pfiN/Hbw97LDNEpIA1xEbnlyJ54Ncc4RH3k8SZOHkjQkb4y4GR5867f7ZQv+T9yoKzRsATgtjUCF8zgk48gaCvjt1Z7eJsdPqm/hVr7N3MdzH3sZBjJIBwQcqSDtjbcV8/o6YGD0xj5V2j2SSn6CoHLXLz/12O4oN03ki2s8Vu2mWSa8IfGSiR5LkD9r7Kj1cHpWj2XCiWJUGBqtPwhuyP3VtQS/WyEeXEyP7It1/MVr9lyBcIuOX0U8v9HvB+YNBucRmxd3n/hf8EVv9i0D5lOdfcWijfYA20bHA5ZJO59BXlcxr9Iuy2Mho+eBt3CY/fUn2WiARiv2T3Sqeh7uCJDj3MGHwNXqJulKVUK4t7cuLv8ASYYMLoWPvDlQdRZmHPmANPQjnXaapftN7Iw3kBmYsksCMVYb5XmVYdVzvnmN/OlV893NwXwTgBQAoAwFA8vzJOSTX032Eg0cOtFxj6lCR6sNR+ZJPxrgPaTssLN40ku7Zg4zmMu+lP2mCoQB5DOT+NfQ3ZRHWythJu4iQHbH3RjbptipCpWlKVUKYpWRQc5TC8JkJHK1f8IjnerTwQ/pFwPKK0/4clVOTDcJmUj/AJtN/uOKtnAh+kXB84rT4Hu3/n41FqcpSlVEJxzszFcuJGeVGC6Mxtpyuc77HO/51Uu2XFIuD2ot7PaeXfWx1Mq58TsTzPNV6Dc42rpFfNntCu2m4jdM/wByRolHkkZKqPzP9qpViuN4iTz8zz516iIdBXkI8f4Vf/Zz7P2u2We4BW2G+DkGY+Q/qcsnryHWoqJ7BdnZLq5SQZSCFlkllOygIdWAerbchy5+WfLt12oe+uDLnEYyIUyNk88ftNzPy6V2v2iyd1wu57safqwnhGAFZgp5chgmvnRiMYxvVH6gXAHrXavZFKPoOf8AtJc/3ia4qsROAoYknAVcnJPIADcn0Fdt9l9o8FqYpQUkSV9SncjOlgD8CKg9OEQM+QpBaSLiwUHbLG7RR8Nh863ezfBrgT97LGIlAiGC6sxMazqMBdgD3uck/d5HO2OzDfW2m+cx8S+f0yLP8PhVzqxEZfdnrWZy8tvFI5xlmQEnAwNz6VIQQqiqiKFVQFVQMAAbAAdBX7pVQpSlApSs0V888Y4WJuLpCoAV7t4zgbYEod+X9VsfCvoWuATwyQcW1R5YpxHQBuc9+Vc/7Jb5elfQBqQYpSlVCsisVlaK5m8unhs+OkE4z8JBVy4KR9IucdFtR8e6J/Iiqcw/5OnG2e5uAR1/pPxq2dmv1tyfP6Mf/jR/wqFT1KUqoVU+03s+tLyQyuHjlOAXjONWOWoEEE+vOrZSiqPwf2WWMLB3DzsDkd4Rp+KqAD8c1eAMbDYUpQeN9aJLG8UihkdSrKeRBGDXLbj2M+P6u7xH5PDrcD/WEgB9+K6xSmCrdk+wlvZHWMyzdJHAGnz0KNl9/P1r8WJxLdEb/Xv+SVbKp1qPr7ry75/mQlSh2UGZIMcgnED/AH71cf7pq41T+xhyYTv+quef/fHq4VYUpSlEKUpQZqoXvtEtELqq3MpQkHu7eQjO+2SAPjVuqv8AH+DXc0ga3vntk0kMqxq+WzsRnfkT16CiqP2RukvLwSsjIWvZrgLIMNhLWNI/fjLH0rrFc/tPZ1MtzDcScSuJXibUNYJ2z4lGpyFDDYjFdBpBilKUQrK1isMdjQcxmH/Jk7f9lP157yb/ABG/xq7cCXE1z/5cfKBKpXcv9CaHuLnX3WkjuXwWK8uW++1XrgcbnvJZE7oyFdMZwWVUQKuvG2o4zgcsgdKi1KUpSqhSlKBSlKBSlKBVOt8/SLoHl3xx8UjNXGqRLciO4uAyTYMpORDIykFVOQwQg77fClVs9kY8fRt/6C5z/wC6Uj5birdVX7GwSMscrqUVI3iUMNLPql1FivNRsMZ3OScDbNopApSlEKUpQKUpQKUpQKUpQKUpQZrFKUClKUClKUClKUClKUCs5rFKDNYpSqFKUqBSlKBULcdpETnHLjxYbCqpCnBKlnGR/PlSlKsfhu1MYj7xo5VTR3mSEGUxnIGvJ2qcRsgEdRn51mlIFKUoj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cxnSp>
        <p:nvCxnSpPr>
          <p:cNvPr id="7" name="Conector reto 6"/>
          <p:cNvCxnSpPr/>
          <p:nvPr/>
        </p:nvCxnSpPr>
        <p:spPr bwMode="auto">
          <a:xfrm>
            <a:off x="0" y="5589240"/>
            <a:ext cx="9144000" cy="7200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0722" name="Picture 2" descr="http://semtedio.com/wp-content/uploads/2013/04/Fidelidade_Fa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3056287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4" name="Picture 4" descr="http://4.bp.blogspot.com/-91xuyHYlKKQ/U2hWBnPw-vI/AAAAAAAAkIc/l2AwVsTHAtw/s1600/efeito+sherazad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023640"/>
            <a:ext cx="4427984" cy="258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6" name="Picture 6" descr="http://www.e-farsas.com/wp-content/uploads/face_what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6" y="3383469"/>
            <a:ext cx="3056287" cy="217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m 12" descr="marin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2120" y="1483571"/>
            <a:ext cx="1803950" cy="1481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89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84</a:t>
            </a:fld>
            <a:endParaRPr lang="pt-BR"/>
          </a:p>
        </p:txBody>
      </p:sp>
      <p:sp>
        <p:nvSpPr>
          <p:cNvPr id="5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3171808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pt-BR" b="1" i="1" dirty="0" err="1" smtClean="0">
                <a:latin typeface="Arial" pitchFamily="34" charset="0"/>
                <a:cs typeface="Arial" pitchFamily="34" charset="0"/>
              </a:rPr>
              <a:t>Hoax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é um termo usado para designar </a:t>
            </a:r>
            <a:r>
              <a:rPr lang="pt-BR" b="1" dirty="0" smtClean="0">
                <a:latin typeface="Arial" pitchFamily="34" charset="0"/>
                <a:cs typeface="Arial" pitchFamily="34" charset="0"/>
              </a:rPr>
              <a:t>boatos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 que se espalham na internet via e-mail ou redes sociais (</a:t>
            </a:r>
            <a:r>
              <a:rPr lang="pt-BR" i="1" dirty="0" err="1" smtClean="0">
                <a:latin typeface="Arial" pitchFamily="34" charset="0"/>
                <a:cs typeface="Arial" pitchFamily="34" charset="0"/>
              </a:rPr>
              <a:t>Facebook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BR" i="1" dirty="0" err="1" smtClean="0">
                <a:latin typeface="Arial" pitchFamily="34" charset="0"/>
                <a:cs typeface="Arial" pitchFamily="34" charset="0"/>
              </a:rPr>
              <a:t>Twitter</a:t>
            </a:r>
            <a:r>
              <a:rPr lang="pt-BR" i="1" dirty="0" smtClean="0">
                <a:latin typeface="Arial" pitchFamily="34" charset="0"/>
                <a:cs typeface="Arial" pitchFamily="34" charset="0"/>
              </a:rPr>
              <a:t>, Google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+, etc...) e que alcançam um número elevado de pessoas.</a:t>
            </a:r>
          </a:p>
          <a:p>
            <a:endParaRPr lang="pt-BR" dirty="0"/>
          </a:p>
        </p:txBody>
      </p:sp>
      <p:sp>
        <p:nvSpPr>
          <p:cNvPr id="6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O que é </a:t>
            </a:r>
            <a:r>
              <a:rPr lang="pt-BR" i="1" dirty="0" err="1" smtClean="0">
                <a:latin typeface="Arial" pitchFamily="34" charset="0"/>
                <a:cs typeface="Arial" pitchFamily="34" charset="0"/>
              </a:rPr>
              <a:t>Hoax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?</a:t>
            </a:r>
            <a:endParaRPr lang="pt-BR" dirty="0"/>
          </a:p>
        </p:txBody>
      </p:sp>
      <p:cxnSp>
        <p:nvCxnSpPr>
          <p:cNvPr id="10" name="Conector reto 9"/>
          <p:cNvCxnSpPr/>
          <p:nvPr/>
        </p:nvCxnSpPr>
        <p:spPr bwMode="auto">
          <a:xfrm>
            <a:off x="35496" y="5877272"/>
            <a:ext cx="9108504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1746" name="Picture 2" descr="http://www.cbblogers.com/wp-content/uploads/2014/05/hoax-categor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0" y="5241290"/>
            <a:ext cx="1059970" cy="635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Conector reto 11"/>
          <p:cNvCxnSpPr/>
          <p:nvPr/>
        </p:nvCxnSpPr>
        <p:spPr bwMode="auto">
          <a:xfrm>
            <a:off x="35496" y="5241290"/>
            <a:ext cx="9108504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1748" name="Picture 4" descr="http://themadjewess.net/wp-content/uploads/2015/01/hoa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381" y="5286210"/>
            <a:ext cx="2088231" cy="591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0" name="Picture 6" descr="http://carolinewrites2.files.wordpress.com/2013/12/hoax-n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461" y="5307252"/>
            <a:ext cx="570019" cy="570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2" name="Picture 8" descr="http://www.cryptonews.biz/wp-content/uploads/2014/05/hoax-splat-re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508" y="5307252"/>
            <a:ext cx="867620" cy="46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53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397" y="5348400"/>
            <a:ext cx="880483" cy="420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8584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276872"/>
            <a:ext cx="8226425" cy="1656184"/>
          </a:xfrm>
        </p:spPr>
        <p:txBody>
          <a:bodyPr/>
          <a:lstStyle/>
          <a:p>
            <a:pPr algn="just"/>
            <a:r>
              <a:rPr lang="pt-BR" dirty="0" smtClean="0"/>
              <a:t>   Ao influenciar pessoas a mídia funciona como um quarto poder, além do executivo, legislativo e o judiciário...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3335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P</a:t>
            </a:r>
            <a:r>
              <a:rPr lang="pt-BR" sz="3600" dirty="0" smtClean="0"/>
              <a:t>adronização </a:t>
            </a:r>
            <a:r>
              <a:rPr lang="pt-BR" sz="3600" dirty="0"/>
              <a:t>de </a:t>
            </a:r>
            <a:r>
              <a:rPr lang="pt-BR" sz="3600" dirty="0" smtClean="0"/>
              <a:t>comportamentos (1)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A </a:t>
            </a:r>
            <a:r>
              <a:rPr lang="pt-BR" dirty="0"/>
              <a:t>partir da mídia pode ser interpretada com base no circuito clássico da comunicação: a mídia emite mensagens que a população recebe e às quais reage mesmo sem ter interpretado.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674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Os </a:t>
            </a:r>
            <a:r>
              <a:rPr lang="pt-BR" dirty="0"/>
              <a:t>indivíduos assumem os papéis sociais que lhes são atribuídos nas mensagens veiculadas pela mídia: consumidor, contribuinte, espectador, etc.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87</a:t>
            </a:fld>
            <a:endParaRPr lang="pt-BR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sz="3600" dirty="0"/>
              <a:t>P</a:t>
            </a:r>
            <a:r>
              <a:rPr lang="pt-BR" sz="3600" dirty="0" smtClean="0"/>
              <a:t>adronização </a:t>
            </a:r>
            <a:r>
              <a:rPr lang="pt-BR" sz="3600" dirty="0"/>
              <a:t>de </a:t>
            </a:r>
            <a:r>
              <a:rPr lang="pt-BR" sz="3600" dirty="0" smtClean="0"/>
              <a:t>comportamentos (2)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62636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   Com </a:t>
            </a:r>
            <a:r>
              <a:rPr lang="pt-BR" dirty="0"/>
              <a:t>isso, identidades são criadas e pelo estímulo e reforço da mídia são conservadas.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88</a:t>
            </a:fld>
            <a:endParaRPr lang="pt-BR"/>
          </a:p>
        </p:txBody>
      </p:sp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457200" y="128588"/>
            <a:ext cx="8226425" cy="1433512"/>
          </a:xfrm>
        </p:spPr>
        <p:txBody>
          <a:bodyPr/>
          <a:lstStyle/>
          <a:p>
            <a:r>
              <a:rPr lang="pt-BR" sz="3600" dirty="0"/>
              <a:t>P</a:t>
            </a:r>
            <a:r>
              <a:rPr lang="pt-BR" sz="3600" dirty="0" smtClean="0"/>
              <a:t>adronização </a:t>
            </a:r>
            <a:r>
              <a:rPr lang="pt-BR" sz="3600" dirty="0"/>
              <a:t>de </a:t>
            </a:r>
            <a:r>
              <a:rPr lang="pt-BR" sz="3600" dirty="0" smtClean="0"/>
              <a:t>comportamentos (3)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51280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O </a:t>
            </a:r>
            <a:r>
              <a:rPr lang="pt-BR" dirty="0"/>
              <a:t>que você pensa sobre essa última afirmação: de que a mídia é imprescindível para a sociedade?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89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070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escola também padroniza?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90</a:t>
            </a:fld>
            <a:endParaRPr lang="pt-BR"/>
          </a:p>
        </p:txBody>
      </p:sp>
      <p:pic>
        <p:nvPicPr>
          <p:cNvPr id="29698" name="Picture 2" descr="http://www.diariopernambucano.com.br/wp-content/uploads/2013/05/Padroniza%C3%A7%C3%A3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24745"/>
            <a:ext cx="4464496" cy="2511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4" descr="https://encrypted-tbn1.gstatic.com/images?q=tbn:ANd9GcT-RdkhI9O8xbkp9Wubrs5EJhVEvA_t-isOJbYn1kJS4kmg65ULJ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861048"/>
            <a:ext cx="2736304" cy="272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64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2348880"/>
            <a:ext cx="8226425" cy="1800200"/>
          </a:xfrm>
        </p:spPr>
        <p:txBody>
          <a:bodyPr/>
          <a:lstStyle/>
          <a:p>
            <a:pPr algn="ctr"/>
            <a:r>
              <a:rPr lang="pt-BR" dirty="0" smtClean="0"/>
              <a:t>A </a:t>
            </a:r>
            <a:r>
              <a:rPr lang="pt-BR" dirty="0"/>
              <a:t>mídia, assim, é ao mesmo tempo positiva e negativa para uma sociedade emancipada.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91</a:t>
            </a:fld>
            <a:endParaRPr lang="pt-BR"/>
          </a:p>
        </p:txBody>
      </p:sp>
      <p:pic>
        <p:nvPicPr>
          <p:cNvPr id="8194" name="Picture 2" descr="http://thumbs.dreamstime.com/x/homem-de-neg%C3%B3cio-que-est%C3%A1-no-ponto-de-interroga%C3%A7%C3%A3o-vermelho-grande-145877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719438"/>
            <a:ext cx="3001489" cy="2138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09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2116832"/>
          </a:xfrm>
        </p:spPr>
        <p:txBody>
          <a:bodyPr/>
          <a:lstStyle/>
          <a:p>
            <a:pPr algn="just"/>
            <a:r>
              <a:rPr lang="pt-BR" dirty="0" smtClean="0"/>
              <a:t>   A </a:t>
            </a:r>
            <a:r>
              <a:rPr lang="pt-BR" dirty="0"/>
              <a:t>mídia, como indústria cultural, então, além de produzir informações produz entretenimento, lazer, divertimento, encantamento.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92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068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6425" cy="2692896"/>
          </a:xfrm>
        </p:spPr>
        <p:txBody>
          <a:bodyPr/>
          <a:lstStyle/>
          <a:p>
            <a:pPr algn="just"/>
            <a:r>
              <a:rPr lang="pt-BR" dirty="0" smtClean="0"/>
              <a:t>   Essa </a:t>
            </a:r>
            <a:r>
              <a:rPr lang="pt-BR" dirty="0"/>
              <a:t>produção é que adormece as pessoas, que estão mais interessadas em se entreter e se divertir que em pensar e prestar atenção naquilo que estão experimentando.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93</a:t>
            </a:fld>
            <a:endParaRPr lang="pt-B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812" y="4598340"/>
            <a:ext cx="32385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http://www.tiraduvidas.net/upfiles/141097412154403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" y="4624935"/>
            <a:ext cx="2974438" cy="2230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196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Mídia e construção simbólica da realidade </a:t>
            </a:r>
            <a:r>
              <a:rPr lang="pt-BR" dirty="0" smtClean="0"/>
              <a:t>social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94</a:t>
            </a:fld>
            <a:endParaRPr lang="pt-BR"/>
          </a:p>
        </p:txBody>
      </p:sp>
      <p:pic>
        <p:nvPicPr>
          <p:cNvPr id="10242" name="Picture 2" descr="http://www.francashopping.com.br/wp-content/uploads/2014/05/Brasil_fitebo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56992"/>
            <a:ext cx="1824203" cy="136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ector reto 5"/>
          <p:cNvCxnSpPr/>
          <p:nvPr/>
        </p:nvCxnSpPr>
        <p:spPr bwMode="auto">
          <a:xfrm>
            <a:off x="0" y="4797152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Conector reto 7"/>
          <p:cNvCxnSpPr/>
          <p:nvPr/>
        </p:nvCxnSpPr>
        <p:spPr bwMode="auto">
          <a:xfrm>
            <a:off x="0" y="3284984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AutoShape 4" descr="data:image/jpeg;base64,/9j/4AAQSkZJRgABAQAAAQABAAD/2wCEAAkGBxQTEhUUEhQWFRQXGBcaGBgYGBoaIBwhGiAeHCAfHCAeICggGh4nGx8gITEiJSkrLi4wGyAzODMsNygtLisBCgoKDg0OGxAQGywlHyQvNCwsNC4tLCwsLC8uLCwsLCwsLCwvLCwsLDQsLCwsLCwsLC80LCw0LCwsLCwsLCwsLP/AABEIALcBEwMBIgACEQEDEQH/xAAcAAABBQEBAQAAAAAAAAAAAAAFAAEDBAYCBwj/xAA/EAACAQMDAwMDAQYEBQMEAwABAhEDEiEABDEFIkETUWEGMnGBFCNCUpGhB2Kx0RVywfDxJIKSM1PS4RZDg//EABkBAAMBAQEAAAAAAAAAAAAAAAECAwAEBf/EAC8RAAICAgIBAQYGAgMBAAAAAAABAhEDIRIxQVEEEyJhkfBxgaGxwdHh8TJCUiP/2gAMAwEAAhEDEQA/APEY0tTmnqNl0aMcaWnI02gYbT6WnC6xhtNqYUTrgprGOI0tPGlrGG0tPpaxhtLT6WsYbS0+lrGG0tPpaxhtLTnS1jDaWn0tYw2lrqNKNYxzp9PGlGsYbS10F04TWMcaWuymuSNYxzpafS1jDafS0o1jDafSjT6xg1utnbodUTW/+tdqor1LQIuaI/OsTuKemTtGB7DXOpnXURGgzDasbVZI1X1LRaDoGPdvoX/DvabvZepVvDEkAoQIj8gzrx/rPTvTqMomASBP/gf6a9E+hP8AEk7TZvS9MMVMqxJju8EAT/341it/uvVJMEk+w99NdjSdmZZdPSpyY1dqbViJCtExMHTUtq4M2Nj4OlFC/X/orcbWjRrVAvp1hKkMD4nI5GNZpkjXqP1L9TPvNrtqPoFRRp8zycLAkZPbhRJM68/3u2tYggqwwQRBHwR40QvsFkaaNWKlLXPpEjA86ACHTxozsdslgJAJ84+dEKG1STKj34GlcqDRlo08a0H1L0n06rMgApm0rHnCgkR/m0JFDRTtWArW6VurQoHU9Dp7uQFVmJgAAEySYAEcmSB+uiYHW6cLrQbX6YruaICR6zFKcwJIIU/Igkc6udA+kW3NdqJqLTKipJORKA4GRMkc6NGoygTUi0Z1YNHOinStstwuOsYEtsWC3EGNV7Nez/4q73bHZbNKDUyQv8ESIAGRyO4Hn515EU0Qshp0p1ovp36VrbpraNNnjmBgfk+NUdlQzr3L/BlFAq8BoXGJIzOswHj/ANS/SdTaG2qtrcxrKVV17F/jV1ANuSgI7VA15BXGjKvA0q8FfTa6I0gNKKIDXarp0XVmjSnTIxB6WloumwJHGn0aMan6o3QZ2I9zrHbk51utt9MGoJqM13d2gQO1gOTHKyZxHtq9t+gUKdRTTUMtwIY90/aVLdxCjMR7Z+BJzUR1Fs8yp9PqOLlQke+Pn/Y/01KnR2AU1AQDH6AiRiJOPxr0mts6asrXTYKbNJCEvDQojwxEeIJg45GViGqfYvpQUWSxDG2Rx8KTOBz8am8j8DLGjHjoikvBZlUSY8frnRDY9IQOVamYuIBCl4tMEHP9eMa0rlKhICnv4bu4XtsKkR3Svx+oxDuduloFRipRFUlLgVfOD5BBUgmFPBPGlc3RuI+w2gFkKgDciYjJJyB8eePJ0S2m/CEgx3dp4Myft98kDA0OG5csZ4uNxXNrt3Ekx9pEN44k8QWNMMSGwo9+/GIgggATH4zwY1Juyi6Cu63CVGysklvDTJYAEsO0k88HnOqlfaKQGCrTJtI+7CjBkrMT4wdRhnJaSLgchTlT7ypwMSR8nVk0O+mbwhDMHA7RkFj9xKlSAxDEgkkD20fOgEFGnb80xPbBtiQIuiSBxnHv8Ud70BKtMCmFpkEH+GOCBJGYjx8aPU6V4yBJmQCZwIke8NIjxnznXT7FisL3XXrxxwQSM+JEyRM/MspNAaRgd19PPTJutxyRJHsIJjz/ANfY6vdO21Nbb7UEiWIHaMmecn2EiTGtcxQG6rDFclVYkzAPEkgyJ55/GgnUKTvTq0aVOxCwqAAKLZFwAE+PAn2zpubbWrEUY72Cqi0BTLLULNINgQiAY88fcbQBkxOONF+lbf0xt6temVo7h7VqSGwrBWhQZkE+f01ndihFOorWtUIARgT2wVc8CCSAeePzoh0vZVnWmW3I9OjUFqFj2SQ7FQQR4n5I1WlW0Iz0PqH0lQamyvWcgxaWpC4ZBMXNMY8Y7tZ3qv0hRpn1ELIgUQGAJDY7mHhCZ/GPmD+63DmmHBgGpaHPmCO5pBJAmM4HAHnVjp7FyaVRlNsAVlCSS0QskZn394yJAPNL2ifvFHyWWJtWkZTYdKooI7GmDeyKxEe1ykic4/HOidVlUFRf4M3WgQVIKhIMgopn/Lqp1Do7U3Ipi2D2qY5BOOPtMDnH6aZPUp9takrKZjvClgOZEhSufBXPxqjnL1FpUSJt1AIABCmSWF9pY5tuBg44Jj9dWOpJUp0pp0cupN/pr3TJkQsCTjGdC+u/UtdGFPalkS0E2M7cyeD2gR5FwyO72P8AQOrbr0qf75ybFaCQbfKi0mZgz3CMj9N1uQvbo80p9Fr1HMJ5MtHaPJ4/0GtPs+gbUDuNRz8GP++Ix78zo/udszSWMsVUlpA5MZBGckmP83xqvVQZYG1rbY/mOIOc+I4Jmc51pZHYyggN1DYo8D0iqkQnkj+L8gXE8+fbVbb/AEgreYY4C/PPnzH/AHEkH6O5UMWLKsysZIkK2MnMw2DODOSNWKnUGC4YXThcZMECIjmQCc/aPwQpsNIo7T6JpmStRiAOVKmDxlYkZyZIx7xop0/YnapUse8m4o9uRaPGJGcyPEaFb/dskLaTLe4wTgAHAP3AeIg+2JH3iqqZU9xwGz4B+CIkEnnxrcpPo1RA/wBZbX1zTNILMG82lfaC2OQPfOsHutq6mHRlODke/H+ut/WrVCzEOTwO0xzyRPcMk5uBzxqrV2qlzlVYSC5LKsWtz5BYiB4yATkaosjSE4nn504GtTu+noQStImLVkDBx98gA5An+seNVKnS6bKpU2qDaXzBJgi6YiAcn5+NOpoHED0xojs01CenODgXc/bnjn8an2rQc8jVE0xaNPtqQtGm1FQ3oCjS0aMGOsdW7bZFpMGCPtbuIABIPBE/Oqu23IFJgygECZBHcScH5KkAY4wR51R9FKtqO0OSfPgg9rH+ECSfjOM4r919SEu+8rnIiR+gDBuQD7Y1yPoqn4DNLq0obkLosKBBNpypPnkrMGZuMRqnuawhqmGQKAQqkSCp7yeAQLgDzBnVtaIdlCOIJPqO4iAov48++D4g+dc7LbhaVVTUVpugiGkBisG5T224kGA3nS0MWvV7aXChCrA9pJF5axgM4cgA4b7fPNVNyHZP2hwXaGZCG5Yn3Pf2HJ5x4Magr7pWqmFMmAAgAj1LlEKCTdIHydNvujtczVHLhZAeAsEMWUoeYBjAnk4wdD5NB8XZ360UzKEsqsqFWtuW1vvP3KxMwDM49tXNrspEWWsYBt7mIZiCTb90FAbjAOQeJ0Req9SWFzVStNlJLQsFKiYLGYg/dHMZE6d6ibdSzvaL8KsE9wAiPA5J/Jz7h10LZUFBlNwNyFwEKgfaVJwPblsHzEdwg6/SbQUqMoi6GYAFhABLrBkCOTAEg6F0dy1QpT2i+lDr6l4W4qWtm5jEYzzgiCTjUlaim2qVK1dyQDclrEliOJUCYURn3OSONTlJp/d/0LJyLi7sERSYVGAVjIYIsmBKiIOCQG9jxqtWokNfuqzBQs+kGVRkFSoUEDLEEFs4+Tpb/r7LTVdsEoUWAYRNvMQOTFubzx8yYyw6jUrMAFpG8AF2uJchsBu0D+FRHBMme6BXi2/Rfqa6LO/688AbaitG4Qi/c7fxeCQggk5ODPGuH3pLQ1UIWXvg5YsFWFJysZkiOeY1c2ewJuWTeKj0mfkIBEkvFxK3rgHI5402721MLUIArlmMuVBVe4wSWkgQATP6nzp9I1Nk+86WKxLEg+mVgWq4tMKCQQbgEBYCBhDx40Wy+naMNUdUp0grBiqLExJJYwT4/An31xtOl1KNAXrbUimG7VIuYrTlRzaSokXZkHnWp2e1L7IvUFhuYG3unIBImYkyTyfnzrmyZpbjHwMo7RR3Neq1SnTpWeiwu9Tk0wFUZ8BltgDIJYe2qfV6+4WsdshpsjgmW7GtYE/AxGPPYMGdGetVaezBeRZADgwFJLTc2McTgzAOqW0q097WWo7JZaVQKQOcD5mMjP8AFGuV5P8A68mvK34OmOSqa7XWvoQ9d2nqAPSghwS7TEQuJnwVgY4z86yHUfp2XSnFIKis4EkExIIOYlgAbrZ7Off0Pa7cIjPfeGdwENvdc0TjHbaTgcludZfp9X9ooM3p3VZIAaQ9ouIUm4ZiWySPPzrrxZ29P7/E5nGmZZ6gUoltpCtMnIWFAJBYlgJxEYzM6J7DeUhJrIbLWHq05UoshRI5BA8iYiY1W2vT9ulQvtzbbKkAhgRLlQTDFm7M5jAMGcQ1KRLIhlQUp0yoMhgxk5iSQwBxmMR51d70wJOrNCb1oCpTYbwC5pXDALGJySZgwbiI4HiHZVKdVR6cBiQCtQC6RyBMq/bOARwDrNdO31ZaiuvbXZiAoDWFUzA4DtMx5uMYjOjTru23dtHdj0azEOrqf4vt+7FxIGVY+RnxpKaDZxW2pBCsvAMA5IExKSPJJ55n+sG12ZbkEkKxU3hgTdEscIP6mJke2jTbPcUnFJlO5pQIqmTJCksPelwfvMDEFjqLa7mlUBpU4glppvHcLgCVJBuELgCDOSRnQ5b2a90ZoUFWLCGtIlctkCLoIyP+pb513XICMjKAUtvNxIMBxBAY4JMLH+X+WdFq/SUQRda9wElctJk+ZgQT5CxEnQ/edIFNQrFQjCmH/efcS6hrmPEhJtBnnmSNH0G14KJdsvH7sk5gOWAKglebR2twfOPGrA2VrNeGKCSzSCYzIAJ5CrdzwTExqLpO0kVFChfSGTMlQEhMmYLODPvB1epb6k1Eo5ZKaqCrhY/RyLYa4QBkGSIMtrbvQK1sHimi0gWbLFnAgkqiXGSYCzDAf14gabo/SJFrI3e1wNODaKkKAc4EmQDGQOPPFejTYBHUk1aTusEgKSxqEHwAoaZHN0cGdWqHUHTbB6LFGUpAILRYZVSDiCJbnNp8ydG7VmOekbLhlAYq1NH4jAAJLYyPtNs+D86Y7DbMKjWVKpAGLIclwVmRgQzK0Ef3wW3FcUaW3SYli1pIW1niWDGS2QcNMf8AuGuau9lexylTLPM5YSsgGARIIJ8QIzOqRasVoGbzo602tv4CnHmVBB+CQZjS1qKtamD3VXpmFlPVdbZAMQZI/EnTaupaEo893O4gkCRBPwQVMfoRolR3IYQ2GglWUROFHPkwCM/j2iD6w6W+2324pOZ7y93gipDT/eP01VVJpwfE6nkgk6BGXlBiuzFfTULaylGCgkkkBGPHgiZPgaJDcirWQVB/6dhaItTxY5OAPIBEcqsADIFdJqTUhwFZUaxiTDEDt8d/gxk9sQRgaTb7Albq7BEW43NAMGOJMU1BEjkj/LxqD1ord7GbbBKpFGmBUk5PdEXAEARMN3AsYP8AbR3qCIaiiq4UOQtOkpClySSJzAJYnOAJiTof1DrFOlaKTKFe8s4EsTkgjBBJIJM5gHXHQOkHfB61e2n20l9UqD3qQ2FIuNQC0MwInycaVJ+dIF2XqG4bcA+hTJKsvaJyxMsrEcngkTP9dCq+1dEuJW4EJVuCMFCswuLkx5iBcY4yY1oep9Qo7WgKSOKfcC7k95IUqD7AzGAP6kmfPN5v23Qnmk9UqlMALHBn57SGPnPPA1ovtR6DaQcfqNl6bcEs9rF1iqATwAgbEBh3G6AfEYCb2s9Kxa7irJQqYg2G9u6TIye7OQVyCJFLZbKte6UZW2rZ6qnMPgJAySYXjItn3IjfZdgvBQhUVA8ZanaHEiYtAPzHtMaeMHF76J2wpsKFSswAqFqdyxJByymSCpIOAwyeT/V+pdNfcGKbKqqtzHKr3LdkDEYYjwLiPGq+zQH1KjBjSveadK4CU/HKkmMcT48bofRtdFFSmyt64UpSRh3yoyzEiICAhuDkHnVOSumHi6syvSK1e1FNOwVmp+m800WbkZibRaAUMD3Jgap7pKtBgaID+oXLUyYIgm0jOBjjMkZmRrQUjuNvR/Z3ChmQFqThZUmO9SGgBSoMAcCRjAXXthSqGmzs9NkvAsW6+GAEj+GZB8zPONTlJLxorh438V/kejdKltns6u4ckvRpeoIMC0A9wz/F58R8YDnfNNVNuykYZHJXuLkgAjMWnz/LHk6q9L66W26UKxDMGWmVDBu0qvcLchLyBn8zGm6bQSjLAxRIbF3CggjMSR7TEAsPYDz83pJd/S/vZ0QxqS0ynvrafZ1Kltq1S24VDTuMExIYAFlPjtWMjxAm3HVaNFEGzoUad7qVgEEglQWEkeDwfj41lOr9e/anapmwIi0wTyLhP9WuOjOz6KaiFnMLTo0hgwZkkkHEYI5Jn29zL2fFDb6vrx9DLcnX1NJ0rr/7TuH2qOnYyQytJgqJOAcFyI9pIPGuuo0n2ltwDgVahcgAWAwbyQJICkqCeBjxJH/TnSVo1aFVWUtcVeqhUAwQpMjgdlhHkqfETV+quo1NxVVVM0mLOygFoVbVBMwYMYzmD7HVeGPqKr9v7BhVy+KqIN/tFpO7UGL1GqCq5qN2u6uECqLYAuLSQQcCOI1i231asFRUFSoFBzgjBpghjiQSSM+J8E62e524tejXDMp9O4hpIHItyASGMfM6EbncKRRCbd2Xb13p01D3BhBtWCCctYSMxL/p14ncO7/0c2SLiwXtFerSRa5N5L2i5gwBXJAiMMVwLuZgRBfqNakzNe6hGdfSWRhVptdJ/wCYKBHBfnM6tbh0ej/6dgHCgkcCmAIMiFKgNahMeR7aCNTpeqC9rMEDqrm6ZtgEBougW24OQfE6ZAaNXsvqars2VZarR7gebhPCoSe5RIEN4IzjOsq7ba7y2vRqCjWpl5QwoJa4lTdBWGYsEYwCfOvI6r+maS1QTSps7gEk55tmREcAcyf6EaVVqSCpRYlwVLwZUCIN2ckkzzHA8TpGq68gWzbdZ6oNvFLd0ahctEgTdIJuWYDDHgn4OCNRvsLkFRDetsWMBmHuEkmGKtJz5H3e/Kb1N9TpUq5tqp30wCDAfF1Of4WAmND+rNXSuqIfTp0kin/NVEAG08F8nkQImM5SKtutNdjstJQerFNFVG/eM7FSAq2kMDgsXFwt5HaIAAnT0Kx280n9R6FM97Gn3qXUs0RcCDctMRxLSDzo1s+ktuQSim5eHVgrYPAI/ixxwY/TVCvSaanqAermahBBMwBcAO223xkyePK5MjxRuSNyjTbfRmutV6dV6foMahKVCQFYsDRBDRasFYvNw8geM67XrFOstQopUJDFjBucKEERHbwoHMZ4Go36Yx3FO0g1CMJcCxKTMtgfA4BuAPwtq1Q1StRrFqNeZWD4cs08AF5g4mNPCcGqiZW1ZR6h1Vq7JTKhQ9PMKR3FSA+B/mAXwIHEa6pbhUDT9xYqQApK2yQyjHk8iIz54r7oj7VN8LBq8eQYHsIwZyZPHkft4NQASSzATEkknx/p+uqk2w36AOTYxPm4D+xgj8abQ7eJukdl9BMH+KAf1BYH+2lpuLFNh/jd0+m1Shu6LI3q3U6hVg2QoZJj4u/oNYXZiU7p/P8AtqDpdrYMBsxmJ9o986M9T2jVagNGmBSghjckyPNsyPxGmnLmLCHBV2VqXUPTK2gWqQeMiCDz7f761/Uw1XdUKah/Sde0KG/eMAzwGggMVEY4vGRrMbrYqtMyRcQQPyeP763P0H1qp+wiiGgg2tBz24GfEpbP41zqaSv8ijV9k27+mkR6jV6zOwY+koaEphcIzx9zhQJXgGZLYgV1j6oEqu2ipUYqqgHkR2wfAkj5M6ode68fUNOnTLMC9NDbehYgKPbkkiRwQOeBkduKDUkurNTreqQSVmBZgiPtJaQTyIU+NBQctyDeqRZ6hXvdxVdPUVcN4lWyAASJIn3LFSMSNS0GR/RqAgVEl2NoZZUkr6intVXDIvMED9DUerTfcA1VJRgwBTt76YPHgAtBI8T450SYmgg9ZXdhTO2ZCDTW1WlGBIBYRkAeVme2DbwL12QNtP2f7mT1KvpsADFoAtgqG7xaeAeGPtq7R2FLeEAirSrWtVIU3XEM3qR4iMzPmZM6AVEvaizM3pX+kKgjIAGIn7rCJ55GSANF9rtLqn7M9RErB3ipUNoKwYJJ+02ysjGByRoNPwzKSe60db8Vf2VEtNtNvx6jsZPIy1kEwY7Tjg69A+jalSjtaLMTUYORTFt6ItYAiMSFF2AIJJk+2qf0judjuNodpuw61qJD+rTuHqLceGESIuTiIAIMjG12305RRTU2jXKM2t3lWHlSZJiBzJ+c65PaZOMKvfeiuJLlya0APram24WmrXU6jK6uFAgKC1rCf85iPMzi3QrcdDr1KtUYb0gpglpPAHwVgTB9o0R6nuTWRu4q4YAghge3lYke8gH3PmQeNj9RkOzu9I+rRC3MPBFwkKZVs5nz/XXHmnl93Hh8/wAfH8Weh7M4wnNtLdV6dpmJ3W2qL1ikGmXpo888U5FpORkD55OtVR60lJBTNGoUKmi0CAJuQspP3AETEz3fB1X2e5atvFcBT6QRDBFwBYBYzIJCquYyNZHrvUHTeVx6lRFZyBFUqoPcVeZEqCSfzd76r7p+0Qip9pEpOOKUvN+hL9PdF3FMoTVemii5TFhBIIHJAJ+LsSD5zc6R1mpSNSnuajVA5ZGBWSLVhYI+TMkZAB/MlDrVChKSoYMZ/d1Mx5aUXuMSTJmdR/8AFFeuFp1QwqumIDAAjvGVFhMT2gc84nXVK5dr9K/g5oOv9hb6lO7gU6NrBlN8qZuIAmQQQe4yT7nwJ1YpU0LhAzA01VbhkkTPPJ73uIPGPYabr+8rUwjUBIhFfstgALPb5PAkYbMcjVTbdSP7M606DipWrlnrNFnbIRQcnk5EDJOubJPJSO/2XFjk2pLuvyRJu+ot6dZFW+WWKhjKsEJlckEXAgHgZiAJbp/TfSptXH3eorg/dLEgMAoBMR3QARgg4ye6aOawuRVGDZ4YguiuR5JSF9xb+uq1el6lSjQEEUWvqDBAgkRHlvfJz8aqpKMFx0+/p3+xzuMnldPXj8PBX6hSobdKLB29BzVp1YWWarTYB5/PKyee4jQ7cdGDKK5CUixdwgOYtKqo5BBt8HFw4m3RT6kNGqaalEFQep3EwGNUkAnx6mC4MXZPB4q7XqfoNRasR6lOmEpphgTTwGYgnLdxPMXRzz1Ruk/JzzhwdUZakTWqBWRj91wZYmqQwK8douYeR9smMEW9ruRTXvUpRBIqUjJYhe9VY2llDVIUxwCszo71j1dswRgsVLqqvYjNUdiGb0yRGCTn8fbrOb7dUqgp7ekltYwjuR+MEhodfuJNoyNOnsm1Rd6pXWolFqAVWuYysrZwpkliSAVxMTJPkgar6f6+y+lR31NanqK1jPHeAcEjlCQRawMyp155R6g9K6nClqYtUxwO6ZjDZOLpgiBq7/wqs9VlVr0SmpLIQQICkwWiYZskeZ/QSg3v6Myfg9L3Wxqbc/tfT6jWKJqIxBKi65g4gj0z/wDdUT+CJ1X6z9dU9wVSooWqQRKNcYtUi4wMyTE+AeJ1jfo/6uq7corMfTk21JMifHsViZHsf677d/T67pf2vYqiV1YOyIBDnm6kZwYm6n5H4g5bXCS/Lw/w9H8hZJPoztfbVEH7nvvm2op7TByJzaZBBn9JGSK6mGZ5dywCouQM2KF4HyIAGAB8kkz/AMV/d16zUmoHFMqAQjNP3Uw3cIGPbB/ACeuxF1og/wBQPB+dTk/itL5F8uR5Gm1TqiHcU7gQO0eP+/11J9DdO/aOo7ek32hrmAxhM+M8xpbpX9OVgg4jyNa//Auks19xUIDdqLMfacn9Zj/466PZ1yZxe0y4wfz0ei9X+lxWrNUx3R5b2A8HS1nvqj/Eyhtd1UoNVIZLZCrcMqG5Azzpa9GOXKkkpI5/i9H+h8+k499Gul7okNJyIn5H+44/Qah3e3pmoTSEJ4zzHt5/TV3p/Tw6vVqMqU6dlwmGYMchR5Nsn9P6+ZycVaO7TK/U94Ra0ykQcCQ3P5At8caP7z6sFTaUqdNAnpKpe3F5yuIiZAyT5PzOqXUqVF1o0EqB6YqOS5kABmJUNBGIjMcnHtqHp9Cnc1Kk1tVS7B3UDiAV9/bzIIxHOpxacb/MPkDU+sVKbVVTIcAZXIC5ECYEc8an34eqV9RRcqyStsm6G48kFjJkj8eVttyr1KjFLS8mEUCAwzZMxOQOfJ0S3m5VGUowS1FecVZJkAm6LI/l7omdO5O6QEtbI/pvqa0aaOaT7hkZzSEkimSASYAPkZMyMeeKidWqVnqPUh3dlEWtjkCABAWCQBM449512RpNYym2ewMOSskrDYUnmPfxzFTqu5BkUiQGUXiwgSTDWwYM9rHH8REwI0FTYWmkEx1RDRdQwNQEBe0BeZaASZU/bk8kHXNrVlFM2tVVWcGVuXgFTkx2yZPEAiI0M6b0isan/wBMkU5nlRdyA7eMkSMEgRjnXp/0f0La7io9SvuSldGU0xFkORJZzJLgscJIwpmZwsmr7NFP+Cz9F9Nem5RyjW0WVFtz2+eSBglQDBxJjGjfSappbetWclbE9N1tgsSAFbmZJMePf20ydPXaVKdWtuOykCvaHtIaxRJtguXmc5kRGdDk6otdtyqKadJi6N6rgXFRBKD+ESImYwTGvK9zmyZOTr/Pp6HYpwgnEC9H3foOjQTeyU6nGVYmDn7czqHrnS2crSst7qge9QoQA9skwVAmBk4A8atbzpjU6lFaoDUqsLcrC0m4Fe4GFMyMmOdGOt06LEbjcBHYkg0Qw7fTyGbxMibo4EDnNIS4R+Luwytzbj1X3+gK2HS2Sk5p7iixNhZIZZCDsmwqT98yIkngnQj6h+jVrU2rlfTr4qVFDFgRVlg92SVJmSQD2njjRTe7EZqbSrFRnFMUkju/iyP5bVuMRAHOl1XqqNQR4M+luaLgfcVUgBQeJuVVn8GM6DyZFJSi/wAfvoTimqZ53sn3dSr6Jr1CUm66ozBAvMXGMDx8a2nSeiAVg6K9ass/vC0IbY8FYLKWHsO0x8DNpsv/AFtaHAqOwVCTgswCHPmJfjmOBONFvqdepUqU9tVVEBdRJgkpYwB/lxHGe6cQCb5czk0o6TQkcddlsqtWhuU3QqKKu3Q0SJqm6kQ64QXA/bK44PGszsqO4esrilubgURpqFfutJAgYUNGAM41sKW3p7dFrGpWYs6AiLgxYlhlhIAg3CeAONcdK3yLuGKVFqgq3ary33rcfYyPc+3kaMckmklGxXH4uVkD7dUouBUhwEprJMuFFrHDXYJJJmJPjMR9Atp1DTNEXi8FyTIDRdAmBgZMHgn3k19WVgtDbQtMMxmySWBYS158wWziZI1lupdSCbdiYNSqGAImcmGGPhZn5A1y5XJz4L7vs6cMeW35Ku53CVaNesFCzVmm1sg2KFVibgI7TPnuXyYITpe2FZ1fcVBSSgjqjAyBYPURRJB+9r5ySWM44M1Olnb7WkKoY+pUUVI/hNTAUn3Hkay3VTB+8MVaWuvJkAAA+MA+D/GRiMelg3CoPXgjmxV8Xi6/Ps0f1i1LcimmPWpk+o8jtAW0IQ0CFMQfmDB1m623SgKbg1LgWDkFVYyRJXJAIW7kHwT8UkqU6QVw14ckMpHwCQPgEkTJmVIjGo+oim6K6uIDEDscexg5IkT8A+NWXocz12aHrXRUo0BudszVtu9pPEiMQ8DCiSP8rRJyJAbJnctDBAbpyVDDLMpgi4EA88x8agYJYZcoCCQskgmBELGJg5J4j86VPbsaQYSTgEREAmBBnzP+v65KkFVewvs69N6SUqalqkO1QsCbBgmAxiYFoOAZOM6LfRXVKiVxt7jTQ22gEgXISLznnmSPY6yr0Fo0w5M1LrWUcACcGOJAn5kex1Z6dtzivWcqHWo93nBjIzddJ8frrNJpgtm1/wASurPUrU6dQBYWWIEByJF3sxjkjGRqHblKiXqRxJ/Gs5vvrbcV9ouzYhlmnB4Jt4XPHdBnH2/Og9Hf1duzoccgqfB+PnU3ibXzDyJ9671KhZ1KqMKp8D8e/vrcfSv1Qf2U0mp2VkxJWLl/myOR5H/5Y87qbo1Q0krGR8/nz+vvqClvaiuGua5fck/1/TXRilKHRHLjjk/5G13WzDOWIkkzPv8AOlqvt+pqyhg0T4kCPf8Avpaf3rNwRDstiCw9RrEKlxHdyDAx84z7H21KrvUam9RQ6rChQIDRiTA+0HJPk6HnpLhRWpMWRhkN7QCP+v8ATUlHdipZTYtTtJ+3nMGAfaQD+nzqFclaKO0Fdntj6jJUejSo1ghIbvcwzgQucyWMGcZHjQGttKlN1FEeoyFjCyTIZhIA8ef/ABm/uOoMpNG9IqAC7tHJkEsRiMzwY+eOKC1E9QXqGaxndYZkBzABN2SRxHt76mrS2G1J/IIndsi7UU1X1AYMBQ/2m64QWIhuOBHnQPqe1q1atva1xUK0qPuMAEzGCQuJiI1L1jfPWNNZNSpjuYd18S2VWTk//JSczOtR0jatSp/vWDVmUKQue0QQD7sT3YySTAOTqTksK+/UaKeUh2/SWYMVgoGpstSoWWbcljaQWYR4gAjMDIKj6cJp1Hp0qbLaHY1QgvbJACrIywiFECPaIdqtQM9N3ZqbAxaIqGBcVcqt0zceRgRPGtb0yrRajcE9KmEgE4ack4+7+vv51ySzTX+DoUEzOdG6oxAR2emgMSAoC5yv2hBHziCpidWur7oVana/bT//ALWVWu8EKyiWkY/TxoHtnY7pxTd0oowZjybTgkqCAZaIkxJ/EarebyjXNtOsXpKMX2RcpiSFjt8iZHbM+8MkHy5Iqmq2Zet12uXWnUY2wwClZumAAoMyckz4gxqbrm5RTs6lMfY7KM3WimyOGknyG5nhgMRqD6jopUAW267AM57SSWJjn4AjNsCDGU3mxqUqh9Jzc0kSSrkCAMjtY5zgca7MSjKK8EJNqVnoB62oG8WpVFhZ61Pw6hzIUAESxEEA4Nwn2Nf/APi7ClVc0blZuwghmtjuLQZBmcEDPOsh0botVqy1KiggOWWnce91llUk5gkeec5GTr0cdUqBULFoL2NfAhsS4kTbJwR7iIxKZY8Xp/f9mjJmc+lupHb1bXgGCBybVUwV5+0ZxGIIHJOotpXUm4EuwaowoqDCmo93cf4vuE247MnjUG93jpuqdS1AWKADEIMATGTm0nmLmEYnUO46huCbForTJWHKKQRaSBGIGAIOOTGpzi315+f3+h04ltv+AjU2IlgoY1HYK7WntElfUEZtLg3QAc49iMoVnX1KhuM1XYEH+NrOzBmSozH8pAEg6s7Xe+mULN3UUQQGkuAHDC7/AJwSP+XRwNRVP2i1ArS/cZC4PAyBIzAxwc4BHNw01Zpx8l7oFI16dWnUrVXVXNMo1gRbQIIMXCVJzM4I9iRPSalNNyKdNHSkUf8AeNM3yO78drLjHcQBBjQXrO2qw9SW9CqBKCSJ97YmJ+BBiQMxnh1YrwzEiQHzIHmT4MH+/jGurFe/JzSS7s9KrD1NzRpbuuDUqGog9LinYGcDuWYwwn3Ixk6bq/RqQqIFf1EUkFRggrkBSQRfJB88RAnGW+ntq61DXgSisiJN1pcQSZkDtkAZ+6Txm4myD1UDVrIdmsHDAKRKR9pAJgYieNQcVpN79fv5Dxcl10W9/wBfq1VFPbrFJndGZlWpxA/iXLEEwZyP7Xd30LbimPXliwyQg9w3gSpkDgn2zMa4bp9Eqi/vKlExFgJKsotLOgx47jjInxoT17qXd6F9yyLXyInHHssE4HKal8XJRg2l5/uyjrjbKn1L0paot29VXSFuFQlTTZSf3hIBB7Da3ki3BIGgXWtoNrtBRYn1WZWIIkC5fuU8EDuXGDJ5jW26RtxTRgiZ+5r1m/GW/wAwgGSfY/nVHrdWjuVam9MIRENIFvgFW4A8w3MnIk67cXtW+L2kc88Xk8029UkqGYhZEkQCAM4Oi/7aG3CGERJACKSF7QbSSe7JJJnJ9uI4q/TdSHNNqdQJlrSZC47oIyMjiYnVv6V2z2VaiBHKA2h/t4LMPyYAA8meNdtp7RCmS9WqhaVRfTZkchkZu0gkQD9uTNwjBtic6j2VzUU29pZCVerVMkKgbhfYYGBmRq90uK3/AKWrJa4SotHMljxyFwOYifM6sfS2z3Aq16FJQaiBiysVKlVEBf8AMPcSMx4nWNRWobXb7fdLXCt+z/vGRZBiBasscdxm3yJWc6lbof7QjVKtwqsFYAgkknLKPaFCqAcxnVr6R6WKlEUWdGmm1QAEn02ftVngGW+BESZ4Go+ub9qD0aqKFpPTJ5LMbiCWJOA8YHsJ0dmM9U3jNdS21MqtSoqKIlu2bUuOBJN588ZxoTw0MJaYMmBMwZjJ1sKasXpwzUlKtUULJKs/2gmDBILeZA9o1kt/tijd3mTPPnOR51lQGdbsUA5C3wMYIjGCRPuc6WpNt05GUMaqqT49tLR5IxoPprqbhfTBKsoMHkGWIPOOCR+s4jVzqWxBLVE8Nj/WRHiT/wCY1n9huPTBYGSsn/b++jvR+qFbqhjMGT7ceeBJyeeM4zz5eUJcl0Ui01TB/UjVValiB6VZVEFZKkEYB5mRMDnBjVj6Vrw9rD1VsYMrFlZAbSZMjtkQRwQx5MavtvKdZ3FhUAQVAhbgrQ+CCzdwIBj5E6j3v07XRCaCfuRT9V6gIkmCcifGY8AfM6PvVxSffzNx3Y24rKKh9JBTQyoK/ci+5JksQPgnJ0d29atTKJRohnM2uSCFBEhu5gzBhBmcj341kU2rhCXBCoO4sYyfGiHSt0YW1igUMCw+6EzieO0gTgAAcRrlkk9rZWKa10EPqHavt3SpuK4rV2KsqcKuYECeOROJkjUG36jVRz+85uSmhtQN8m4zBjnk++Y0O3u5R6oaxhTAJuUhnLxhmnk+0Gce8audP6oaNC1VTvRRUZQAWgllLEqSzFoMHIEjHhuD4/Evv+DJqL+E0HQ/p+FerXJd6sShOARwOAYAMweMcHQf6tGKb3WopNoSASuRMz2rP2jyATxGo6X1GzB17rVUq4uNyiD3YBUgMcmfjEyKgrU6iljhUPaDEYEyZ5n5xzM6h8UZXIokmixT6s9WgrWqCpgm4A58QJNpS6P+s6W/3lr0nIkPTY0zg8MJkifKxH499cdD6QYrsyXsgFYhhCixahBHvyDHsR+dC6gX9jyS59fsQcDtIYkzIkxI/wCUz41aPDlS+7EkpVYVXciqWW9VIsgQCSYUggZllIJ9u7Oju+36MtVSwLqQgbIGBNQoORcQxAyAtMax3SqQex7QuHz3E4H58g/6ew1q+idJFLapX3CG0M6wJkrBtJHmRAlfugfOp58kYL+PN/L6D4MbkwJ9RMzvTvW0+qs5gwC3MeYtP66LdU6rVDFBBLJ6TECCyqTGfDwxBbnE50H66CFVzcagqOGJMmAogtgZAhS3+VffUXS+uVDSaWWamHlBkAyIPK5A4jSyxvhF6pHbhlGUpQdpv9kQ1HsrMFMFaVMqBmCDPB5HcedaH6W2FOolT1TLtUlwrAAAhYjyRABYyAIjkQcsXPqXc3GAQPgwPfjVytu7qioHCSLGsAgmIn2MkcxJn86q4tpfuTyRjtr56Nl13ewgRWQO1U07S4Y2q1pAKgBXI8cQqwMayu73FP8AaELsxVDLrnKlcEe8ET+J0I69Tf12Aaq+QXMRJEwwCiAQJHGCD86pbCuE9Sb4ZWWVjIPN08mJzqmPCkrvv+Tz5Sd0bkdZRGLKeQZjjttYTHmZEficaBda31Vn9RVyQSv8qjwFECWiJJ8RjnXHSaD7mm1Dagp6bCpwpLfLG3AGDBMY4JI1z01axprBhQwZl7TI8MPkAn2mfzpOMYb8/MpG5Gn6JTZmV/Uc3Eq8HAJWJGIYeOPPtOqf1DsqgrAlUhipYhR9wBpllLGYIIYLOIIE2yanTOqWP6ZOHlbfngfr4/UaMbjqb1aJRgnq2QjO6hWDYkyYJtyRyDqSU+Q+kTncelQF7FwMXKP0H5ORIGcmeDoPWoNVFRipqU0cyUAJZhAYxi7IkZ44knPGyWFYOpRhNxpgxIybkOGAWZbkR55E30yKlMkbeoprSx9F5sqryAJ4eMx/f2WMPd2/P6f4C/i6CtJKHo9xDiIuHOREN5gqf6HyNY/qFGptnX9mLPSvuVIuhoj8nxHsQD7HRvq1RatUOg9Co5C1VMgCOb5AkDPdEwPbQw9QcgJTNqyCWAtcmBktyBPAEf1nVsFxt39SWSmDKBYuzlvUrOaaKtubiCFjHAAgD3iRgHW63VSipFJKhorTUJVIbMFJPqMCSQXEwMdzczrN1+nV1qnc0ZcsrF4HCqvcDBkkxPEHzMxqOjv6J2VMMCGNW6qwxcBggiO6Y44gnXZGcZK0Rpplfpe+qUaEIrqjVrmqLguq4EcYnBn3xmdW60bmmi01AWVUBol3Il7TyFQ5HuMRqxVVWAo0ilSpVYvSVQQoIJUA3cp6ZbPOGiCRq90vo67K+pWcrXNP92qd/iTIj+cBbjAg+8gCeRRW+zKNg7bbTdU3ZHFwWne/cBABgjIgxxBI4J1Y3OxpOiEKTTIUKbfcGF4zAHOceTqt9R9Vaopo2so5YzM2cD3hmzmeR86i6HuCKbUzCOhI7TMXEENiRgCI/wB9JxcoJvsLq6M9uxa7CFOeSqiZz4Glogd3tmy6pd5x5GNLR96//LFopelAhcnEj3+NSNuyQtFMi6LyffBA9gYGfxqz9RbdttUIgw2UbxHmPkcR8/jQ3a08wTEE3cGBGPzydVm4yVmindGo2O9SyqUUKxMliRkLADGePb8k/MF+m/VK7UCi0kVFW1qkgMDgyw+yWmTB51lRQNrUDcQAWpwAe37qg4ljgNE4hvfVfqnT3dUqgXCIYL5jyB8rBPsZ1ye6hLTf3Wirk+zX9XQSop0u6o1trxCMACT/AC5Hdd5knkYz7UiX9BSEFzi4iBIIzJOSQ0ESNGtnTdtqO4lWpWlzyqmQJyPsMGfYsPOshVeoWem9xcQpFwkkYMYnOZHPvxGtggkq8hm3qwhtemVC9NCzCl3m8GB2G1gCJyG8AmZHvoxuKgkKgE+JzaP5jHLH49gBwJGU3Wkzr6ZRJJMfcDAAHgNbj2yzcanXdrRoYNz1STf/AFGPOMj9NDK5NqvyHxpeSHq4RWVaJNyXLjyXIm4xkmc/r+CV+kNjSVjUrD1AsGnTLA3HEsRiQpMweDHtOgzbdURWu7QSFPJd4yxjNq/3PtGrnT2qKaTFD+zE2qSPGVJJXiZJgyM/rpGm8fFP7+/6HbSls1nT6tapeqEItcP+0OeBTASbTwZHaPaT7awPXajLUalRplEKzZyT8k4JJAUnjgY16FS3q0dqLFPqVWYEeZUlewfxSwmBzaBrv6d6ItepWqsJP2KOfEY8ntAz86jhmsfKTX+w5Y8kl5POek7ozTIaxVdQwPMnl5gYgDB4jHnW52/V6TMDVUyplJJItfhhGARJ/TUH1Z9JijtQ6qVKsGMSb/UIEsCIi0EDjz8zTrbCqmfSRlgCRfdAHmH5mfGlz8Mq5ddr0On2VvG2nTRR+ptwBUS03U3LAxyQVUH9ZWR8gap7TotqglgQY+zj31b60R6VGp6dPF8g+oImR/N/lPOg/TvqZlWwqLZwB4kz/Ef7fOumEJvGlHwRnkisjk/LLHWaX7O49MxcoCgk/cSROT4GZ9yupdr0V0r0mqWsodftPLH7R+L7Qfg6Hdc6glZlaxmhYy0AZJ4XJ/Nw0Q+n9+9Xc0aM2qzgQojEEZP3N75J1ZqXD8tnOpXJh6u60UFQhmIavCmA0k3LI8fdx7AayG46U7OCzW3knuwMmZz4IznPvo30MI9Fiwj01V+YEgMs45JLgZ5CqIxBFP0ZyXqEzKsVJ8wBH4x4GBEeNSxVCTV7HyptXR6H9K9Ermp6VZFoJVUoDTKsjAm5bCJH8PB/HJA1Q+rOgGgXNKorWM8r5ALNAOeQQWHureIzH0SmaCOQIY2kEGIuAMiODHkew9tUtrVerv8AebVmy7OKWeSmEk/5lAT/AP0OuRKTnJ319Ppv9y9JQjfkzm5LqSEJNYBb3EgrcAQmf4gcFvfHgHVvpvTVamZi4ENJEyCYIPuLjn8asdL2nqVWLGQxe1p+8SXAJ/En8A/Go6279NrlkwSroRHuCD+R/rrqlkd8InPw1bLO8p1GZEchAo9MC4iQGLADkEBDAEYBGe3XfSnVFVTMqtSoyFQZRULDPBBCSAMCJBnJK0elVN3tQ4pF1KN6bFlFxSQLsgiRInjn41xuvprcPBrr6OCUYBe8tClcP4Czzj5zownGSal4FdraKQ3auaiP6gqWBlEwxVRcwBMXAgcnPZE5nRXadLotRqMFudapRZJERbIMROGn+mh//Da9Hv3AFVaThqRpGxpJn08j/wCmQDgSMAA8Ra3nWFpUAKYtzaSSWhgIm4CGiOdSnjlJL3fQVNf9gHVcpWenSE0nqVF7mIUKCEkk8dwb+2s/vUpAUyruUuggrgRnHvPyB45zo024auFCrYWlQ2Yb+Jrswe84j2Or77GilILVACthgT9p/P5yD/0OuhTWNpPsm48uiz9F7cV6rVohVUKFFouBZiS5IMAf141x1ug/7XWeopQXH0zGCigBbWiOBxOCScHQ/wCnOo06PqIGLCVsGYY5FzR4mcZ8DMyb27+oDAW8m4m48TAPavxOkycnkegxS4gbrHVLPTWlAaJJXOTAge8cA+2hO43j3NTES1o/d4E8n/m5jXHXKBWsx8G0qRxBAiD+NR3SotEEEAx75t+SckE/j9ezHFRiqISbbCdLoKECXafMWx/rpal22yqlRDVRjhcj5gx76Wh72PqNwZtd/sE3FI06g7TkHyp9x/t51hOr7KpRK0mZv3c2sR2gMZgH2uk/BJ9zrfq0H8663+xSuljYPgjx/uPcedckJuH4HQ48vxMQm/YjtW50UrCjILZ9RYzMY/XVfYdRkGnmT9sGCrDI/rxHzGp6/TW29WGEMOM8j3U+R44PsQNcfsfqkMZCiAXCyDM4MH+4Mfjx0R48ddEpW3b7NL9L9WVRUp1e6/jtLFpzaOfaSo1d3vQHpGjuqiEVGhWV4wftp1GxyVAU/wCYj30J2HVGR1dFFrIrEgASygMCfzcf1P51rqvUfUWolQxZwSeA3uTgrBAIzHvg68/JcZuSvfe/BWK0ZjfslOk9RhceEHkt448liWJ+T7DWS26szim6mDAOIg+D+k6ItXf1bSbgGK02jHyc5mP0+TzqXqtbBFMFUTtB/mZsknzgT/8AKeTroxpx16+Qyrv0B6v61QUvBIWnj7fH9D5/r7z7T0PYrTVUjtRQoB/A15f9EdFc1TWUAin/AHJ9vmP9deu9NoW0h7sST+Tn/wAfiNNkpaRNNvbA3WNnSSnSaqwFS6BUIhQWNxY8hQp7wT/Lpv8Ajp2u4omnSqGjdYlgNqBeQ0TFwJJkQYnHOrHXNn+0K1MiVCTzAuORJ8QBPn7tD+k1aj0lSlXXtNrJVQ1CZF/3hhMyY+4QvGDrkeFc1Oyqnppo2PUOpUKwYiASDEkTkEwpBIMHuxnLY1kd3tbO9+0cmcD++rP/AA9mNr0abL5sqc+cqygf3xE6Kdd+mNnR2ZqInfHHN133AxMCCdSzd2/6L4HWr7PKfqzeq6VAlrrUQ2sMgek4LAf5rSf0B8GdYLWr2+3IrtTMGk4ZQbhiQ1rRMglWI/8AedZ09Pqjmm//AMT/ALa9XBxjGkzjzJuVladGfpKqV3S1JyiVWknyEaM+BMaHHZv5Rx+Vb/bV/omzYuysrKGVVmCIDVKYbkfyk6rJriyUU7PWeg9L29OnFFVhkiZLXYuXJJ9pj/fXf1NszU2vapNWQqgRmZA/HJGfddZT6Pq1DW20EoatVqriMQzCmq58AUz+ja9g+p+h06W3J9QIQJkmJIz7/GvCywnHI5rdb/j7o9RSjxUXq+gf9L0aKdPJ3Al1LAoCJJkqFHgklSP0OvHupLS2+7FVaweur3sUPDA4RfChQAJMtPgRGt3R6rQ3E3VWpUyWbPaHkiRzgX3mGEQw+dCN+/S6LFaWzO4qgxaFIAPz2x/Y67sEm4fFGm+zimqfYDbq9KnVYAgU2ZrFA+2WLCSSSAAQPiTAxoYWmoQbajEEoDJgEkd48NAGB8mcavfUW9p1Avq7c0jdinSYYwBntieBHP41D0vbX1qjAxdgGMqY4HgwwIngkR76LjGKch4yb+E2XTOvmjSSm0BaapkBl8eCW9/iNS7/AKkax29Ra9VCHcQg+4WyZ7lWMgyT/D5OhdDd+pNgkKYcs0qP5uwwoyMEhjHkeQfUt6a1UDFQIQWu91kefMe+OPweaGNOTv03+Y0+jY791rIyis1QHDEsrKCD/NaJbzC3RBkjz53W2K061SkGLio3fC5QC6eTDESRPHborU3L1gtOiVVAbSGJMmJIuH3QOQBAP6am6d05qo/e1e1iSQq2gkMFYEnLdx4xkiRnXVgfuYvkyM0pdDdC62tFXphb6TEkDIu9isGZ84B/voZ9SVVcitJWiQwT7ze6ZKi7HJUE5t+Ty2/r0qTA3TBZQFYdp5g4NseSJ/HkAdzujWcMykJBVFWTAkmBJzk5/OqwhcuQrdaOdluLageJtk49yIwNdNuGiSQSrYn8Ef2Mf11ZqU1Cg/ZOD5iPMe8E4nVB0uIFJSbsfJMzPwI/TGrRqWxZJx0RUmLGLucwRMkTH+p41p/p3oLN95wP7fA/zH+3+sv019PmZOSOW8L7hfc/OtVu9zT26Zgew8//ALOpZM1vjEMIVtk9OmFAUG0DEDxptY2v9R1SxKwB4HOlpPdMblE0wqR8jnUjVrYYZX/TS0tSKFrd7WnuEsqD/lYcqfcHx/odZit06rtyUIVw5AVxALfy/g84OJHKiAVpaOOTUq8AkrVgl9zVpsoP/wBtTTItgqrMsEfkMORx+Dq/vKhKN+8AFUBVAVu1U7mOW8OPck3NxwVpavqrrZOLt0QdMSpRZ/UgmJjmJg3L7e0Ea73G9vNOkKct92IMlhPEoOIEz40tLQ7jz81ZrfLibf6M3lJaZprJa7ux7ePY8a14KscEx9uR5499PpanKO+x7B3Ut5+7rKSAUWSQDlWnP/MBP9P64+vvH2npU2KkVqdCrcqwwSWNMTmWUgxjwfedPpaWUf8Al8hk6o3VJv3SOxy4BED+YAyfAOZx/bXe43Fy2tkREafS1zQ3G38/0bKvTpGO6r0ykql0pLelr+oQpYANaqgkGIYg4j5nWZ6zsNvUp1atzU9we4KBgsTcZYESDB5BI+dLS1aFqXf3Yr3ExB3L/wA7D/3HWt6J0iqGqCtU7woWwksQamFzlZmCIJ4MxpaWu3NqJzY9s1vTN1R21d6YpX1KSKCJB4A7mLD7iDOJ5zJ+zd9U+pKbUKrEXCkuQVHPAA58+Y0tLXlzV5I/h/B2xScL9AB0zaqKgFVFl09S2BANxLcYn94B+mjqU1UQFHsIA/p+NLS110crZlfqHowKNUa1QAWkCSRzA8gf3+QYI862vV8gKijMM8QSBxEYAGMfEaWlpsSUouwSbT0S0eo1CKzUwYUSwBAEntnJ4z4k4/UCEqOzVESL2BbM5AFxAPvEkzyf002lp8UVykq6/pByNuKZJ9P9RsnsLvxT7otuOfEZnnnGrK9bKVBALsOZMKp9VajFR+VGZ8DS0tVcIuTslyaQ3Vtv6qljC2MWqQP55II9lw2Bn4OqvU6lr3jBsVWwDLRJI4GeZx50tLSQbdJlJatoh6RRfc1AMWqCT/8Av39tazof04Vc5Hpjk+TORGlpaj7RNqfFdBxK1bDPV+qU9qgVVlj9q+PyTrEb7dvVa5zJ/sPxptLVMUUlZpvdDJSxpaWlrOTF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AutoShape 6" descr="data:image/jpeg;base64,/9j/4AAQSkZJRgABAQAAAQABAAD/2wCEAAkGBxQTEhUUEhQWFRQXGBcaGBgYGBoaIBwhGiAeHCAfHCAeICggGh4nGx8gITEiJSkrLi4wGyAzODMsNygtLisBCgoKDg0OGxAQGywlHyQvNCwsNC4tLCwsLC8uLCwsLCwsLCwvLCwsLDQsLCwsLCwsLC80LCw0LCwsLCwsLCwsLP/AABEIALcBEwMBIgACEQEDEQH/xAAcAAABBQEBAQAAAAAAAAAAAAAFAAEDBAYCBwj/xAA/EAACAQMDAwMDAQYEBQMEAwABAhEDEiEABDEFIkETUWEGMnGBFCNCUpGhB2Kx0RVywfDxJIKSM1PS4RZDg//EABkBAAMBAQEAAAAAAAAAAAAAAAECAwAEBf/EAC8RAAICAgIBAQYGAgMBAAAAAAABAhEDIRIxQVEEEyJhkfBxgaGxwdHh8TJCUiP/2gAMAwEAAhEDEQA/APEY0tTmnqNl0aMcaWnI02gYbT6WnC6xhtNqYUTrgprGOI0tPGlrGG0tPpaxhtLT6WsYbS0+lrGG0tPpaxhtLTnS1jDaWn0tYw2lrqNKNYxzp9PGlGsYbS10F04TWMcaWuymuSNYxzpafS1jDafS0o1jDafSjT6xg1utnbodUTW/+tdqor1LQIuaI/OsTuKemTtGB7DXOpnXURGgzDasbVZI1X1LRaDoGPdvoX/DvabvZepVvDEkAoQIj8gzrx/rPTvTqMomASBP/gf6a9E+hP8AEk7TZvS9MMVMqxJju8EAT/341it/uvVJMEk+w99NdjSdmZZdPSpyY1dqbViJCtExMHTUtq4M2Nj4OlFC/X/orcbWjRrVAvp1hKkMD4nI5GNZpkjXqP1L9TPvNrtqPoFRRp8zycLAkZPbhRJM68/3u2tYggqwwQRBHwR40QvsFkaaNWKlLXPpEjA86ACHTxozsdslgJAJ84+dEKG1STKj34GlcqDRlo08a0H1L0n06rMgApm0rHnCgkR/m0JFDRTtWArW6VurQoHU9Dp7uQFVmJgAAEySYAEcmSB+uiYHW6cLrQbX6YruaICR6zFKcwJIIU/Igkc6udA+kW3NdqJqLTKipJORKA4GRMkc6NGoygTUi0Z1YNHOinStstwuOsYEtsWC3EGNV7Nez/4q73bHZbNKDUyQv8ESIAGRyO4Hn515EU0Qshp0p1ovp36VrbpraNNnjmBgfk+NUdlQzr3L/BlFAq8BoXGJIzOswHj/ANS/SdTaG2qtrcxrKVV17F/jV1ANuSgI7VA15BXGjKvA0q8FfTa6I0gNKKIDXarp0XVmjSnTIxB6WloumwJHGn0aMan6o3QZ2I9zrHbk51utt9MGoJqM13d2gQO1gOTHKyZxHtq9t+gUKdRTTUMtwIY90/aVLdxCjMR7Z+BJzUR1Fs8yp9PqOLlQke+Pn/Y/01KnR2AU1AQDH6AiRiJOPxr0mts6asrXTYKbNJCEvDQojwxEeIJg45GViGqfYvpQUWSxDG2Rx8KTOBz8am8j8DLGjHjoikvBZlUSY8frnRDY9IQOVamYuIBCl4tMEHP9eMa0rlKhICnv4bu4XtsKkR3Svx+oxDuduloFRipRFUlLgVfOD5BBUgmFPBPGlc3RuI+w2gFkKgDciYjJJyB8eePJ0S2m/CEgx3dp4Myft98kDA0OG5csZ4uNxXNrt3Ekx9pEN44k8QWNMMSGwo9+/GIgggATH4zwY1Juyi6Cu63CVGysklvDTJYAEsO0k88HnOqlfaKQGCrTJtI+7CjBkrMT4wdRhnJaSLgchTlT7ypwMSR8nVk0O+mbwhDMHA7RkFj9xKlSAxDEgkkD20fOgEFGnb80xPbBtiQIuiSBxnHv8Ud70BKtMCmFpkEH+GOCBJGYjx8aPU6V4yBJmQCZwIke8NIjxnznXT7FisL3XXrxxwQSM+JEyRM/MspNAaRgd19PPTJutxyRJHsIJjz/ANfY6vdO21Nbb7UEiWIHaMmecn2EiTGtcxQG6rDFclVYkzAPEkgyJ55/GgnUKTvTq0aVOxCwqAAKLZFwAE+PAn2zpubbWrEUY72Cqi0BTLLULNINgQiAY88fcbQBkxOONF+lbf0xt6temVo7h7VqSGwrBWhQZkE+f01ndihFOorWtUIARgT2wVc8CCSAeePzoh0vZVnWmW3I9OjUFqFj2SQ7FQQR4n5I1WlW0Iz0PqH0lQamyvWcgxaWpC4ZBMXNMY8Y7tZ3qv0hRpn1ELIgUQGAJDY7mHhCZ/GPmD+63DmmHBgGpaHPmCO5pBJAmM4HAHnVjp7FyaVRlNsAVlCSS0QskZn394yJAPNL2ifvFHyWWJtWkZTYdKooI7GmDeyKxEe1ykic4/HOidVlUFRf4M3WgQVIKhIMgopn/Lqp1Do7U3Ipi2D2qY5BOOPtMDnH6aZPUp9takrKZjvClgOZEhSufBXPxqjnL1FpUSJt1AIABCmSWF9pY5tuBg44Jj9dWOpJUp0pp0cupN/pr3TJkQsCTjGdC+u/UtdGFPalkS0E2M7cyeD2gR5FwyO72P8AQOrbr0qf75ybFaCQbfKi0mZgz3CMj9N1uQvbo80p9Fr1HMJ5MtHaPJ4/0GtPs+gbUDuNRz8GP++Ix78zo/udszSWMsVUlpA5MZBGckmP83xqvVQZYG1rbY/mOIOc+I4Jmc51pZHYyggN1DYo8D0iqkQnkj+L8gXE8+fbVbb/AEgreYY4C/PPnzH/AHEkH6O5UMWLKsysZIkK2MnMw2DODOSNWKnUGC4YXThcZMECIjmQCc/aPwQpsNIo7T6JpmStRiAOVKmDxlYkZyZIx7xop0/YnapUse8m4o9uRaPGJGcyPEaFb/dskLaTLe4wTgAHAP3AeIg+2JH3iqqZU9xwGz4B+CIkEnnxrcpPo1RA/wBZbX1zTNILMG82lfaC2OQPfOsHutq6mHRlODke/H+ut/WrVCzEOTwO0xzyRPcMk5uBzxqrV2qlzlVYSC5LKsWtz5BYiB4yATkaosjSE4nn504GtTu+noQStImLVkDBx98gA5An+seNVKnS6bKpU2qDaXzBJgi6YiAcn5+NOpoHED0xojs01CenODgXc/bnjn8an2rQc8jVE0xaNPtqQtGm1FQ3oCjS0aMGOsdW7bZFpMGCPtbuIABIPBE/Oqu23IFJgygECZBHcScH5KkAY4wR51R9FKtqO0OSfPgg9rH+ECSfjOM4r919SEu+8rnIiR+gDBuQD7Y1yPoqn4DNLq0obkLosKBBNpypPnkrMGZuMRqnuawhqmGQKAQqkSCp7yeAQLgDzBnVtaIdlCOIJPqO4iAov48++D4g+dc7LbhaVVTUVpugiGkBisG5T224kGA3nS0MWvV7aXChCrA9pJF5axgM4cgA4b7fPNVNyHZP2hwXaGZCG5Yn3Pf2HJ5x4Magr7pWqmFMmAAgAj1LlEKCTdIHydNvujtczVHLhZAeAsEMWUoeYBjAnk4wdD5NB8XZ360UzKEsqsqFWtuW1vvP3KxMwDM49tXNrspEWWsYBt7mIZiCTb90FAbjAOQeJ0Req9SWFzVStNlJLQsFKiYLGYg/dHMZE6d6ibdSzvaL8KsE9wAiPA5J/Jz7h10LZUFBlNwNyFwEKgfaVJwPblsHzEdwg6/SbQUqMoi6GYAFhABLrBkCOTAEg6F0dy1QpT2i+lDr6l4W4qWtm5jEYzzgiCTjUlaim2qVK1dyQDclrEliOJUCYURn3OSONTlJp/d/0LJyLi7sERSYVGAVjIYIsmBKiIOCQG9jxqtWokNfuqzBQs+kGVRkFSoUEDLEEFs4+Tpb/r7LTVdsEoUWAYRNvMQOTFubzx8yYyw6jUrMAFpG8AF2uJchsBu0D+FRHBMme6BXi2/Rfqa6LO/688AbaitG4Qi/c7fxeCQggk5ODPGuH3pLQ1UIWXvg5YsFWFJysZkiOeY1c2ewJuWTeKj0mfkIBEkvFxK3rgHI5402721MLUIArlmMuVBVe4wSWkgQATP6nzp9I1Nk+86WKxLEg+mVgWq4tMKCQQbgEBYCBhDx40Wy+naMNUdUp0grBiqLExJJYwT4/An31xtOl1KNAXrbUimG7VIuYrTlRzaSokXZkHnWp2e1L7IvUFhuYG3unIBImYkyTyfnzrmyZpbjHwMo7RR3Neq1SnTpWeiwu9Tk0wFUZ8BltgDIJYe2qfV6+4WsdshpsjgmW7GtYE/AxGPPYMGdGetVaezBeRZADgwFJLTc2McTgzAOqW0q097WWo7JZaVQKQOcD5mMjP8AFGuV5P8A68mvK34OmOSqa7XWvoQ9d2nqAPSghwS7TEQuJnwVgY4z86yHUfp2XSnFIKis4EkExIIOYlgAbrZ7Off0Pa7cIjPfeGdwENvdc0TjHbaTgcludZfp9X9ooM3p3VZIAaQ9ouIUm4ZiWySPPzrrxZ29P7/E5nGmZZ6gUoltpCtMnIWFAJBYlgJxEYzM6J7DeUhJrIbLWHq05UoshRI5BA8iYiY1W2vT9ulQvtzbbKkAhgRLlQTDFm7M5jAMGcQ1KRLIhlQUp0yoMhgxk5iSQwBxmMR51d70wJOrNCb1oCpTYbwC5pXDALGJySZgwbiI4HiHZVKdVR6cBiQCtQC6RyBMq/bOARwDrNdO31ZaiuvbXZiAoDWFUzA4DtMx5uMYjOjTru23dtHdj0azEOrqf4vt+7FxIGVY+RnxpKaDZxW2pBCsvAMA5IExKSPJJ55n+sG12ZbkEkKxU3hgTdEscIP6mJke2jTbPcUnFJlO5pQIqmTJCksPelwfvMDEFjqLa7mlUBpU4glppvHcLgCVJBuELgCDOSRnQ5b2a90ZoUFWLCGtIlctkCLoIyP+pb513XICMjKAUtvNxIMBxBAY4JMLH+X+WdFq/SUQRda9wElctJk+ZgQT5CxEnQ/edIFNQrFQjCmH/efcS6hrmPEhJtBnnmSNH0G14KJdsvH7sk5gOWAKglebR2twfOPGrA2VrNeGKCSzSCYzIAJ5CrdzwTExqLpO0kVFChfSGTMlQEhMmYLODPvB1epb6k1Eo5ZKaqCrhY/RyLYa4QBkGSIMtrbvQK1sHimi0gWbLFnAgkqiXGSYCzDAf14gabo/SJFrI3e1wNODaKkKAc4EmQDGQOPPFejTYBHUk1aTusEgKSxqEHwAoaZHN0cGdWqHUHTbB6LFGUpAILRYZVSDiCJbnNp8ydG7VmOekbLhlAYq1NH4jAAJLYyPtNs+D86Y7DbMKjWVKpAGLIclwVmRgQzK0Ef3wW3FcUaW3SYli1pIW1niWDGS2QcNMf8AuGuau9lexylTLPM5YSsgGARIIJ8QIzOqRasVoGbzo602tv4CnHmVBB+CQZjS1qKtamD3VXpmFlPVdbZAMQZI/EnTaupaEo893O4gkCRBPwQVMfoRolR3IYQ2GglWUROFHPkwCM/j2iD6w6W+2324pOZ7y93gipDT/eP01VVJpwfE6nkgk6BGXlBiuzFfTULaylGCgkkkBGPHgiZPgaJDcirWQVB/6dhaItTxY5OAPIBEcqsADIFdJqTUhwFZUaxiTDEDt8d/gxk9sQRgaTb7Albq7BEW43NAMGOJMU1BEjkj/LxqD1ord7GbbBKpFGmBUk5PdEXAEARMN3AsYP8AbR3qCIaiiq4UOQtOkpClySSJzAJYnOAJiTof1DrFOlaKTKFe8s4EsTkgjBBJIJM5gHXHQOkHfB61e2n20l9UqD3qQ2FIuNQC0MwInycaVJ+dIF2XqG4bcA+hTJKsvaJyxMsrEcngkTP9dCq+1dEuJW4EJVuCMFCswuLkx5iBcY4yY1oep9Qo7WgKSOKfcC7k95IUqD7AzGAP6kmfPN5v23Qnmk9UqlMALHBn57SGPnPPA1ovtR6DaQcfqNl6bcEs9rF1iqATwAgbEBh3G6AfEYCb2s9Kxa7irJQqYg2G9u6TIye7OQVyCJFLZbKte6UZW2rZ6qnMPgJAySYXjItn3IjfZdgvBQhUVA8ZanaHEiYtAPzHtMaeMHF76J2wpsKFSswAqFqdyxJByymSCpIOAwyeT/V+pdNfcGKbKqqtzHKr3LdkDEYYjwLiPGq+zQH1KjBjSveadK4CU/HKkmMcT48bofRtdFFSmyt64UpSRh3yoyzEiICAhuDkHnVOSumHi6syvSK1e1FNOwVmp+m800WbkZibRaAUMD3Jgap7pKtBgaID+oXLUyYIgm0jOBjjMkZmRrQUjuNvR/Z3ChmQFqThZUmO9SGgBSoMAcCRjAXXthSqGmzs9NkvAsW6+GAEj+GZB8zPONTlJLxorh438V/kejdKltns6u4ckvRpeoIMC0A9wz/F58R8YDnfNNVNuykYZHJXuLkgAjMWnz/LHk6q9L66W26UKxDMGWmVDBu0qvcLchLyBn8zGm6bQSjLAxRIbF3CggjMSR7TEAsPYDz83pJd/S/vZ0QxqS0ynvrafZ1Kltq1S24VDTuMExIYAFlPjtWMjxAm3HVaNFEGzoUad7qVgEEglQWEkeDwfj41lOr9e/anapmwIi0wTyLhP9WuOjOz6KaiFnMLTo0hgwZkkkHEYI5Jn29zL2fFDb6vrx9DLcnX1NJ0rr/7TuH2qOnYyQytJgqJOAcFyI9pIPGuuo0n2ltwDgVahcgAWAwbyQJICkqCeBjxJH/TnSVo1aFVWUtcVeqhUAwQpMjgdlhHkqfETV+quo1NxVVVM0mLOygFoVbVBMwYMYzmD7HVeGPqKr9v7BhVy+KqIN/tFpO7UGL1GqCq5qN2u6uECqLYAuLSQQcCOI1i231asFRUFSoFBzgjBpghjiQSSM+J8E62e524tejXDMp9O4hpIHItyASGMfM6EbncKRRCbd2Xb13p01D3BhBtWCCctYSMxL/p14ncO7/0c2SLiwXtFerSRa5N5L2i5gwBXJAiMMVwLuZgRBfqNakzNe6hGdfSWRhVptdJ/wCYKBHBfnM6tbh0ej/6dgHCgkcCmAIMiFKgNahMeR7aCNTpeqC9rMEDqrm6ZtgEBougW24OQfE6ZAaNXsvqars2VZarR7gebhPCoSe5RIEN4IzjOsq7ba7y2vRqCjWpl5QwoJa4lTdBWGYsEYwCfOvI6r+maS1QTSps7gEk55tmREcAcyf6EaVVqSCpRYlwVLwZUCIN2ckkzzHA8TpGq68gWzbdZ6oNvFLd0ahctEgTdIJuWYDDHgn4OCNRvsLkFRDetsWMBmHuEkmGKtJz5H3e/Kb1N9TpUq5tqp30wCDAfF1Of4WAmND+rNXSuqIfTp0kin/NVEAG08F8nkQImM5SKtutNdjstJQerFNFVG/eM7FSAq2kMDgsXFwt5HaIAAnT0Kx280n9R6FM97Gn3qXUs0RcCDctMRxLSDzo1s+ktuQSim5eHVgrYPAI/ixxwY/TVCvSaanqAermahBBMwBcAO223xkyePK5MjxRuSNyjTbfRmutV6dV6foMahKVCQFYsDRBDRasFYvNw8geM67XrFOstQopUJDFjBucKEERHbwoHMZ4Go36Yx3FO0g1CMJcCxKTMtgfA4BuAPwtq1Q1StRrFqNeZWD4cs08AF5g4mNPCcGqiZW1ZR6h1Vq7JTKhQ9PMKR3FSA+B/mAXwIHEa6pbhUDT9xYqQApK2yQyjHk8iIz54r7oj7VN8LBq8eQYHsIwZyZPHkft4NQASSzATEkknx/p+uqk2w36AOTYxPm4D+xgj8abQ7eJukdl9BMH+KAf1BYH+2lpuLFNh/jd0+m1Shu6LI3q3U6hVg2QoZJj4u/oNYXZiU7p/P8AtqDpdrYMBsxmJ9o986M9T2jVagNGmBSghjckyPNsyPxGmnLmLCHBV2VqXUPTK2gWqQeMiCDz7f761/Uw1XdUKah/Sde0KG/eMAzwGggMVEY4vGRrMbrYqtMyRcQQPyeP763P0H1qp+wiiGgg2tBz24GfEpbP41zqaSv8ijV9k27+mkR6jV6zOwY+koaEphcIzx9zhQJXgGZLYgV1j6oEqu2ipUYqqgHkR2wfAkj5M6ode68fUNOnTLMC9NDbehYgKPbkkiRwQOeBkduKDUkurNTreqQSVmBZgiPtJaQTyIU+NBQctyDeqRZ6hXvdxVdPUVcN4lWyAASJIn3LFSMSNS0GR/RqAgVEl2NoZZUkr6intVXDIvMED9DUerTfcA1VJRgwBTt76YPHgAtBI8T450SYmgg9ZXdhTO2ZCDTW1WlGBIBYRkAeVme2DbwL12QNtP2f7mT1KvpsADFoAtgqG7xaeAeGPtq7R2FLeEAirSrWtVIU3XEM3qR4iMzPmZM6AVEvaizM3pX+kKgjIAGIn7rCJ55GSANF9rtLqn7M9RErB3ipUNoKwYJJ+02ysjGByRoNPwzKSe60db8Vf2VEtNtNvx6jsZPIy1kEwY7Tjg69A+jalSjtaLMTUYORTFt6ItYAiMSFF2AIJJk+2qf0judjuNodpuw61qJD+rTuHqLceGESIuTiIAIMjG12305RRTU2jXKM2t3lWHlSZJiBzJ+c65PaZOMKvfeiuJLlya0APram24WmrXU6jK6uFAgKC1rCf85iPMzi3QrcdDr1KtUYb0gpglpPAHwVgTB9o0R6nuTWRu4q4YAghge3lYke8gH3PmQeNj9RkOzu9I+rRC3MPBFwkKZVs5nz/XXHmnl93Hh8/wAfH8Weh7M4wnNtLdV6dpmJ3W2qL1ikGmXpo888U5FpORkD55OtVR60lJBTNGoUKmi0CAJuQspP3AETEz3fB1X2e5atvFcBT6QRDBFwBYBYzIJCquYyNZHrvUHTeVx6lRFZyBFUqoPcVeZEqCSfzd76r7p+0Qip9pEpOOKUvN+hL9PdF3FMoTVemii5TFhBIIHJAJ+LsSD5zc6R1mpSNSnuajVA5ZGBWSLVhYI+TMkZAB/MlDrVChKSoYMZ/d1Mx5aUXuMSTJmdR/8AFFeuFp1QwqumIDAAjvGVFhMT2gc84nXVK5dr9K/g5oOv9hb6lO7gU6NrBlN8qZuIAmQQQe4yT7nwJ1YpU0LhAzA01VbhkkTPPJ73uIPGPYabr+8rUwjUBIhFfstgALPb5PAkYbMcjVTbdSP7M606DipWrlnrNFnbIRQcnk5EDJOubJPJSO/2XFjk2pLuvyRJu+ot6dZFW+WWKhjKsEJlckEXAgHgZiAJbp/TfSptXH3eorg/dLEgMAoBMR3QARgg4ye6aOawuRVGDZ4YguiuR5JSF9xb+uq1el6lSjQEEUWvqDBAgkRHlvfJz8aqpKMFx0+/p3+xzuMnldPXj8PBX6hSobdKLB29BzVp1YWWarTYB5/PKyee4jQ7cdGDKK5CUixdwgOYtKqo5BBt8HFw4m3RT6kNGqaalEFQep3EwGNUkAnx6mC4MXZPB4q7XqfoNRasR6lOmEpphgTTwGYgnLdxPMXRzz1Ruk/JzzhwdUZakTWqBWRj91wZYmqQwK8douYeR9smMEW9ruRTXvUpRBIqUjJYhe9VY2llDVIUxwCszo71j1dswRgsVLqqvYjNUdiGb0yRGCTn8fbrOb7dUqgp7ekltYwjuR+MEhodfuJNoyNOnsm1Rd6pXWolFqAVWuYysrZwpkliSAVxMTJPkgar6f6+y+lR31NanqK1jPHeAcEjlCQRawMyp155R6g9K6nClqYtUxwO6ZjDZOLpgiBq7/wqs9VlVr0SmpLIQQICkwWiYZskeZ/QSg3v6Myfg9L3Wxqbc/tfT6jWKJqIxBKi65g4gj0z/wDdUT+CJ1X6z9dU9wVSooWqQRKNcYtUi4wMyTE+AeJ1jfo/6uq7corMfTk21JMifHsViZHsf677d/T67pf2vYqiV1YOyIBDnm6kZwYm6n5H4g5bXCS/Lw/w9H8hZJPoztfbVEH7nvvm2op7TByJzaZBBn9JGSK6mGZ5dywCouQM2KF4HyIAGAB8kkz/AMV/d16zUmoHFMqAQjNP3Uw3cIGPbB/ACeuxF1og/wBQPB+dTk/itL5F8uR5Gm1TqiHcU7gQO0eP+/11J9DdO/aOo7ek32hrmAxhM+M8xpbpX9OVgg4jyNa//Auks19xUIDdqLMfacn9Zj/466PZ1yZxe0y4wfz0ei9X+lxWrNUx3R5b2A8HS1nvqj/Eyhtd1UoNVIZLZCrcMqG5Azzpa9GOXKkkpI5/i9H+h8+k499Gul7okNJyIn5H+44/Qah3e3pmoTSEJ4zzHt5/TV3p/Tw6vVqMqU6dlwmGYMchR5Nsn9P6+ZycVaO7TK/U94Ra0ykQcCQ3P5At8caP7z6sFTaUqdNAnpKpe3F5yuIiZAyT5PzOqXUqVF1o0EqB6YqOS5kABmJUNBGIjMcnHtqHp9Cnc1Kk1tVS7B3UDiAV9/bzIIxHOpxacb/MPkDU+sVKbVVTIcAZXIC5ECYEc8an34eqV9RRcqyStsm6G48kFjJkj8eVttyr1KjFLS8mEUCAwzZMxOQOfJ0S3m5VGUowS1FecVZJkAm6LI/l7omdO5O6QEtbI/pvqa0aaOaT7hkZzSEkimSASYAPkZMyMeeKidWqVnqPUh3dlEWtjkCABAWCQBM449512RpNYym2ewMOSskrDYUnmPfxzFTqu5BkUiQGUXiwgSTDWwYM9rHH8REwI0FTYWmkEx1RDRdQwNQEBe0BeZaASZU/bk8kHXNrVlFM2tVVWcGVuXgFTkx2yZPEAiI0M6b0isan/wBMkU5nlRdyA7eMkSMEgRjnXp/0f0La7io9SvuSldGU0xFkORJZzJLgscJIwpmZwsmr7NFP+Cz9F9Nem5RyjW0WVFtz2+eSBglQDBxJjGjfSappbetWclbE9N1tgsSAFbmZJMePf20ydPXaVKdWtuOykCvaHtIaxRJtguXmc5kRGdDk6otdtyqKadJi6N6rgXFRBKD+ESImYwTGvK9zmyZOTr/Pp6HYpwgnEC9H3foOjQTeyU6nGVYmDn7czqHrnS2crSst7qge9QoQA9skwVAmBk4A8atbzpjU6lFaoDUqsLcrC0m4Fe4GFMyMmOdGOt06LEbjcBHYkg0Qw7fTyGbxMibo4EDnNIS4R+Luwytzbj1X3+gK2HS2Sk5p7iixNhZIZZCDsmwqT98yIkngnQj6h+jVrU2rlfTr4qVFDFgRVlg92SVJmSQD2njjRTe7EZqbSrFRnFMUkju/iyP5bVuMRAHOl1XqqNQR4M+luaLgfcVUgBQeJuVVn8GM6DyZFJSi/wAfvoTimqZ53sn3dSr6Jr1CUm66ozBAvMXGMDx8a2nSeiAVg6K9ass/vC0IbY8FYLKWHsO0x8DNpsv/AFtaHAqOwVCTgswCHPmJfjmOBONFvqdepUqU9tVVEBdRJgkpYwB/lxHGe6cQCb5czk0o6TQkcddlsqtWhuU3QqKKu3Q0SJqm6kQ64QXA/bK44PGszsqO4esrilubgURpqFfutJAgYUNGAM41sKW3p7dFrGpWYs6AiLgxYlhlhIAg3CeAONcdK3yLuGKVFqgq3ary33rcfYyPc+3kaMckmklGxXH4uVkD7dUouBUhwEprJMuFFrHDXYJJJmJPjMR9Atp1DTNEXi8FyTIDRdAmBgZMHgn3k19WVgtDbQtMMxmySWBYS158wWziZI1lupdSCbdiYNSqGAImcmGGPhZn5A1y5XJz4L7vs6cMeW35Ku53CVaNesFCzVmm1sg2KFVibgI7TPnuXyYITpe2FZ1fcVBSSgjqjAyBYPURRJB+9r5ySWM44M1Olnb7WkKoY+pUUVI/hNTAUn3Hkay3VTB+8MVaWuvJkAAA+MA+D/GRiMelg3CoPXgjmxV8Xi6/Ps0f1i1LcimmPWpk+o8jtAW0IQ0CFMQfmDB1m623SgKbg1LgWDkFVYyRJXJAIW7kHwT8UkqU6QVw14ckMpHwCQPgEkTJmVIjGo+oim6K6uIDEDscexg5IkT8A+NWXocz12aHrXRUo0BudszVtu9pPEiMQ8DCiSP8rRJyJAbJnctDBAbpyVDDLMpgi4EA88x8agYJYZcoCCQskgmBELGJg5J4j86VPbsaQYSTgEREAmBBnzP+v65KkFVewvs69N6SUqalqkO1QsCbBgmAxiYFoOAZOM6LfRXVKiVxt7jTQ22gEgXISLznnmSPY6yr0Fo0w5M1LrWUcACcGOJAn5kex1Z6dtzivWcqHWo93nBjIzddJ8frrNJpgtm1/wASurPUrU6dQBYWWIEByJF3sxjkjGRqHblKiXqRxJ/Gs5vvrbcV9ouzYhlmnB4Jt4XPHdBnH2/Og9Hf1duzoccgqfB+PnU3ibXzDyJ9671KhZ1KqMKp8D8e/vrcfSv1Qf2U0mp2VkxJWLl/myOR5H/5Y87qbo1Q0krGR8/nz+vvqClvaiuGua5fck/1/TXRilKHRHLjjk/5G13WzDOWIkkzPv8AOlqvt+pqyhg0T4kCPf8Avpaf3rNwRDstiCw9RrEKlxHdyDAx84z7H21KrvUam9RQ6rChQIDRiTA+0HJPk6HnpLhRWpMWRhkN7QCP+v8ATUlHdipZTYtTtJ+3nMGAfaQD+nzqFclaKO0Fdntj6jJUejSo1ghIbvcwzgQucyWMGcZHjQGttKlN1FEeoyFjCyTIZhIA8ef/ABm/uOoMpNG9IqAC7tHJkEsRiMzwY+eOKC1E9QXqGaxndYZkBzABN2SRxHt76mrS2G1J/IIndsi7UU1X1AYMBQ/2m64QWIhuOBHnQPqe1q1atva1xUK0qPuMAEzGCQuJiI1L1jfPWNNZNSpjuYd18S2VWTk//JSczOtR0jatSp/vWDVmUKQue0QQD7sT3YySTAOTqTksK+/UaKeUh2/SWYMVgoGpstSoWWbcljaQWYR4gAjMDIKj6cJp1Hp0qbLaHY1QgvbJACrIywiFECPaIdqtQM9N3ZqbAxaIqGBcVcqt0zceRgRPGtb0yrRajcE9KmEgE4ack4+7+vv51ySzTX+DoUEzOdG6oxAR2emgMSAoC5yv2hBHziCpidWur7oVana/bT//ALWVWu8EKyiWkY/TxoHtnY7pxTd0oowZjybTgkqCAZaIkxJ/EarebyjXNtOsXpKMX2RcpiSFjt8iZHbM+8MkHy5Iqmq2Zet12uXWnUY2wwClZumAAoMyckz4gxqbrm5RTs6lMfY7KM3WimyOGknyG5nhgMRqD6jopUAW267AM57SSWJjn4AjNsCDGU3mxqUqh9Jzc0kSSrkCAMjtY5zgca7MSjKK8EJNqVnoB62oG8WpVFhZ61Pw6hzIUAESxEEA4Nwn2Nf/APi7ClVc0blZuwghmtjuLQZBmcEDPOsh0botVqy1KiggOWWnce91llUk5gkeec5GTr0cdUqBULFoL2NfAhsS4kTbJwR7iIxKZY8Xp/f9mjJmc+lupHb1bXgGCBybVUwV5+0ZxGIIHJOotpXUm4EuwaowoqDCmo93cf4vuE247MnjUG93jpuqdS1AWKADEIMATGTm0nmLmEYnUO46huCbForTJWHKKQRaSBGIGAIOOTGpzi315+f3+h04ltv+AjU2IlgoY1HYK7WntElfUEZtLg3QAc49iMoVnX1KhuM1XYEH+NrOzBmSozH8pAEg6s7Xe+mULN3UUQQGkuAHDC7/AJwSP+XRwNRVP2i1ArS/cZC4PAyBIzAxwc4BHNw01Zpx8l7oFI16dWnUrVXVXNMo1gRbQIIMXCVJzM4I9iRPSalNNyKdNHSkUf8AeNM3yO78drLjHcQBBjQXrO2qw9SW9CqBKCSJ97YmJ+BBiQMxnh1YrwzEiQHzIHmT4MH+/jGurFe/JzSS7s9KrD1NzRpbuuDUqGog9LinYGcDuWYwwn3Ixk6bq/RqQqIFf1EUkFRggrkBSQRfJB88RAnGW+ntq61DXgSisiJN1pcQSZkDtkAZ+6Txm4myD1UDVrIdmsHDAKRKR9pAJgYieNQcVpN79fv5Dxcl10W9/wBfq1VFPbrFJndGZlWpxA/iXLEEwZyP7Xd30LbimPXliwyQg9w3gSpkDgn2zMa4bp9Eqi/vKlExFgJKsotLOgx47jjInxoT17qXd6F9yyLXyInHHssE4HKal8XJRg2l5/uyjrjbKn1L0paot29VXSFuFQlTTZSf3hIBB7Da3ki3BIGgXWtoNrtBRYn1WZWIIkC5fuU8EDuXGDJ5jW26RtxTRgiZ+5r1m/GW/wAwgGSfY/nVHrdWjuVam9MIRENIFvgFW4A8w3MnIk67cXtW+L2kc88Xk8029UkqGYhZEkQCAM4Oi/7aG3CGERJACKSF7QbSSe7JJJnJ9uI4q/TdSHNNqdQJlrSZC47oIyMjiYnVv6V2z2VaiBHKA2h/t4LMPyYAA8meNdtp7RCmS9WqhaVRfTZkchkZu0gkQD9uTNwjBtic6j2VzUU29pZCVerVMkKgbhfYYGBmRq90uK3/AKWrJa4SotHMljxyFwOYifM6sfS2z3Aq16FJQaiBiysVKlVEBf8AMPcSMx4nWNRWobXb7fdLXCt+z/vGRZBiBasscdxm3yJWc6lbof7QjVKtwqsFYAgkknLKPaFCqAcxnVr6R6WKlEUWdGmm1QAEn02ftVngGW+BESZ4Go+ub9qD0aqKFpPTJ5LMbiCWJOA8YHsJ0dmM9U3jNdS21MqtSoqKIlu2bUuOBJN588ZxoTw0MJaYMmBMwZjJ1sKasXpwzUlKtUULJKs/2gmDBILeZA9o1kt/tijd3mTPPnOR51lQGdbsUA5C3wMYIjGCRPuc6WpNt05GUMaqqT49tLR5IxoPprqbhfTBKsoMHkGWIPOOCR+s4jVzqWxBLVE8Nj/WRHiT/wCY1n9huPTBYGSsn/b++jvR+qFbqhjMGT7ceeBJyeeM4zz5eUJcl0Ui01TB/UjVValiB6VZVEFZKkEYB5mRMDnBjVj6Vrw9rD1VsYMrFlZAbSZMjtkQRwQx5MavtvKdZ3FhUAQVAhbgrQ+CCzdwIBj5E6j3v07XRCaCfuRT9V6gIkmCcifGY8AfM6PvVxSffzNx3Y24rKKh9JBTQyoK/ci+5JksQPgnJ0d29atTKJRohnM2uSCFBEhu5gzBhBmcj341kU2rhCXBCoO4sYyfGiHSt0YW1igUMCw+6EzieO0gTgAAcRrlkk9rZWKa10EPqHavt3SpuK4rV2KsqcKuYECeOROJkjUG36jVRz+85uSmhtQN8m4zBjnk++Y0O3u5R6oaxhTAJuUhnLxhmnk+0Gce8audP6oaNC1VTvRRUZQAWgllLEqSzFoMHIEjHhuD4/Evv+DJqL+E0HQ/p+FerXJd6sShOARwOAYAMweMcHQf6tGKb3WopNoSASuRMz2rP2jyATxGo6X1GzB17rVUq4uNyiD3YBUgMcmfjEyKgrU6iljhUPaDEYEyZ5n5xzM6h8UZXIokmixT6s9WgrWqCpgm4A58QJNpS6P+s6W/3lr0nIkPTY0zg8MJkifKxH499cdD6QYrsyXsgFYhhCixahBHvyDHsR+dC6gX9jyS59fsQcDtIYkzIkxI/wCUz41aPDlS+7EkpVYVXciqWW9VIsgQCSYUggZllIJ9u7Oju+36MtVSwLqQgbIGBNQoORcQxAyAtMax3SqQex7QuHz3E4H58g/6ew1q+idJFLapX3CG0M6wJkrBtJHmRAlfugfOp58kYL+PN/L6D4MbkwJ9RMzvTvW0+qs5gwC3MeYtP66LdU6rVDFBBLJ6TECCyqTGfDwxBbnE50H66CFVzcagqOGJMmAogtgZAhS3+VffUXS+uVDSaWWamHlBkAyIPK5A4jSyxvhF6pHbhlGUpQdpv9kQ1HsrMFMFaVMqBmCDPB5HcedaH6W2FOolT1TLtUlwrAAAhYjyRABYyAIjkQcsXPqXc3GAQPgwPfjVytu7qioHCSLGsAgmIn2MkcxJn86q4tpfuTyRjtr56Nl13ewgRWQO1U07S4Y2q1pAKgBXI8cQqwMayu73FP8AaELsxVDLrnKlcEe8ET+J0I69Tf12Aaq+QXMRJEwwCiAQJHGCD86pbCuE9Sb4ZWWVjIPN08mJzqmPCkrvv+Tz5Sd0bkdZRGLKeQZjjttYTHmZEficaBda31Vn9RVyQSv8qjwFECWiJJ8RjnXHSaD7mm1Dagp6bCpwpLfLG3AGDBMY4JI1z01axprBhQwZl7TI8MPkAn2mfzpOMYb8/MpG5Gn6JTZmV/Uc3Eq8HAJWJGIYeOPPtOqf1DsqgrAlUhipYhR9wBpllLGYIIYLOIIE2yanTOqWP6ZOHlbfngfr4/UaMbjqb1aJRgnq2QjO6hWDYkyYJtyRyDqSU+Q+kTncelQF7FwMXKP0H5ORIGcmeDoPWoNVFRipqU0cyUAJZhAYxi7IkZ44knPGyWFYOpRhNxpgxIybkOGAWZbkR55E30yKlMkbeoprSx9F5sqryAJ4eMx/f2WMPd2/P6f4C/i6CtJKHo9xDiIuHOREN5gqf6HyNY/qFGptnX9mLPSvuVIuhoj8nxHsQD7HRvq1RatUOg9Co5C1VMgCOb5AkDPdEwPbQw9QcgJTNqyCWAtcmBktyBPAEf1nVsFxt39SWSmDKBYuzlvUrOaaKtubiCFjHAAgD3iRgHW63VSipFJKhorTUJVIbMFJPqMCSQXEwMdzczrN1+nV1qnc0ZcsrF4HCqvcDBkkxPEHzMxqOjv6J2VMMCGNW6qwxcBggiO6Y44gnXZGcZK0Rpplfpe+qUaEIrqjVrmqLguq4EcYnBn3xmdW60bmmi01AWVUBol3Il7TyFQ5HuMRqxVVWAo0ilSpVYvSVQQoIJUA3cp6ZbPOGiCRq90vo67K+pWcrXNP92qd/iTIj+cBbjAg+8gCeRRW+zKNg7bbTdU3ZHFwWne/cBABgjIgxxBI4J1Y3OxpOiEKTTIUKbfcGF4zAHOceTqt9R9Vaopo2so5YzM2cD3hmzmeR86i6HuCKbUzCOhI7TMXEENiRgCI/wB9JxcoJvsLq6M9uxa7CFOeSqiZz4Glogd3tmy6pd5x5GNLR96//LFopelAhcnEj3+NSNuyQtFMi6LyffBA9gYGfxqz9RbdttUIgw2UbxHmPkcR8/jQ3a08wTEE3cGBGPzydVm4yVmindGo2O9SyqUUKxMliRkLADGePb8k/MF+m/VK7UCi0kVFW1qkgMDgyw+yWmTB51lRQNrUDcQAWpwAe37qg4ljgNE4hvfVfqnT3dUqgXCIYL5jyB8rBPsZ1ye6hLTf3Wirk+zX9XQSop0u6o1trxCMACT/AC5Hdd5knkYz7UiX9BSEFzi4iBIIzJOSQ0ESNGtnTdtqO4lWpWlzyqmQJyPsMGfYsPOshVeoWem9xcQpFwkkYMYnOZHPvxGtggkq8hm3qwhtemVC9NCzCl3m8GB2G1gCJyG8AmZHvoxuKgkKgE+JzaP5jHLH49gBwJGU3Wkzr6ZRJJMfcDAAHgNbj2yzcanXdrRoYNz1STf/AFGPOMj9NDK5NqvyHxpeSHq4RWVaJNyXLjyXIm4xkmc/r+CV+kNjSVjUrD1AsGnTLA3HEsRiQpMweDHtOgzbdURWu7QSFPJd4yxjNq/3PtGrnT2qKaTFD+zE2qSPGVJJXiZJgyM/rpGm8fFP7+/6HbSls1nT6tapeqEItcP+0OeBTASbTwZHaPaT7awPXajLUalRplEKzZyT8k4JJAUnjgY16FS3q0dqLFPqVWYEeZUlewfxSwmBzaBrv6d6ItepWqsJP2KOfEY8ntAz86jhmsfKTX+w5Y8kl5POek7ozTIaxVdQwPMnl5gYgDB4jHnW52/V6TMDVUyplJJItfhhGARJ/TUH1Z9JijtQ6qVKsGMSb/UIEsCIi0EDjz8zTrbCqmfSRlgCRfdAHmH5mfGlz8Mq5ddr0On2VvG2nTRR+ptwBUS03U3LAxyQVUH9ZWR8gap7TotqglgQY+zj31b60R6VGp6dPF8g+oImR/N/lPOg/TvqZlWwqLZwB4kz/Ef7fOumEJvGlHwRnkisjk/LLHWaX7O49MxcoCgk/cSROT4GZ9yupdr0V0r0mqWsodftPLH7R+L7Qfg6Hdc6glZlaxmhYy0AZJ4XJ/Nw0Q+n9+9Xc0aM2qzgQojEEZP3N75J1ZqXD8tnOpXJh6u60UFQhmIavCmA0k3LI8fdx7AayG46U7OCzW3knuwMmZz4IznPvo30MI9Fiwj01V+YEgMs45JLgZ5CqIxBFP0ZyXqEzKsVJ8wBH4x4GBEeNSxVCTV7HyptXR6H9K9Ermp6VZFoJVUoDTKsjAm5bCJH8PB/HJA1Q+rOgGgXNKorWM8r5ALNAOeQQWHureIzH0SmaCOQIY2kEGIuAMiODHkew9tUtrVerv8AebVmy7OKWeSmEk/5lAT/AP0OuRKTnJ319Ppv9y9JQjfkzm5LqSEJNYBb3EgrcAQmf4gcFvfHgHVvpvTVamZi4ENJEyCYIPuLjn8asdL2nqVWLGQxe1p+8SXAJ/En8A/Go6279NrlkwSroRHuCD+R/rrqlkd8InPw1bLO8p1GZEchAo9MC4iQGLADkEBDAEYBGe3XfSnVFVTMqtSoyFQZRULDPBBCSAMCJBnJK0elVN3tQ4pF1KN6bFlFxSQLsgiRInjn41xuvprcPBrr6OCUYBe8tClcP4Czzj5zownGSal4FdraKQ3auaiP6gqWBlEwxVRcwBMXAgcnPZE5nRXadLotRqMFudapRZJERbIMROGn+mh//Da9Hv3AFVaThqRpGxpJn08j/wCmQDgSMAA8Ra3nWFpUAKYtzaSSWhgIm4CGiOdSnjlJL3fQVNf9gHVcpWenSE0nqVF7mIUKCEkk8dwb+2s/vUpAUyruUuggrgRnHvPyB45zo024auFCrYWlQ2Yb+Jrswe84j2Or77GilILVACthgT9p/P5yD/0OuhTWNpPsm48uiz9F7cV6rVohVUKFFouBZiS5IMAf141x1ug/7XWeopQXH0zGCigBbWiOBxOCScHQ/wCnOo06PqIGLCVsGYY5FzR4mcZ8DMyb27+oDAW8m4m48TAPavxOkycnkegxS4gbrHVLPTWlAaJJXOTAge8cA+2hO43j3NTES1o/d4E8n/m5jXHXKBWsx8G0qRxBAiD+NR3SotEEEAx75t+SckE/j9ezHFRiqISbbCdLoKECXafMWx/rpal22yqlRDVRjhcj5gx76Wh72PqNwZtd/sE3FI06g7TkHyp9x/t51hOr7KpRK0mZv3c2sR2gMZgH2uk/BJ9zrfq0H8663+xSuljYPgjx/uPcedckJuH4HQ48vxMQm/YjtW50UrCjILZ9RYzMY/XVfYdRkGnmT9sGCrDI/rxHzGp6/TW29WGEMOM8j3U+R44PsQNcfsfqkMZCiAXCyDM4MH+4Mfjx0R48ddEpW3b7NL9L9WVRUp1e6/jtLFpzaOfaSo1d3vQHpGjuqiEVGhWV4wftp1GxyVAU/wCYj30J2HVGR1dFFrIrEgASygMCfzcf1P51rqvUfUWolQxZwSeA3uTgrBAIzHvg68/JcZuSvfe/BWK0ZjfslOk9RhceEHkt448liWJ+T7DWS26szim6mDAOIg+D+k6ItXf1bSbgGK02jHyc5mP0+TzqXqtbBFMFUTtB/mZsknzgT/8AKeTroxpx16+Qyrv0B6v61QUvBIWnj7fH9D5/r7z7T0PYrTVUjtRQoB/A15f9EdFc1TWUAin/AHJ9vmP9deu9NoW0h7sST+Tn/wAfiNNkpaRNNvbA3WNnSSnSaqwFS6BUIhQWNxY8hQp7wT/Lpv8Ajp2u4omnSqGjdYlgNqBeQ0TFwJJkQYnHOrHXNn+0K1MiVCTzAuORJ8QBPn7tD+k1aj0lSlXXtNrJVQ1CZF/3hhMyY+4QvGDrkeFc1Oyqnppo2PUOpUKwYiASDEkTkEwpBIMHuxnLY1kd3tbO9+0cmcD++rP/AA9mNr0abL5sqc+cqygf3xE6Kdd+mNnR2ZqInfHHN133AxMCCdSzd2/6L4HWr7PKfqzeq6VAlrrUQ2sMgek4LAf5rSf0B8GdYLWr2+3IrtTMGk4ZQbhiQ1rRMglWI/8AedZ09Pqjmm//AMT/ALa9XBxjGkzjzJuVladGfpKqV3S1JyiVWknyEaM+BMaHHZv5Rx+Vb/bV/omzYuysrKGVVmCIDVKYbkfyk6rJriyUU7PWeg9L29OnFFVhkiZLXYuXJJ9pj/fXf1NszU2vapNWQqgRmZA/HJGfddZT6Pq1DW20EoatVqriMQzCmq58AUz+ja9g+p+h06W3J9QIQJkmJIz7/GvCywnHI5rdb/j7o9RSjxUXq+gf9L0aKdPJ3Al1LAoCJJkqFHgklSP0OvHupLS2+7FVaweur3sUPDA4RfChQAJMtPgRGt3R6rQ3E3VWpUyWbPaHkiRzgX3mGEQw+dCN+/S6LFaWzO4qgxaFIAPz2x/Y67sEm4fFGm+zimqfYDbq9KnVYAgU2ZrFA+2WLCSSSAAQPiTAxoYWmoQbajEEoDJgEkd48NAGB8mcavfUW9p1Avq7c0jdinSYYwBntieBHP41D0vbX1qjAxdgGMqY4HgwwIngkR76LjGKch4yb+E2XTOvmjSSm0BaapkBl8eCW9/iNS7/AKkax29Ra9VCHcQg+4WyZ7lWMgyT/D5OhdDd+pNgkKYcs0qP5uwwoyMEhjHkeQfUt6a1UDFQIQWu91kefMe+OPweaGNOTv03+Y0+jY791rIyis1QHDEsrKCD/NaJbzC3RBkjz53W2K061SkGLio3fC5QC6eTDESRPHborU3L1gtOiVVAbSGJMmJIuH3QOQBAP6am6d05qo/e1e1iSQq2gkMFYEnLdx4xkiRnXVgfuYvkyM0pdDdC62tFXphb6TEkDIu9isGZ84B/voZ9SVVcitJWiQwT7ze6ZKi7HJUE5t+Ty2/r0qTA3TBZQFYdp5g4NseSJ/HkAdzujWcMykJBVFWTAkmBJzk5/OqwhcuQrdaOdluLageJtk49yIwNdNuGiSQSrYn8Ef2Mf11ZqU1Cg/ZOD5iPMe8E4nVB0uIFJSbsfJMzPwI/TGrRqWxZJx0RUmLGLucwRMkTH+p41p/p3oLN95wP7fA/zH+3+sv019PmZOSOW8L7hfc/OtVu9zT26Zgew8//ALOpZM1vjEMIVtk9OmFAUG0DEDxptY2v9R1SxKwB4HOlpPdMblE0wqR8jnUjVrYYZX/TS0tSKFrd7WnuEsqD/lYcqfcHx/odZit06rtyUIVw5AVxALfy/g84OJHKiAVpaOOTUq8AkrVgl9zVpsoP/wBtTTItgqrMsEfkMORx+Dq/vKhKN+8AFUBVAVu1U7mOW8OPck3NxwVpavqrrZOLt0QdMSpRZ/UgmJjmJg3L7e0Ea73G9vNOkKct92IMlhPEoOIEz40tLQ7jz81ZrfLibf6M3lJaZprJa7ux7ePY8a14KscEx9uR5499PpanKO+x7B3Ut5+7rKSAUWSQDlWnP/MBP9P64+vvH2npU2KkVqdCrcqwwSWNMTmWUgxjwfedPpaWUf8Al8hk6o3VJv3SOxy4BED+YAyfAOZx/bXe43Fy2tkREafS1zQ3G38/0bKvTpGO6r0ykql0pLelr+oQpYANaqgkGIYg4j5nWZ6zsNvUp1atzU9we4KBgsTcZYESDB5BI+dLS1aFqXf3Yr3ExB3L/wA7D/3HWt6J0iqGqCtU7woWwksQamFzlZmCIJ4MxpaWu3NqJzY9s1vTN1R21d6YpX1KSKCJB4A7mLD7iDOJ5zJ+zd9U+pKbUKrEXCkuQVHPAA58+Y0tLXlzV5I/h/B2xScL9AB0zaqKgFVFl09S2BANxLcYn94B+mjqU1UQFHsIA/p+NLS110crZlfqHowKNUa1QAWkCSRzA8gf3+QYI862vV8gKijMM8QSBxEYAGMfEaWlpsSUouwSbT0S0eo1CKzUwYUSwBAEntnJ4z4k4/UCEqOzVESL2BbM5AFxAPvEkzyf002lp8UVykq6/pByNuKZJ9P9RsnsLvxT7otuOfEZnnnGrK9bKVBALsOZMKp9VajFR+VGZ8DS0tVcIuTslyaQ3Vtv6qljC2MWqQP55II9lw2Bn4OqvU6lr3jBsVWwDLRJI4GeZx50tLSQbdJlJatoh6RRfc1AMWqCT/8Av39tazof04Vc5Hpjk+TORGlpaj7RNqfFdBxK1bDPV+qU9qgVVlj9q+PyTrEb7dvVa5zJ/sPxptLVMUUlZpvdDJSxpaWlrOTFP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3330262"/>
            <a:ext cx="2055967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9" descr="data:image/jpeg;base64,/9j/4AAQSkZJRgABAQAAAQABAAD/2wCEAAkGBxQTEhUUExQWFhUXGBoaFhcYGBgdHRwYGhUXHBwcGhoYHSggGBolHBUYITEhJSkrLi4uGx8zODMsNygtLisBCgoKDg0OGxAQGywkICQsLCwvNDQsLCwsLCwsNCwsLCwsLCwsLCwsLCw0LCwsLCwsLDQsLCwsLCwsLCwsLCwsLP/AABEIAMIBAwMBIgACEQEDEQH/xAAcAAABBQEBAQAAAAAAAAAAAAACAAEDBQYEBwj/xABLEAABAgQDBAcFBAUJCAMBAAABAhEAAyExBBJBBVFhcQYigZGhsfAHEzLB0UJS4fEUYoKSohUXIzNTY3KywkNkc4OTo9LiNERUJP/EABoBAAIDAQEAAAAAAAAAAAAAAAECAAMEBQb/xAAyEQACAQMCAwYFBAIDAAAAAAAAAQIDERIhMQRBURMiMpGh8FJhcbHRM0KB4RTBI2Jy/9oADAMBAAIRAxEAPwC1w+CnLDplqb7x6o71MGgFpSn4pyX3IdfjRP8AFB7Q6Y++QZcyQCl3otQtawijXjUaSwP2lGPXQVR+NW+lvvf/AEeTkorwu/n79S1OLliyVK4qU38Ka/xREraJ0CR2P4qcxUnE8B4/WGViuAHZ9YtxiLeRe7N2olKj71PvBoCogPyF4sMb0nSpGQSsidyFhHYWTURj/fGAMyK5UacpZNerHU5pWTLiZjEfdA5qJ8gID9K1CBzYt4loiw+1EIFJIf72aviDHLPxSVF2U/FT/KGv8hcTuONU10jkE+YDxAvEk3JPbHGZ3AeP1hvfncO76xMkHA6/e84MJUQSxYXJt32jgVPO8wkzqN6+kTtA4FhKnZS4Ux4P8qeMdSdtTEsy197DuDxR54bPFcpJ7hUSwn40qJUWc8H840PRbGYIJ/8A6XMx6ZklSANGAfxEY4rhCbCVO/HG7X0Hh3Xf7nruJ2xhVSyiViZckmygw+jRj8Ts1Ki4xmHW+qphftcRk/eQjMjPSodn4ZP0LalTtH3l9zQK2UP7fDH/AJyID+Sv77D/APXl/WKL3kDni3KfUqxXQvxsj++w/wD1k/Iwf8lJF8Rhxv8A6R/KKGTNIt5ecd2HwK5rFKWDsS/KJlLqTFdCzw+xkrIyYmUq9AJn/jFtj+j6hLR1wGFSUqavIE+EPsqUJEtOVirMxI/HSOvaO3wmjPo31iiVSpfR6fwOoxtqZo7FSf8A7Mgf4itP+ZMWmyejM34krkrFPgmP/pik2rjkrtW57Y5sHmBBSSDoReGlOdtJegO6uXv1PQFbMmJdpYL6uKDhHPjJmKQkhEpR3KvTkIvejK1qkAzFZi5Dl7BtTfWLVQjnPimnZpM2RoRlFSV1c8d271iFHqrspJSxffvPbFOV8o9a6S43CBCk4hSLFk3VbQCoNo8mMqWa+9Cf2VHyjo0OJzjqrGWrSUHvcETDwhjiIMIlazldkv6rEGBha5pk/sloHmuLXVXT0YigcpmHjCjsT+ifen/uy/rDRO2XRh7P5nH2mBy+iY4zNOgiQTFHd64RryaFwOpMw6tBFcQppeEDFbmTAl95CEyITyhkOSwqeEK5jYE3vO6F7yOnD7GxK/hkTT+wr6RYS+huNVaQrtKR5kRTLiKa3kvMdUZPZFNngc8aeX0AxeqUJ5rT8ngx0EnD452GRa80v/lip8XS6jqhPoZcrhgY1I6Jyh8ePworooK3/rDcYJGwcEHzbRQW+6nyqXhHxcOV/J/gZUH8vNGYRLUQ+UtvYt3wMateB2UgsrFzl/4U0H8Hk8CqbshIPUxMxrVZ/wCIeML/AJX/AFfl+RuwXxLzMsDDnLqWjUo21s1A6mBUov8AbW9O0mvBoZXTSUj+owMhB3kA+SR5xO3m9oPzS/IOyh8Xo/6MyhL0S55COiRsfELPVkzVcpavO0XavaLigBlRJTylnyKjEM72gY1QYTEpf7qEvrZ33+AgdrW5Jef9Bwp9X5IhR0TxhFMOvtYeZjpldCcYo/1YHNQp4xTr6Q4lTviJxe7TFfI+AjhViVmuZVb1PdW+nhEvVe7Xl/YrUOj8/wCjZo6GLHxzZSWFXWniPvUt4R1S9miT1P0nDywd8wFVaPbjHnyQncIdPr1rAtPnL0BZdD0PB4fDyy5xskku7dbfutDYrD4FZdeMcjRKFacWrHnwVCRML3iYS+J+n4Dp0Xr+T0LC4TZoL+8mq7FDyQD4xL/LuzJTe7kLmH/Dbn7xQjz73xa7AWvAmcp3zGEdJPdvzDl8l5Hoc/2gqZpOGYaZlfJI+cZ3avS3GzaFSpY3SwU+I63jGeTiFO7nthDHLG480j5Q0KUI6pIWU6j5kcyZWr8zAZoscPtUApzIB3t9LReYbD4HEkDP7tRoyhlqeIOUmHlXx3QqjcyOb00MDGv2j0EWBmlLCxuLP2G0ZrGbNmyT10FPE274Ma8ZbMZ02jkzcIUM/LvhQ2bFswkAR0Il2YVNhqeyL3oZ0NmYwCaVBEhyMwqpRBqEiw5nuj1fYnR2RhQ0pAfVaqqP7RsOApFVfjo03Zas00+Gcld6Hluy+hmKnV937tO+ZTuSxU/ZGnkez2RLRmxU8kC7NLSO0ufERu8VOEtClmyQSewR4v0o2rNxEx1kkVZIsnkPnGSPEVaz3sh5xhS0tdl7j9rbKw/Vk4YT1DVT5ab1THJ7A0VOI6fYi0lEqQnQIQH71OPCMyUtUxEoxoVOHPX66lbnN87fTQtsR0qxi3zYiaxuyso/haOGZtWcpwqbNIN3Wov4xy5YSkxYnFbIW19yVc9SviJLbyTpEK1w5eAUPXrhEzJiEk29Vh6xC59b4kynVxwqN0RzDiG9ILNAEGEYGZMQ8wgSSN0MFaQz7/VYXO4cRc/VOMDmu5b14QQTe1oFUum+JmDEb9JT94d8GFUprEMvDJFQked4lI8fX1guS5ExCUlxeHSGDQIT+dYdL8vo0LmTEInhCzQkpJhPWBmTEeGy74J4EtygZkxJJIiSYmkQoLfnCK4iqAxEuI80OpW8VgM0HINiy2dtyfIb3cxQA+yS6b7jSNBhunZNJ8lKhT4S2/RVDRqcDvpinPKBVCSjGW5FdbG6/lXZiusqUyjce7+lIUYdjDwvZrq/MOZ6N7PenktKRh8QQhI/q5hNGr1VE0DaHi0eoIWCARUGxj5YQq+7fFngdtYiXSXOmoAeiVqArT4XaFr8IpO8XY0wrNKzPpHESErSUKDpUGI4RnZ/QbDKqM6TwI+keY4P2iY6WB/ShYDfGhJtRiQx7Y65XtOxr3lEcUNrwVGX/Hqx2Y0p0peJG5mez+UbTFftJCvpHIr2cj+1H7jeALRmZXtXxI+KVJJ3sseGaJke1qe1ZEp61dY5Ur51gdnXRLUfdy6/m0H9oPH6QJ9mA/thyynzeKI+1rEU/oZN6/HUUsHprV9eFXm+1rEMcsmSCwr1zvematPRiY8T1Jaj7uXKvZi/+1T+6frDH2Xf3w/dP1jOzPapjNBJAb7h+aqwy/aZjSXCpYG7INOdfGCocT1J/wAPR+/5NCPZZ/fj9z8YNPsu/wB4/g/GMiv2i45wTNA3AIS2t6QA9oWPJBM6w0SlnfUNXyiOHEfF78iXpdH7/k2X81/+8f8Ab/8AaCPswGmJP/T/APeMcPaRj8wOdPLIkhg/ceW6DR7SceVBRWlnLIyJYhtaBWuh0HbW4cR8XvyGyo9Pfmar+a3/AHn/ALX/AL3gVey0/wD6eX9F59fdGZHtKx1OujV/6NL6xJh/aTjXGZSD/wAsX7IjjxPxfb8BUqPT35l8fZdM0xKD/wAsj/VEUz2XTtJ0o80q844pftOxWqZRf9U0NONbx1y/arOf/wCPLNbBShQ2hb8Suf2Dej0+4H82GJ/tZNqVX/40jkm+zTGNeUeIWfmjhFuj2qnXDB+Ezy6pjrw3tTkn+skzEj9UpV9IjqcSvaJaj7uZkezvGv8ACgcSsfSObGdCsYj/AGJUN6FBWu4FzHqOD6ZYKYwTiEAn7zp01KgB4xeIIIcEEGxFRFT4utHf7D9hTlsfPc/Zs5L5pUxLXeWoMN5cNpHMoGnjH0e0cuK2dKmAiZLQsH7yQfOGXHPmvUV8KuTPnnrUgCk749qxnQLBrshSH+6ot3F+6KTaHsyTeTONrTEjzQzdxi6PGwe+hW+GkeZKSdS1PXK8R8z6+UaHavRLFSPjlFQf4kAqDdjtrdoowtSaCm9jU9zRohVjJXi7lMoNbojy7vV4QS+oiNySXdzv7PlAk+d/Xq8WZMTmSKAb4vXCALPqefZES5hAFQPRgJc/Uk3h0mwM6h6qYUVy9ooe0KLsZC4voMEeUHkhEmlT684FVr03mFci2wZGn0h3/OARz8OUOspBvpw3boTINgnpDH5H15GCEtxv7jflALSPmeX4mFyDiD6Pdzgknnzbyhwg308YeWGpy7fwqIKdyWsGlMDnajxHMUMpL0a/CGVNHq/4CFc+gMQ06Hu7RpClkvSvJ7+nhKQaFTBtCPT8osdl7Cn4g9RBy5SpSldVITdy9g2ppFcqiSu2MkcRape2+m8fO8OmYBrpWnPwjQ/yRg5AfETFT1t/VoOVP7xD9mXtiE7eCQfc4bDy3Lnqlaiwo+ckO3CKe2v4U36e/INkyiK3F6aU8YkQqn5W156xZq6S4h3CkgCtJUlu3qVF7xtNkrTjsBiSuWhU6UkZCmWlKwWd+okHKbV3F4WdeUFdrT6/0OoJnnQFufq0EqYd1HrpuoOECbnSvbw+sCVaWHLSj0DXcxZlcSxKlTFxubu9Xh5oObjp64CInBLEUF6enLt6ESEWej99u6BclgyvUEEeqU7o7dnbUnSSDKmKQf1SQO7t3RXs9OW7j9BBINvPhS0K2mrAsejbA9o00MmelMwfeHVV4UPdHoeytrysQnNLU+8ajmI8ClUix2TtZcmYFIJCk1HLdGarQT8OhbGrKO+qPeoUVHRzbIxMrNQKFFAefbFtGF6OzNkZKSuhiIxnSroPLnvMkgImVJH2Vdn2Sd8bRo5MRPrlAVzApBhJxd4kkk1ZnzptzBLkzTLmdUpNRASZoIDH8yfyj1rpR0VlYh1qExeI+yE5Qk7gaW7Y8v2lgpkhZQsMoUam8bucdinxKlFR5mCpSxZFkc3MJaGHGA96SBc/hzv4xF706Emmla6xddpFO7D9wN38P4QoiAGqq8x9YeFzfUa3yOFQPpvmIIVo/a/4xEhXpt7RImYdKPp3eUXthsE24b7N8+3vifDpCS5UEniCrwTrrEBMAUDXQGptUVit66DI0Q2vJSlzKE8jVbpTr9nMoW3ACIMRtyZMYJCJSQ7CUkJd9aVGg7Iq5aaV7qerQpkxuPDtaK1Sindhzb0Q8xdHvff3xArjv7LXMdUqQVPuHqgtpBDAKX8CSpzcDfSpsBzgyqoiiAMKVAEOQSwSEqfmALjjFzheic8gKIlypai3vJsxKQeI1XpZ7xqth4EyAle0EoTlSMksEZ1jRKh9lAIrYWjHdKNr/pE5SnfcNBuDaJDsOUYlWnOWMfPcfbcsv0TAYdYVNnqxJQD1JaGSVadZYDM2gJiHbvTObNBlywmRI/s5b1tVan65prw7cuo2ftPCreQhhUAd4Hb33MWKkr3k7kepPnqx3043ha8HoK6jxiKYa0Fa1Y2zCzwWhqHuOFCxu9Ye4LBuCK/DV/me7zja+z7aiJExU5azmAKTLAJCkPUlZoCGBbnGJlgkCoA3H5j5GJJa6vS5Ac3etWp6EJVjnGwYtrU2nS7o8DmxmFImYZRfqXQVfZULpAdqiMilJJA8raXN9I2Hs622iRMMmeR7qenISaJS5LPVstSCdL744+k/RSdhVFTZ5BbLNSXS1WzbiX/ExnhUxlhJ/QeULrJGaANNQ5o9DpXfvg6VcC/0Gg5RJJIJUouwoK0fWg8TAKIb6k2cl/W6NOS2K7BlLDWoHHTw3QPafyvAqmMQNS1NK2icioDu1C3rf5QjlYlgiux9Xg5SusIB/XZ+cFIS6gwB/MQM2wWN/wCzbaGWcUaLcNxZx5Hvj1CPHOhAP6VLYUzjzfyePYnjBX8Ro4bZr5jwxMKGMUXNNhjHkXtPXK/SmQGWAAs0ZzWmrsY9cVHkPtOSE4i6XUAWBsP1t1QY0cLrUKeI8BhpyqPRq1L+VzF1sfZPvEuT1dLOIoDc7307O7SOuTtFaLOOAYObXjrZanPceh14jo8ComprrCgRtP7wBOpZ4UNkupO8ZtN7u/Ds7LwfYfXnACoprupcWEdGDwq5hKZaFKIZ2SSw3ki3PnFjkluW4gDju8XidEqj8PrrpGl2J0IxE+uQpQaAkVNqioADeUbzYvs0lIIVNLkVABevaG8H4xlqcXThzuxlTlLZHmWz9jzpxAQg9axINWpQJBUaPYRuej/s0JOaaOZmb6fDKSaCn2i8ekYTBScOklKUoDdZRu36yjpGE6X+0yWh5eFOdX2ligAq4S4vS/dvjDLiatZ4wLeyjBXkT7V2ZgpCVZ0lZFCsBAANsozvmLO7O1X1jJTumsqQ6cNKQlX9pRS93VLAJ/ZTGV2vtuZPPWpVwEuLqerlzcXrUxWo51cPWoHPdyi6nwunfK3K700O3aG0lzllUxRUVdYuomvF68I4QvtFB2bq9sDq51sKCjt3n5w5IzONCaUo1uVx4Rqso6CpBzH1pYjjr8mhlVVXdb5bnp4Qi5Z6AU8LV0pekBLU5N8tGJ7fVN8KMGTUUd6Eq0odO1tIdwaKq99RRqtUCotAoAcUsX5uToBf6xJ7zrMWc1Ds/wCH4QLkDQsai+/d+ZFtxgyxckC26nY9S/ziMJNHA4DfWl9K+cEhQc1oHbgz+RMK2RIKp4q3Vpwp6rF70a6TzsIoiWc0pRHvJSg6VA0NDYka8GqKRnTMcM1i4NKpoXHOsSfCHD1Ft5vU/jCSSkrMZaao9R2lsPDY+UZuzsqVprNlMQS9QGJypNDahjA4zCLlqKZiSkpoUmh7obo/tedhlBcuZlUGzVdJFyFD7Qd/wj0fE4KVtjDjESgEz0hlo0Uctq3G498ZLyouz1j9i2yntueX5soKy7AFuD67nag4RMQWALA0Jvc8o6J+E92ViYke8cgBX2SDfiaNuEc6kWZq3ppeleMaMkypxsMFU7e/8I6MOWAcgE9YDgKQGEw/vFZbJALncKUHlFpJw/vF5UAAChO4OKcz4CI5JFbaRrPZthc08LP2QpXD7o/zEx6fFD0S2McPLOcALUzilALAkUflF9HOqzyldGuhBxjrzHgSYeBMVtl4K1R89beXmnzSxqtRqbAqo50Me3dLMSpGFmlBZTMDzNfB48FxKgbkULl6up/CNnCOzbM3ES2QBEDlHDugZqQwuNwPAtWA94AW1Db/ADZo23MpIX3iFDBT+vxh4mRD0XZ3suNCsJDBnWoqP7qerGy2T0MkSQxBXahomn6ooe14r9pe0jCywchzkFndg/8Am8Iw+1/axiFkplgSxwHW4b/BoyWr1TXemtj2dZSgOSEgakgDxjKbX9o2DklSQpU1QoyBR/8AESA3EPHh+0Ntz57qmTFqU+qiWcim7jXeI4PfdZ389Kcrjth4cEv3MV1nyPTNudPZWOkLlTAvDgKBSodYEMzKoDR3pem6Mrgej36QkmTiJcxQBPuapWUpdylKwywwBZ3bujNqmgu1WOtvQaJpU4pKSlaknQpIBcNZqvWNCo4LuO3vzEcru8kKc4NAom7MXd2Ybt8ECSkughOpLU4OTeCmYxa2zrUpnua3oCSal4gmGzAmpfgLaniO6LruwlkdM/BzJeRa5agVuUlgcyaiigWNQOVo5s5FKWBbmHsO2NBshal4PEyQFNLVLmp5EKSvLWtwSwoM1opDYuKl6b4qjNttMeUbbAZQ5J1Fnd77zxgJi91WpoAdO4RMhJYAAEtoad+u6BSO8WG7id0NcAkJZ3LKIzG71EPJXozA2JvQ6aW+UBKOugeh1IOr3H4Q6gQXrYgd405+cI2SxKSWpVVfIsHNjaEmZ9ku16AM5q13NT4G0QqUxF8ygCdak8CdOWvGOhK+qKMoig3BgKjthJMlrD+6IAT9q7ixNS+v3oKWsC9Kajc1X7oNCqvShYU3KPc7iIJKHzVOYlycugIoxvTWAnfch0yQSl7VD6ULPf0Y0/Q/pOrCKScoUhiF6HKS4rvFO6M1hiCopatT2a8rwRFTSgsNXhKkVLusMXbU9C6d7PlLCMTJ6wmjMSHy6PurV2vQ0jFfo5VRNBvPHdG09nizicNicMvrJlhK5dnBOagfQ5RXid8Uc3AkTCk/CCD9B64RnpScG4PkSr8XUgw+HfqpVQVJ3l/Lvje9BOj4cTVAZEvlBupWpPAeY4Rw9FOj/v1OXEtNzvP3Rpbdbtj0iTKCEhKQABQARXWrftQKFJyeT2DEPDQozm4RgVQ8AowuVgnn/tP2qZYRLY9YGp+GrPz0jytYzAn5M5fd2Xi56UbRXPxExalOAohIcMEuQG7G3RSkEvXKOx6VJbQsPCOnQjjFGCq7yZHlqaaM7613g+jEU1L5usSzbjwGlKxIEuQbihIZ37RaHI0Dkk1vTk9qNF9yuwgX3njmb5QoD3+Wl+Lo+dYaJZksyuE4hzoBUseUMpOiRfe3aS26/dEYQw7a8C1uJgyqwZqavW4o99OwRrb1uhxpYFWJNx41L76G0ElQdgH0PMXBvuew1iGfMegIZ3NLBmajPaDSGBCUgO7fV9BEDYkUgBiGJNRSxLVYcoQo7MOeumnPfBoBDO1q8LV7K6xHMUEsEufiJFNTStm9aQtyBi5SaNXmHvwqHg1fEACGIL0O7s1aIpYKS6gKsB3u5fshS1MWu9D33r3QrJYmkzCAMp6xcEigAD3rUPpwixAlDBoUqs5UwpBcAZEgB8oo5V9o3yntrClw2vC30aLbGyJSMLhvddYqQrMQQXVnULCoILhuA4xVUauvr+R1ezKxcwOwbq3LGtA7DtDenjUkk2AG59cwNwzCnjEqEOPW6kFkdu88vnvg3sLYQQGDFtPLQDhALTUWq1ab/rSJQoMPXfoPwgF2p2Wq3NqfjC3CPmYdZrkISNziteMN71SiSwQkgEjWlg2nKARLclamBJ3l2YGlK28BEktTuVFgTQPagBqA5N+0QhNifCoKnPw0J6xY0D5QBr+WkKWtMsOcpLAkuSACTqeAaBky1LBy3BAYU6uW1b3NfODXhxmBVYP1bcAeV2gaJ2EbQ8ueEqzkJIuXsQH3XiTG1UwJDuBRqcHgp6wSEpD2tcmvVYjs7Y1E3BJzCYtAExQBIdwnVqFj+EI521aD+27O/oJN/RMQmrS1ApWbO5BBIAqx843+0OiUqZMzglA+0lOpfR7d0VXQvYaVD30wOQoZb0Z3cdoOsbd4585tybL6UMod7YiwuGTLQEIDJFh61iaGhRWaLDw0NCgNkETGa6bbZTIw6wT11pISOxifGNDMWwJNhHinTbbqMRiCQSUJASgM9r23k+UGlDOVuQtSWMTNz1u9L6Ua9KXc89IAKcFzwqQdKNpDSyHFqvRzrcU1ArpugVTAkVLuTQUFL25R1TDYGhuw1YkvelrmFd2sDu0HKwgSpzmYJelS7jgdAYSVvldgG0I4Xe4rv0hrkHKuH+aFEBmDcjx+UKG1+ZCoUtxXKSzgPR+LiJJisuaoKgLnR217vwiNgr/D5inqsRggpJLUpZw5o3lGtjk0sWBPlU1D+t0T0uW7dA2gjnl5juTcbzXlb8onYh6X4nQ6/q7zCtkElds2p7xx7m1vDqXVhTrOdWGg4mBWB1iSDqTXy0hIUxFaquG1Z+xgYW5A5pu6mZyWFSHZudoNNBlAy797ZteNYixKyA4qdK8nD8x4QUtJIuWNaNVqtyceULyIlodGzkpmTEBSglJWAoirJdzajsGfeRHdtsKEwpCUplj+qA+EJDgZa2oa1cuSTeK2Ulk5UijHjrrxYDlE8pYAZbkZWowbXUH6xXLxXRYtrAg6s4d9HPr5QipiHpagd+HO574JXAdvADTlEZVYXDO4drUJ8YAo8yYN4FCxY2t30PfBSVD4ms6gDdvlUiBKTvHEncN357oMgkp1A6qjuBe73vU8IGmwGAqQ/XSkMwI1U78edoCWmjvYcdTuJ4jnWJ8zSyCaEF2JqCaN2MOcRghgSGAUTV3Yin1iO6Ancnkzsr+7cEMrMSATQOzht928okxClKAUzmwNGYKd33MB+EQSiagHrHe9q3B0p21i32Pg5y5yUBCSmgXMLgJ1sBW1uLRW9HcVnTsHBmWtKypy7sGYg3dVSX+kbjo9ghiZ72SmramtByuewxy7JwijNFRkTVQdILE/CQXcccsek7PwKJYdKEpJrQAHlQCOfVruTsiynBz32OnDyghISLDfUneSTck1eJBDQnik2DwnhoUS5BQxMJ4jnzQlJJIAFSTuhGwmM9pW3jJlCSjNmmCpSWISD82L8I8kmzCSGABf16prFz0v2ucTiVL0+EaUFBfvaKH3bdjCrCu9+2OjQhjDXcx1ZZMFaqAvSvCpIYHU7rtEJZL1a73LPZLweUAvv4biTQaVc0gZRcEjW3lzMaUypizM/wASlW03hvhGkJWYuRqa2sEjjZx28obOanrFVBuG9hoByhnZnAFXIApfzq3ZDXAdWXiRCgEy5agCUpBIDhoUDQOhnlOU16ocZQNHs5PlDghmBrR6VHqgiLPchPVuCTVzyFTcU0hJLEClg/0bU1MbLlliUqI6oNh8XHn2tEkpGUXILFhbUeq8YbIOqNFXs5Lu/AchCCXcMw3andCNhY5SVUb7VTvJSHB36CJUtc6VPgNab98QyzuqwOpoa0rcvDTw7IS7lsxcbtODQreoLXB95noiozi7Fq3OlWfdWLEyQCFPnIsACALdppCl4NCB1bNQOHJDVP0g1y3JBL2t2UPF3vSEc1yGsSSQhg3N7u7fQd0HgpiMqkFPKiSSpL76tXS7AsYiyUslJB3M9KB4jJSSQx0KjapIoOEVvUiTRJNJLULqpTdlfTe0AEMS4BenWOoHgPWsEpICqqIVRhQ0arhw1Ws94jnSWYE5uqWyuHcvodSXiJolh1TnZvtCpALZXdgK7ge7lE86aEhkily9wGAHbfn5QOAlyWLB6k0qGD8dYPFzEoSsuCyQGbeTZXJoKlZitXITMckV+EgMNzWpQuQYQAdJo/rLU1sfziB8rgDrNUjiKubB2joSKhzSoAA0FPMQGyHfssDKtRYKUWFXJZwxIsLUEXWydo+5Up1O9TQsSBqrhWlYzhUohIDX43c6XZqx2YcghSlij6kuAwvTg7CKKkFK9xHHU9i6FpkzfeLZJVnDXPVahfRJY0I8xG0SI8+9kpSUTilBBCgM29/s13MI9BeOdUsptG2mrRQ8J4Tw0LcccQoaEYW5BRkfaPtlUjDMgpdZyl75WLsO6sawx4x7SpylYxQd0gJDDsp3v3mGoxzmkxaksYmUmB3er6DlEMxAL2Yv4u7sa3eCnLc/IVpCUk7q8NDo8dVOxiA91mIpUFxzqBT19TWoMzsBSmnCHVMIq4oGfmYBdXZ6ULEXpvhr9QWHmJDksCHuz1AoeERLG8kasGPJ6PEk0mwqfAHtgH0N9SNYkb8wMG2vgYeBWa/hChu6DUoBRRUasW0s1Bus0S4ZeWtHOY+F2iGUkEAbgXewo789IQXVu8lrAfKNLdzRYnWt2IBOgYaa+TQS5jVUKNoxokG54v4RHh5pHwvxJ5/n3RIkvQ1AAOV9Ozf86wrJYSyGFS+ZwzC1anugsMl51W50Ad7HuiNRKjUgOXQORvwAHewi76FYFa1mZllkXHWDioBLVId6EtrCTmoQcmGKJsPsyfNLBJSACajKSHyuAamsHN2KuWUZgHLipKR1aFTMCebZeMeqdF8EylXqKhTtfV6a0aL3aSZSElS0poKU8I5EuPalZIvVK6ueEYzZq0E9VRB+Bgpn6pOYkXcxyEZKKKcyjoXarXBqY3O258yamqkYdAJYEAk7jcb/ABjCTsUhM7+jSCKgqLlRvUfdqRwjbQquotff+ikWpzKsBbUkNR76sOEPKJORIZBWpkk6NQOTVIYk6s8Hh8LNnrSiSkqVctYda6twZ626phlzMqwUMVNqA3WvQvmp84ucltzAlzA2kkBpYUHLB02ZIulhziOan4QEsHIapcb+7xh1TATa4LlwwrX1ygUzyUl01BNa1GWnyrwPGIr2A9SWaUkFsx+Fg4rliKQCSlxo+8v6FYSiRVqJykk8QLDe1HgQspS4JK1EU3BRoIHIB14axuCQeZLOPCOlM4MSBqCKOag30F45S+UG5e5IFK1L2NIlkAJNCSKsbvXjRvwiuQtj1v2PqJlz+sMucdQfZLVJ3uMto9EePK/YpPS+LSC5eWU1PwAKTyodeI3CPUVRzK+lRm2C7qDh4iRBxVcaw5hoYmGJgNkBxKmSpi1DXdS8eI9K8CpMwrMxK0kFWZ71FuZJ10j28x4z0yUmatRKUhnToxSCQKcmHICkX8K0pNlFeySuY46NQkjwrR/VYd2BI3VD8H7W7IUycPu1DtoLubnfEKJqmejHhokmvlHT1ZmJk+Gj62bxhwRVj5UcfURGXKRwLlyKkEM9OcH73K1S9A3GjQeQEEpmp8jx/GIVaaAF6WP4CHKnNuRofRhjUNxufW8RMiWQC3egJ7YUSgkXvz+kKFyBZdChw32OSYHAXJ1zfOFCjVLZmlDTj/m/0qjswo+Pn/oEKFAn4RWcK1GtftAdjCnKN37NkB5lB8I8xChRRxn6LLobnr2w/wCrEceyllS8SFEqAWGBqB1BZ7Q0KPPLmaV4Uefe0BAK0ggM5p+0YxWJlgS1kAPWrcTChR2+F/SiY5bm22EG2K4oTODkXLbzrGJmDrK5DxWX84UKJR8U/wD0xqvL6Ayj1h/iP+SCwZzZHr8V62du6GhRo9/cqlsMUgpS4uA/7sHJ/rDyT5mFCgCDYay/+GfImOqXVUzg7cOtpChQsxmej+wlA9zMUwzUD6tnXR49VENCjncV+tL6muGw8Iw0KM/MYRhGFChQjGPIulSf6eb/AMRfnChRbQ3Zl4vwoxk0V7RHKoPff53hQo6qKHsdEmtDb3gp2CONZ637UKFDMi3JFm3L/SYeT8R7IeFFaDHc7EywRUDuhQoUQY/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50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33369"/>
            <a:ext cx="1826554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976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Mídia e construção simbólica da realidade </a:t>
            </a:r>
            <a:r>
              <a:rPr lang="pt-BR" dirty="0" smtClean="0"/>
              <a:t>social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95</a:t>
            </a:fld>
            <a:endParaRPr lang="pt-BR"/>
          </a:p>
        </p:txBody>
      </p:sp>
      <p:cxnSp>
        <p:nvCxnSpPr>
          <p:cNvPr id="6" name="Conector reto 5"/>
          <p:cNvCxnSpPr/>
          <p:nvPr/>
        </p:nvCxnSpPr>
        <p:spPr bwMode="auto">
          <a:xfrm>
            <a:off x="0" y="4797152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Conector reto 7"/>
          <p:cNvCxnSpPr/>
          <p:nvPr/>
        </p:nvCxnSpPr>
        <p:spPr bwMode="auto">
          <a:xfrm>
            <a:off x="0" y="3284984"/>
            <a:ext cx="9144000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AutoShape 4" descr="data:image/jpeg;base64,/9j/4AAQSkZJRgABAQAAAQABAAD/2wCEAAkGBxQTEhUUEhQWFRQXGBcaGBgYGBoaIBwhGiAeHCAfHCAeICggGh4nGx8gITEiJSkrLi4wGyAzODMsNygtLisBCgoKDg0OGxAQGywlHyQvNCwsNC4tLCwsLC8uLCwsLCwsLCwvLCwsLDQsLCwsLCwsLC80LCw0LCwsLCwsLCwsLP/AABEIALcBEwMBIgACEQEDEQH/xAAcAAABBQEBAQAAAAAAAAAAAAAFAAEDBAYCBwj/xAA/EAACAQMDAwMDAQYEBQMEAwABAhEDEiEABDEFIkETUWEGMnGBFCNCUpGhB2Kx0RVywfDxJIKSM1PS4RZDg//EABkBAAMBAQEAAAAAAAAAAAAAAAECAwAEBf/EAC8RAAICAgIBAQYGAgMBAAAAAAABAhEDIRIxQVEEEyJhkfBxgaGxwdHh8TJCUiP/2gAMAwEAAhEDEQA/APEY0tTmnqNl0aMcaWnI02gYbT6WnC6xhtNqYUTrgprGOI0tPGlrGG0tPpaxhtLT6WsYbS0+lrGG0tPpaxhtLTnS1jDaWn0tYw2lrqNKNYxzp9PGlGsYbS10F04TWMcaWuymuSNYxzpafS1jDafS0o1jDafSjT6xg1utnbodUTW/+tdqor1LQIuaI/OsTuKemTtGB7DXOpnXURGgzDasbVZI1X1LRaDoGPdvoX/DvabvZepVvDEkAoQIj8gzrx/rPTvTqMomASBP/gf6a9E+hP8AEk7TZvS9MMVMqxJju8EAT/341it/uvVJMEk+w99NdjSdmZZdPSpyY1dqbViJCtExMHTUtq4M2Nj4OlFC/X/orcbWjRrVAvp1hKkMD4nI5GNZpkjXqP1L9TPvNrtqPoFRRp8zycLAkZPbhRJM68/3u2tYggqwwQRBHwR40QvsFkaaNWKlLXPpEjA86ACHTxozsdslgJAJ84+dEKG1STKj34GlcqDRlo08a0H1L0n06rMgApm0rHnCgkR/m0JFDRTtWArW6VurQoHU9Dp7uQFVmJgAAEySYAEcmSB+uiYHW6cLrQbX6YruaICR6zFKcwJIIU/Igkc6udA+kW3NdqJqLTKipJORKA4GRMkc6NGoygTUi0Z1YNHOinStstwuOsYEtsWC3EGNV7Nez/4q73bHZbNKDUyQv8ESIAGRyO4Hn515EU0Qshp0p1ovp36VrbpraNNnjmBgfk+NUdlQzr3L/BlFAq8BoXGJIzOswHj/ANS/SdTaG2qtrcxrKVV17F/jV1ANuSgI7VA15BXGjKvA0q8FfTa6I0gNKKIDXarp0XVmjSnTIxB6WloumwJHGn0aMan6o3QZ2I9zrHbk51utt9MGoJqM13d2gQO1gOTHKyZxHtq9t+gUKdRTTUMtwIY90/aVLdxCjMR7Z+BJzUR1Fs8yp9PqOLlQke+Pn/Y/01KnR2AU1AQDH6AiRiJOPxr0mts6asrXTYKbNJCEvDQojwxEeIJg45GViGqfYvpQUWSxDG2Rx8KTOBz8am8j8DLGjHjoikvBZlUSY8frnRDY9IQOVamYuIBCl4tMEHP9eMa0rlKhICnv4bu4XtsKkR3Svx+oxDuduloFRipRFUlLgVfOD5BBUgmFPBPGlc3RuI+w2gFkKgDciYjJJyB8eePJ0S2m/CEgx3dp4Myft98kDA0OG5csZ4uNxXNrt3Ekx9pEN44k8QWNMMSGwo9+/GIgggATH4zwY1Juyi6Cu63CVGysklvDTJYAEsO0k88HnOqlfaKQGCrTJtI+7CjBkrMT4wdRhnJaSLgchTlT7ypwMSR8nVk0O+mbwhDMHA7RkFj9xKlSAxDEgkkD20fOgEFGnb80xPbBtiQIuiSBxnHv8Ud70BKtMCmFpkEH+GOCBJGYjx8aPU6V4yBJmQCZwIke8NIjxnznXT7FisL3XXrxxwQSM+JEyRM/MspNAaRgd19PPTJutxyRJHsIJjz/ANfY6vdO21Nbb7UEiWIHaMmecn2EiTGtcxQG6rDFclVYkzAPEkgyJ55/GgnUKTvTq0aVOxCwqAAKLZFwAE+PAn2zpubbWrEUY72Cqi0BTLLULNINgQiAY88fcbQBkxOONF+lbf0xt6temVo7h7VqSGwrBWhQZkE+f01ndihFOorWtUIARgT2wVc8CCSAeePzoh0vZVnWmW3I9OjUFqFj2SQ7FQQR4n5I1WlW0Iz0PqH0lQamyvWcgxaWpC4ZBMXNMY8Y7tZ3qv0hRpn1ELIgUQGAJDY7mHhCZ/GPmD+63DmmHBgGpaHPmCO5pBJAmM4HAHnVjp7FyaVRlNsAVlCSS0QskZn394yJAPNL2ifvFHyWWJtWkZTYdKooI7GmDeyKxEe1ykic4/HOidVlUFRf4M3WgQVIKhIMgopn/Lqp1Do7U3Ipi2D2qY5BOOPtMDnH6aZPUp9takrKZjvClgOZEhSufBXPxqjnL1FpUSJt1AIABCmSWF9pY5tuBg44Jj9dWOpJUp0pp0cupN/pr3TJkQsCTjGdC+u/UtdGFPalkS0E2M7cyeD2gR5FwyO72P8AQOrbr0qf75ybFaCQbfKi0mZgz3CMj9N1uQvbo80p9Fr1HMJ5MtHaPJ4/0GtPs+gbUDuNRz8GP++Ix78zo/udszSWMsVUlpA5MZBGckmP83xqvVQZYG1rbY/mOIOc+I4Jmc51pZHYyggN1DYo8D0iqkQnkj+L8gXE8+fbVbb/AEgreYY4C/PPnzH/AHEkH6O5UMWLKsysZIkK2MnMw2DODOSNWKnUGC4YXThcZMECIjmQCc/aPwQpsNIo7T6JpmStRiAOVKmDxlYkZyZIx7xop0/YnapUse8m4o9uRaPGJGcyPEaFb/dskLaTLe4wTgAHAP3AeIg+2JH3iqqZU9xwGz4B+CIkEnnxrcpPo1RA/wBZbX1zTNILMG82lfaC2OQPfOsHutq6mHRlODke/H+ut/WrVCzEOTwO0xzyRPcMk5uBzxqrV2qlzlVYSC5LKsWtz5BYiB4yATkaosjSE4nn504GtTu+noQStImLVkDBx98gA5An+seNVKnS6bKpU2qDaXzBJgi6YiAcn5+NOpoHED0xojs01CenODgXc/bnjn8an2rQc8jVE0xaNPtqQtGm1FQ3oCjS0aMGOsdW7bZFpMGCPtbuIABIPBE/Oqu23IFJgygECZBHcScH5KkAY4wR51R9FKtqO0OSfPgg9rH+ECSfjOM4r919SEu+8rnIiR+gDBuQD7Y1yPoqn4DNLq0obkLosKBBNpypPnkrMGZuMRqnuawhqmGQKAQqkSCp7yeAQLgDzBnVtaIdlCOIJPqO4iAov48++D4g+dc7LbhaVVTUVpugiGkBisG5T224kGA3nS0MWvV7aXChCrA9pJF5axgM4cgA4b7fPNVNyHZP2hwXaGZCG5Yn3Pf2HJ5x4Magr7pWqmFMmAAgAj1LlEKCTdIHydNvujtczVHLhZAeAsEMWUoeYBjAnk4wdD5NB8XZ360UzKEsqsqFWtuW1vvP3KxMwDM49tXNrspEWWsYBt7mIZiCTb90FAbjAOQeJ0Req9SWFzVStNlJLQsFKiYLGYg/dHMZE6d6ibdSzvaL8KsE9wAiPA5J/Jz7h10LZUFBlNwNyFwEKgfaVJwPblsHzEdwg6/SbQUqMoi6GYAFhABLrBkCOTAEg6F0dy1QpT2i+lDr6l4W4qWtm5jEYzzgiCTjUlaim2qVK1dyQDclrEliOJUCYURn3OSONTlJp/d/0LJyLi7sERSYVGAVjIYIsmBKiIOCQG9jxqtWokNfuqzBQs+kGVRkFSoUEDLEEFs4+Tpb/r7LTVdsEoUWAYRNvMQOTFubzx8yYyw6jUrMAFpG8AF2uJchsBu0D+FRHBMme6BXi2/Rfqa6LO/688AbaitG4Qi/c7fxeCQggk5ODPGuH3pLQ1UIWXvg5YsFWFJysZkiOeY1c2ewJuWTeKj0mfkIBEkvFxK3rgHI5402721MLUIArlmMuVBVe4wSWkgQATP6nzp9I1Nk+86WKxLEg+mVgWq4tMKCQQbgEBYCBhDx40Wy+naMNUdUp0grBiqLExJJYwT4/An31xtOl1KNAXrbUimG7VIuYrTlRzaSokXZkHnWp2e1L7IvUFhuYG3unIBImYkyTyfnzrmyZpbjHwMo7RR3Neq1SnTpWeiwu9Tk0wFUZ8BltgDIJYe2qfV6+4WsdshpsjgmW7GtYE/AxGPPYMGdGetVaezBeRZADgwFJLTc2McTgzAOqW0q097WWo7JZaVQKQOcD5mMjP8AFGuV5P8A68mvK34OmOSqa7XWvoQ9d2nqAPSghwS7TEQuJnwVgY4z86yHUfp2XSnFIKis4EkExIIOYlgAbrZ7Off0Pa7cIjPfeGdwENvdc0TjHbaTgcludZfp9X9ooM3p3VZIAaQ9ouIUm4ZiWySPPzrrxZ29P7/E5nGmZZ6gUoltpCtMnIWFAJBYlgJxEYzM6J7DeUhJrIbLWHq05UoshRI5BA8iYiY1W2vT9ulQvtzbbKkAhgRLlQTDFm7M5jAMGcQ1KRLIhlQUp0yoMhgxk5iSQwBxmMR51d70wJOrNCb1oCpTYbwC5pXDALGJySZgwbiI4HiHZVKdVR6cBiQCtQC6RyBMq/bOARwDrNdO31ZaiuvbXZiAoDWFUzA4DtMx5uMYjOjTru23dtHdj0azEOrqf4vt+7FxIGVY+RnxpKaDZxW2pBCsvAMA5IExKSPJJ55n+sG12ZbkEkKxU3hgTdEscIP6mJke2jTbPcUnFJlO5pQIqmTJCksPelwfvMDEFjqLa7mlUBpU4glppvHcLgCVJBuELgCDOSRnQ5b2a90ZoUFWLCGtIlctkCLoIyP+pb513XICMjKAUtvNxIMBxBAY4JMLH+X+WdFq/SUQRda9wElctJk+ZgQT5CxEnQ/edIFNQrFQjCmH/efcS6hrmPEhJtBnnmSNH0G14KJdsvH7sk5gOWAKglebR2twfOPGrA2VrNeGKCSzSCYzIAJ5CrdzwTExqLpO0kVFChfSGTMlQEhMmYLODPvB1epb6k1Eo5ZKaqCrhY/RyLYa4QBkGSIMtrbvQK1sHimi0gWbLFnAgkqiXGSYCzDAf14gabo/SJFrI3e1wNODaKkKAc4EmQDGQOPPFejTYBHUk1aTusEgKSxqEHwAoaZHN0cGdWqHUHTbB6LFGUpAILRYZVSDiCJbnNp8ydG7VmOekbLhlAYq1NH4jAAJLYyPtNs+D86Y7DbMKjWVKpAGLIclwVmRgQzK0Ef3wW3FcUaW3SYli1pIW1niWDGS2QcNMf8AuGuau9lexylTLPM5YSsgGARIIJ8QIzOqRasVoGbzo602tv4CnHmVBB+CQZjS1qKtamD3VXpmFlPVdbZAMQZI/EnTaupaEo893O4gkCRBPwQVMfoRolR3IYQ2GglWUROFHPkwCM/j2iD6w6W+2324pOZ7y93gipDT/eP01VVJpwfE6nkgk6BGXlBiuzFfTULaylGCgkkkBGPHgiZPgaJDcirWQVB/6dhaItTxY5OAPIBEcqsADIFdJqTUhwFZUaxiTDEDt8d/gxk9sQRgaTb7Albq7BEW43NAMGOJMU1BEjkj/LxqD1ord7GbbBKpFGmBUk5PdEXAEARMN3AsYP8AbR3qCIaiiq4UOQtOkpClySSJzAJYnOAJiTof1DrFOlaKTKFe8s4EsTkgjBBJIJM5gHXHQOkHfB61e2n20l9UqD3qQ2FIuNQC0MwInycaVJ+dIF2XqG4bcA+hTJKsvaJyxMsrEcngkTP9dCq+1dEuJW4EJVuCMFCswuLkx5iBcY4yY1oep9Qo7WgKSOKfcC7k95IUqD7AzGAP6kmfPN5v23Qnmk9UqlMALHBn57SGPnPPA1ovtR6DaQcfqNl6bcEs9rF1iqATwAgbEBh3G6AfEYCb2s9Kxa7irJQqYg2G9u6TIye7OQVyCJFLZbKte6UZW2rZ6qnMPgJAySYXjItn3IjfZdgvBQhUVA8ZanaHEiYtAPzHtMaeMHF76J2wpsKFSswAqFqdyxJByymSCpIOAwyeT/V+pdNfcGKbKqqtzHKr3LdkDEYYjwLiPGq+zQH1KjBjSveadK4CU/HKkmMcT48bofRtdFFSmyt64UpSRh3yoyzEiICAhuDkHnVOSumHi6syvSK1e1FNOwVmp+m800WbkZibRaAUMD3Jgap7pKtBgaID+oXLUyYIgm0jOBjjMkZmRrQUjuNvR/Z3ChmQFqThZUmO9SGgBSoMAcCRjAXXthSqGmzs9NkvAsW6+GAEj+GZB8zPONTlJLxorh438V/kejdKltns6u4ckvRpeoIMC0A9wz/F58R8YDnfNNVNuykYZHJXuLkgAjMWnz/LHk6q9L66W26UKxDMGWmVDBu0qvcLchLyBn8zGm6bQSjLAxRIbF3CggjMSR7TEAsPYDz83pJd/S/vZ0QxqS0ynvrafZ1Kltq1S24VDTuMExIYAFlPjtWMjxAm3HVaNFEGzoUad7qVgEEglQWEkeDwfj41lOr9e/anapmwIi0wTyLhP9WuOjOz6KaiFnMLTo0hgwZkkkHEYI5Jn29zL2fFDb6vrx9DLcnX1NJ0rr/7TuH2qOnYyQytJgqJOAcFyI9pIPGuuo0n2ltwDgVahcgAWAwbyQJICkqCeBjxJH/TnSVo1aFVWUtcVeqhUAwQpMjgdlhHkqfETV+quo1NxVVVM0mLOygFoVbVBMwYMYzmD7HVeGPqKr9v7BhVy+KqIN/tFpO7UGL1GqCq5qN2u6uECqLYAuLSQQcCOI1i231asFRUFSoFBzgjBpghjiQSSM+J8E62e524tejXDMp9O4hpIHItyASGMfM6EbncKRRCbd2Xb13p01D3BhBtWCCctYSMxL/p14ncO7/0c2SLiwXtFerSRa5N5L2i5gwBXJAiMMVwLuZgRBfqNakzNe6hGdfSWRhVptdJ/wCYKBHBfnM6tbh0ej/6dgHCgkcCmAIMiFKgNahMeR7aCNTpeqC9rMEDqrm6ZtgEBougW24OQfE6ZAaNXsvqars2VZarR7gebhPCoSe5RIEN4IzjOsq7ba7y2vRqCjWpl5QwoJa4lTdBWGYsEYwCfOvI6r+maS1QTSps7gEk55tmREcAcyf6EaVVqSCpRYlwVLwZUCIN2ckkzzHA8TpGq68gWzbdZ6oNvFLd0ahctEgTdIJuWYDDHgn4OCNRvsLkFRDetsWMBmHuEkmGKtJz5H3e/Kb1N9TpUq5tqp30wCDAfF1Of4WAmND+rNXSuqIfTp0kin/NVEAG08F8nkQImM5SKtutNdjstJQerFNFVG/eM7FSAq2kMDgsXFwt5HaIAAnT0Kx280n9R6FM97Gn3qXUs0RcCDctMRxLSDzo1s+ktuQSim5eHVgrYPAI/ixxwY/TVCvSaanqAermahBBMwBcAO223xkyePK5MjxRuSNyjTbfRmutV6dV6foMahKVCQFYsDRBDRasFYvNw8geM67XrFOstQopUJDFjBucKEERHbwoHMZ4Go36Yx3FO0g1CMJcCxKTMtgfA4BuAPwtq1Q1StRrFqNeZWD4cs08AF5g4mNPCcGqiZW1ZR6h1Vq7JTKhQ9PMKR3FSA+B/mAXwIHEa6pbhUDT9xYqQApK2yQyjHk8iIz54r7oj7VN8LBq8eQYHsIwZyZPHkft4NQASSzATEkknx/p+uqk2w36AOTYxPm4D+xgj8abQ7eJukdl9BMH+KAf1BYH+2lpuLFNh/jd0+m1Shu6LI3q3U6hVg2QoZJj4u/oNYXZiU7p/P8AtqDpdrYMBsxmJ9o986M9T2jVagNGmBSghjckyPNsyPxGmnLmLCHBV2VqXUPTK2gWqQeMiCDz7f761/Uw1XdUKah/Sde0KG/eMAzwGggMVEY4vGRrMbrYqtMyRcQQPyeP763P0H1qp+wiiGgg2tBz24GfEpbP41zqaSv8ijV9k27+mkR6jV6zOwY+koaEphcIzx9zhQJXgGZLYgV1j6oEqu2ipUYqqgHkR2wfAkj5M6ode68fUNOnTLMC9NDbehYgKPbkkiRwQOeBkduKDUkurNTreqQSVmBZgiPtJaQTyIU+NBQctyDeqRZ6hXvdxVdPUVcN4lWyAASJIn3LFSMSNS0GR/RqAgVEl2NoZZUkr6intVXDIvMED9DUerTfcA1VJRgwBTt76YPHgAtBI8T450SYmgg9ZXdhTO2ZCDTW1WlGBIBYRkAeVme2DbwL12QNtP2f7mT1KvpsADFoAtgqG7xaeAeGPtq7R2FLeEAirSrWtVIU3XEM3qR4iMzPmZM6AVEvaizM3pX+kKgjIAGIn7rCJ55GSANF9rtLqn7M9RErB3ipUNoKwYJJ+02ysjGByRoNPwzKSe60db8Vf2VEtNtNvx6jsZPIy1kEwY7Tjg69A+jalSjtaLMTUYORTFt6ItYAiMSFF2AIJJk+2qf0judjuNodpuw61qJD+rTuHqLceGESIuTiIAIMjG12305RRTU2jXKM2t3lWHlSZJiBzJ+c65PaZOMKvfeiuJLlya0APram24WmrXU6jK6uFAgKC1rCf85iPMzi3QrcdDr1KtUYb0gpglpPAHwVgTB9o0R6nuTWRu4q4YAghge3lYke8gH3PmQeNj9RkOzu9I+rRC3MPBFwkKZVs5nz/XXHmnl93Hh8/wAfH8Weh7M4wnNtLdV6dpmJ3W2qL1ikGmXpo888U5FpORkD55OtVR60lJBTNGoUKmi0CAJuQspP3AETEz3fB1X2e5atvFcBT6QRDBFwBYBYzIJCquYyNZHrvUHTeVx6lRFZyBFUqoPcVeZEqCSfzd76r7p+0Qip9pEpOOKUvN+hL9PdF3FMoTVemii5TFhBIIHJAJ+LsSD5zc6R1mpSNSnuajVA5ZGBWSLVhYI+TMkZAB/MlDrVChKSoYMZ/d1Mx5aUXuMSTJmdR/8AFFeuFp1QwqumIDAAjvGVFhMT2gc84nXVK5dr9K/g5oOv9hb6lO7gU6NrBlN8qZuIAmQQQe4yT7nwJ1YpU0LhAzA01VbhkkTPPJ73uIPGPYabr+8rUwjUBIhFfstgALPb5PAkYbMcjVTbdSP7M606DipWrlnrNFnbIRQcnk5EDJOubJPJSO/2XFjk2pLuvyRJu+ot6dZFW+WWKhjKsEJlckEXAgHgZiAJbp/TfSptXH3eorg/dLEgMAoBMR3QARgg4ye6aOawuRVGDZ4YguiuR5JSF9xb+uq1el6lSjQEEUWvqDBAgkRHlvfJz8aqpKMFx0+/p3+xzuMnldPXj8PBX6hSobdKLB29BzVp1YWWarTYB5/PKyee4jQ7cdGDKK5CUixdwgOYtKqo5BBt8HFw4m3RT6kNGqaalEFQep3EwGNUkAnx6mC4MXZPB4q7XqfoNRasR6lOmEpphgTTwGYgnLdxPMXRzz1Ruk/JzzhwdUZakTWqBWRj91wZYmqQwK8douYeR9smMEW9ruRTXvUpRBIqUjJYhe9VY2llDVIUxwCszo71j1dswRgsVLqqvYjNUdiGb0yRGCTn8fbrOb7dUqgp7ekltYwjuR+MEhodfuJNoyNOnsm1Rd6pXWolFqAVWuYysrZwpkliSAVxMTJPkgar6f6+y+lR31NanqK1jPHeAcEjlCQRawMyp155R6g9K6nClqYtUxwO6ZjDZOLpgiBq7/wqs9VlVr0SmpLIQQICkwWiYZskeZ/QSg3v6Myfg9L3Wxqbc/tfT6jWKJqIxBKi65g4gj0z/wDdUT+CJ1X6z9dU9wVSooWqQRKNcYtUi4wMyTE+AeJ1jfo/6uq7corMfTk21JMifHsViZHsf677d/T67pf2vYqiV1YOyIBDnm6kZwYm6n5H4g5bXCS/Lw/w9H8hZJPoztfbVEH7nvvm2op7TByJzaZBBn9JGSK6mGZ5dywCouQM2KF4HyIAGAB8kkz/AMV/d16zUmoHFMqAQjNP3Uw3cIGPbB/ACeuxF1og/wBQPB+dTk/itL5F8uR5Gm1TqiHcU7gQO0eP+/11J9DdO/aOo7ek32hrmAxhM+M8xpbpX9OVgg4jyNa//Auks19xUIDdqLMfacn9Zj/466PZ1yZxe0y4wfz0ei9X+lxWrNUx3R5b2A8HS1nvqj/Eyhtd1UoNVIZLZCrcMqG5Azzpa9GOXKkkpI5/i9H+h8+k499Gul7okNJyIn5H+44/Qah3e3pmoTSEJ4zzHt5/TV3p/Tw6vVqMqU6dlwmGYMchR5Nsn9P6+ZycVaO7TK/U94Ra0ykQcCQ3P5At8caP7z6sFTaUqdNAnpKpe3F5yuIiZAyT5PzOqXUqVF1o0EqB6YqOS5kABmJUNBGIjMcnHtqHp9Cnc1Kk1tVS7B3UDiAV9/bzIIxHOpxacb/MPkDU+sVKbVVTIcAZXIC5ECYEc8an34eqV9RRcqyStsm6G48kFjJkj8eVttyr1KjFLS8mEUCAwzZMxOQOfJ0S3m5VGUowS1FecVZJkAm6LI/l7omdO5O6QEtbI/pvqa0aaOaT7hkZzSEkimSASYAPkZMyMeeKidWqVnqPUh3dlEWtjkCABAWCQBM449512RpNYym2ewMOSskrDYUnmPfxzFTqu5BkUiQGUXiwgSTDWwYM9rHH8REwI0FTYWmkEx1RDRdQwNQEBe0BeZaASZU/bk8kHXNrVlFM2tVVWcGVuXgFTkx2yZPEAiI0M6b0isan/wBMkU5nlRdyA7eMkSMEgRjnXp/0f0La7io9SvuSldGU0xFkORJZzJLgscJIwpmZwsmr7NFP+Cz9F9Nem5RyjW0WVFtz2+eSBglQDBxJjGjfSappbetWclbE9N1tgsSAFbmZJMePf20ydPXaVKdWtuOykCvaHtIaxRJtguXmc5kRGdDk6otdtyqKadJi6N6rgXFRBKD+ESImYwTGvK9zmyZOTr/Pp6HYpwgnEC9H3foOjQTeyU6nGVYmDn7czqHrnS2crSst7qge9QoQA9skwVAmBk4A8atbzpjU6lFaoDUqsLcrC0m4Fe4GFMyMmOdGOt06LEbjcBHYkg0Qw7fTyGbxMibo4EDnNIS4R+Luwytzbj1X3+gK2HS2Sk5p7iixNhZIZZCDsmwqT98yIkngnQj6h+jVrU2rlfTr4qVFDFgRVlg92SVJmSQD2njjRTe7EZqbSrFRnFMUkju/iyP5bVuMRAHOl1XqqNQR4M+luaLgfcVUgBQeJuVVn8GM6DyZFJSi/wAfvoTimqZ53sn3dSr6Jr1CUm66ozBAvMXGMDx8a2nSeiAVg6K9ass/vC0IbY8FYLKWHsO0x8DNpsv/AFtaHAqOwVCTgswCHPmJfjmOBONFvqdepUqU9tVVEBdRJgkpYwB/lxHGe6cQCb5czk0o6TQkcddlsqtWhuU3QqKKu3Q0SJqm6kQ64QXA/bK44PGszsqO4esrilubgURpqFfutJAgYUNGAM41sKW3p7dFrGpWYs6AiLgxYlhlhIAg3CeAONcdK3yLuGKVFqgq3ary33rcfYyPc+3kaMckmklGxXH4uVkD7dUouBUhwEprJMuFFrHDXYJJJmJPjMR9Atp1DTNEXi8FyTIDRdAmBgZMHgn3k19WVgtDbQtMMxmySWBYS158wWziZI1lupdSCbdiYNSqGAImcmGGPhZn5A1y5XJz4L7vs6cMeW35Ku53CVaNesFCzVmm1sg2KFVibgI7TPnuXyYITpe2FZ1fcVBSSgjqjAyBYPURRJB+9r5ySWM44M1Olnb7WkKoY+pUUVI/hNTAUn3Hkay3VTB+8MVaWuvJkAAA+MA+D/GRiMelg3CoPXgjmxV8Xi6/Ps0f1i1LcimmPWpk+o8jtAW0IQ0CFMQfmDB1m623SgKbg1LgWDkFVYyRJXJAIW7kHwT8UkqU6QVw14ckMpHwCQPgEkTJmVIjGo+oim6K6uIDEDscexg5IkT8A+NWXocz12aHrXRUo0BudszVtu9pPEiMQ8DCiSP8rRJyJAbJnctDBAbpyVDDLMpgi4EA88x8agYJYZcoCCQskgmBELGJg5J4j86VPbsaQYSTgEREAmBBnzP+v65KkFVewvs69N6SUqalqkO1QsCbBgmAxiYFoOAZOM6LfRXVKiVxt7jTQ22gEgXISLznnmSPY6yr0Fo0w5M1LrWUcACcGOJAn5kex1Z6dtzivWcqHWo93nBjIzddJ8frrNJpgtm1/wASurPUrU6dQBYWWIEByJF3sxjkjGRqHblKiXqRxJ/Gs5vvrbcV9ouzYhlmnB4Jt4XPHdBnH2/Og9Hf1duzoccgqfB+PnU3ibXzDyJ9671KhZ1KqMKp8D8e/vrcfSv1Qf2U0mp2VkxJWLl/myOR5H/5Y87qbo1Q0krGR8/nz+vvqClvaiuGua5fck/1/TXRilKHRHLjjk/5G13WzDOWIkkzPv8AOlqvt+pqyhg0T4kCPf8Avpaf3rNwRDstiCw9RrEKlxHdyDAx84z7H21KrvUam9RQ6rChQIDRiTA+0HJPk6HnpLhRWpMWRhkN7QCP+v8ATUlHdipZTYtTtJ+3nMGAfaQD+nzqFclaKO0Fdntj6jJUejSo1ghIbvcwzgQucyWMGcZHjQGttKlN1FEeoyFjCyTIZhIA8ef/ABm/uOoMpNG9IqAC7tHJkEsRiMzwY+eOKC1E9QXqGaxndYZkBzABN2SRxHt76mrS2G1J/IIndsi7UU1X1AYMBQ/2m64QWIhuOBHnQPqe1q1atva1xUK0qPuMAEzGCQuJiI1L1jfPWNNZNSpjuYd18S2VWTk//JSczOtR0jatSp/vWDVmUKQue0QQD7sT3YySTAOTqTksK+/UaKeUh2/SWYMVgoGpstSoWWbcljaQWYR4gAjMDIKj6cJp1Hp0qbLaHY1QgvbJACrIywiFECPaIdqtQM9N3ZqbAxaIqGBcVcqt0zceRgRPGtb0yrRajcE9KmEgE4ack4+7+vv51ySzTX+DoUEzOdG6oxAR2emgMSAoC5yv2hBHziCpidWur7oVana/bT//ALWVWu8EKyiWkY/TxoHtnY7pxTd0oowZjybTgkqCAZaIkxJ/EarebyjXNtOsXpKMX2RcpiSFjt8iZHbM+8MkHy5Iqmq2Zet12uXWnUY2wwClZumAAoMyckz4gxqbrm5RTs6lMfY7KM3WimyOGknyG5nhgMRqD6jopUAW267AM57SSWJjn4AjNsCDGU3mxqUqh9Jzc0kSSrkCAMjtY5zgca7MSjKK8EJNqVnoB62oG8WpVFhZ61Pw6hzIUAESxEEA4Nwn2Nf/APi7ClVc0blZuwghmtjuLQZBmcEDPOsh0botVqy1KiggOWWnce91llUk5gkeec5GTr0cdUqBULFoL2NfAhsS4kTbJwR7iIxKZY8Xp/f9mjJmc+lupHb1bXgGCBybVUwV5+0ZxGIIHJOotpXUm4EuwaowoqDCmo93cf4vuE247MnjUG93jpuqdS1AWKADEIMATGTm0nmLmEYnUO46huCbForTJWHKKQRaSBGIGAIOOTGpzi315+f3+h04ltv+AjU2IlgoY1HYK7WntElfUEZtLg3QAc49iMoVnX1KhuM1XYEH+NrOzBmSozH8pAEg6s7Xe+mULN3UUQQGkuAHDC7/AJwSP+XRwNRVP2i1ArS/cZC4PAyBIzAxwc4BHNw01Zpx8l7oFI16dWnUrVXVXNMo1gRbQIIMXCVJzM4I9iRPSalNNyKdNHSkUf8AeNM3yO78drLjHcQBBjQXrO2qw9SW9CqBKCSJ97YmJ+BBiQMxnh1YrwzEiQHzIHmT4MH+/jGurFe/JzSS7s9KrD1NzRpbuuDUqGog9LinYGcDuWYwwn3Ixk6bq/RqQqIFf1EUkFRggrkBSQRfJB88RAnGW+ntq61DXgSisiJN1pcQSZkDtkAZ+6Txm4myD1UDVrIdmsHDAKRKR9pAJgYieNQcVpN79fv5Dxcl10W9/wBfq1VFPbrFJndGZlWpxA/iXLEEwZyP7Xd30LbimPXliwyQg9w3gSpkDgn2zMa4bp9Eqi/vKlExFgJKsotLOgx47jjInxoT17qXd6F9yyLXyInHHssE4HKal8XJRg2l5/uyjrjbKn1L0paot29VXSFuFQlTTZSf3hIBB7Da3ki3BIGgXWtoNrtBRYn1WZWIIkC5fuU8EDuXGDJ5jW26RtxTRgiZ+5r1m/GW/wAwgGSfY/nVHrdWjuVam9MIRENIFvgFW4A8w3MnIk67cXtW+L2kc88Xk8029UkqGYhZEkQCAM4Oi/7aG3CGERJACKSF7QbSSe7JJJnJ9uI4q/TdSHNNqdQJlrSZC47oIyMjiYnVv6V2z2VaiBHKA2h/t4LMPyYAA8meNdtp7RCmS9WqhaVRfTZkchkZu0gkQD9uTNwjBtic6j2VzUU29pZCVerVMkKgbhfYYGBmRq90uK3/AKWrJa4SotHMljxyFwOYifM6sfS2z3Aq16FJQaiBiysVKlVEBf8AMPcSMx4nWNRWobXb7fdLXCt+z/vGRZBiBasscdxm3yJWc6lbof7QjVKtwqsFYAgkknLKPaFCqAcxnVr6R6WKlEUWdGmm1QAEn02ftVngGW+BESZ4Go+ub9qD0aqKFpPTJ5LMbiCWJOA8YHsJ0dmM9U3jNdS21MqtSoqKIlu2bUuOBJN588ZxoTw0MJaYMmBMwZjJ1sKasXpwzUlKtUULJKs/2gmDBILeZA9o1kt/tijd3mTPPnOR51lQGdbsUA5C3wMYIjGCRPuc6WpNt05GUMaqqT49tLR5IxoPprqbhfTBKsoMHkGWIPOOCR+s4jVzqWxBLVE8Nj/WRHiT/wCY1n9huPTBYGSsn/b++jvR+qFbqhjMGT7ceeBJyeeM4zz5eUJcl0Ui01TB/UjVValiB6VZVEFZKkEYB5mRMDnBjVj6Vrw9rD1VsYMrFlZAbSZMjtkQRwQx5MavtvKdZ3FhUAQVAhbgrQ+CCzdwIBj5E6j3v07XRCaCfuRT9V6gIkmCcifGY8AfM6PvVxSffzNx3Y24rKKh9JBTQyoK/ci+5JksQPgnJ0d29atTKJRohnM2uSCFBEhu5gzBhBmcj341kU2rhCXBCoO4sYyfGiHSt0YW1igUMCw+6EzieO0gTgAAcRrlkk9rZWKa10EPqHavt3SpuK4rV2KsqcKuYECeOROJkjUG36jVRz+85uSmhtQN8m4zBjnk++Y0O3u5R6oaxhTAJuUhnLxhmnk+0Gce8audP6oaNC1VTvRRUZQAWgllLEqSzFoMHIEjHhuD4/Evv+DJqL+E0HQ/p+FerXJd6sShOARwOAYAMweMcHQf6tGKb3WopNoSASuRMz2rP2jyATxGo6X1GzB17rVUq4uNyiD3YBUgMcmfjEyKgrU6iljhUPaDEYEyZ5n5xzM6h8UZXIokmixT6s9WgrWqCpgm4A58QJNpS6P+s6W/3lr0nIkPTY0zg8MJkifKxH499cdD6QYrsyXsgFYhhCixahBHvyDHsR+dC6gX9jyS59fsQcDtIYkzIkxI/wCUz41aPDlS+7EkpVYVXciqWW9VIsgQCSYUggZllIJ9u7Oju+36MtVSwLqQgbIGBNQoORcQxAyAtMax3SqQex7QuHz3E4H58g/6ew1q+idJFLapX3CG0M6wJkrBtJHmRAlfugfOp58kYL+PN/L6D4MbkwJ9RMzvTvW0+qs5gwC3MeYtP66LdU6rVDFBBLJ6TECCyqTGfDwxBbnE50H66CFVzcagqOGJMmAogtgZAhS3+VffUXS+uVDSaWWamHlBkAyIPK5A4jSyxvhF6pHbhlGUpQdpv9kQ1HsrMFMFaVMqBmCDPB5HcedaH6W2FOolT1TLtUlwrAAAhYjyRABYyAIjkQcsXPqXc3GAQPgwPfjVytu7qioHCSLGsAgmIn2MkcxJn86q4tpfuTyRjtr56Nl13ewgRWQO1U07S4Y2q1pAKgBXI8cQqwMayu73FP8AaELsxVDLrnKlcEe8ET+J0I69Tf12Aaq+QXMRJEwwCiAQJHGCD86pbCuE9Sb4ZWWVjIPN08mJzqmPCkrvv+Tz5Sd0bkdZRGLKeQZjjttYTHmZEficaBda31Vn9RVyQSv8qjwFECWiJJ8RjnXHSaD7mm1Dagp6bCpwpLfLG3AGDBMY4JI1z01axprBhQwZl7TI8MPkAn2mfzpOMYb8/MpG5Gn6JTZmV/Uc3Eq8HAJWJGIYeOPPtOqf1DsqgrAlUhipYhR9wBpllLGYIIYLOIIE2yanTOqWP6ZOHlbfngfr4/UaMbjqb1aJRgnq2QjO6hWDYkyYJtyRyDqSU+Q+kTncelQF7FwMXKP0H5ORIGcmeDoPWoNVFRipqU0cyUAJZhAYxi7IkZ44knPGyWFYOpRhNxpgxIybkOGAWZbkR55E30yKlMkbeoprSx9F5sqryAJ4eMx/f2WMPd2/P6f4C/i6CtJKHo9xDiIuHOREN5gqf6HyNY/qFGptnX9mLPSvuVIuhoj8nxHsQD7HRvq1RatUOg9Co5C1VMgCOb5AkDPdEwPbQw9QcgJTNqyCWAtcmBktyBPAEf1nVsFxt39SWSmDKBYuzlvUrOaaKtubiCFjHAAgD3iRgHW63VSipFJKhorTUJVIbMFJPqMCSQXEwMdzczrN1+nV1qnc0ZcsrF4HCqvcDBkkxPEHzMxqOjv6J2VMMCGNW6qwxcBggiO6Y44gnXZGcZK0Rpplfpe+qUaEIrqjVrmqLguq4EcYnBn3xmdW60bmmi01AWVUBol3Il7TyFQ5HuMRqxVVWAo0ilSpVYvSVQQoIJUA3cp6ZbPOGiCRq90vo67K+pWcrXNP92qd/iTIj+cBbjAg+8gCeRRW+zKNg7bbTdU3ZHFwWne/cBABgjIgxxBI4J1Y3OxpOiEKTTIUKbfcGF4zAHOceTqt9R9Vaopo2so5YzM2cD3hmzmeR86i6HuCKbUzCOhI7TMXEENiRgCI/wB9JxcoJvsLq6M9uxa7CFOeSqiZz4Glogd3tmy6pd5x5GNLR96//LFopelAhcnEj3+NSNuyQtFMi6LyffBA9gYGfxqz9RbdttUIgw2UbxHmPkcR8/jQ3a08wTEE3cGBGPzydVm4yVmindGo2O9SyqUUKxMliRkLADGePb8k/MF+m/VK7UCi0kVFW1qkgMDgyw+yWmTB51lRQNrUDcQAWpwAe37qg4ljgNE4hvfVfqnT3dUqgXCIYL5jyB8rBPsZ1ye6hLTf3Wirk+zX9XQSop0u6o1trxCMACT/AC5Hdd5knkYz7UiX9BSEFzi4iBIIzJOSQ0ESNGtnTdtqO4lWpWlzyqmQJyPsMGfYsPOshVeoWem9xcQpFwkkYMYnOZHPvxGtggkq8hm3qwhtemVC9NCzCl3m8GB2G1gCJyG8AmZHvoxuKgkKgE+JzaP5jHLH49gBwJGU3Wkzr6ZRJJMfcDAAHgNbj2yzcanXdrRoYNz1STf/AFGPOMj9NDK5NqvyHxpeSHq4RWVaJNyXLjyXIm4xkmc/r+CV+kNjSVjUrD1AsGnTLA3HEsRiQpMweDHtOgzbdURWu7QSFPJd4yxjNq/3PtGrnT2qKaTFD+zE2qSPGVJJXiZJgyM/rpGm8fFP7+/6HbSls1nT6tapeqEItcP+0OeBTASbTwZHaPaT7awPXajLUalRplEKzZyT8k4JJAUnjgY16FS3q0dqLFPqVWYEeZUlewfxSwmBzaBrv6d6ItepWqsJP2KOfEY8ntAz86jhmsfKTX+w5Y8kl5POek7ozTIaxVdQwPMnl5gYgDB4jHnW52/V6TMDVUyplJJItfhhGARJ/TUH1Z9JijtQ6qVKsGMSb/UIEsCIi0EDjz8zTrbCqmfSRlgCRfdAHmH5mfGlz8Mq5ddr0On2VvG2nTRR+ptwBUS03U3LAxyQVUH9ZWR8gap7TotqglgQY+zj31b60R6VGp6dPF8g+oImR/N/lPOg/TvqZlWwqLZwB4kz/Ef7fOumEJvGlHwRnkisjk/LLHWaX7O49MxcoCgk/cSROT4GZ9yupdr0V0r0mqWsodftPLH7R+L7Qfg6Hdc6glZlaxmhYy0AZJ4XJ/Nw0Q+n9+9Xc0aM2qzgQojEEZP3N75J1ZqXD8tnOpXJh6u60UFQhmIavCmA0k3LI8fdx7AayG46U7OCzW3knuwMmZz4IznPvo30MI9Fiwj01V+YEgMs45JLgZ5CqIxBFP0ZyXqEzKsVJ8wBH4x4GBEeNSxVCTV7HyptXR6H9K9Ermp6VZFoJVUoDTKsjAm5bCJH8PB/HJA1Q+rOgGgXNKorWM8r5ALNAOeQQWHureIzH0SmaCOQIY2kEGIuAMiODHkew9tUtrVerv8AebVmy7OKWeSmEk/5lAT/AP0OuRKTnJ319Ppv9y9JQjfkzm5LqSEJNYBb3EgrcAQmf4gcFvfHgHVvpvTVamZi4ENJEyCYIPuLjn8asdL2nqVWLGQxe1p+8SXAJ/En8A/Go6279NrlkwSroRHuCD+R/rrqlkd8InPw1bLO8p1GZEchAo9MC4iQGLADkEBDAEYBGe3XfSnVFVTMqtSoyFQZRULDPBBCSAMCJBnJK0elVN3tQ4pF1KN6bFlFxSQLsgiRInjn41xuvprcPBrr6OCUYBe8tClcP4Czzj5zownGSal4FdraKQ3auaiP6gqWBlEwxVRcwBMXAgcnPZE5nRXadLotRqMFudapRZJERbIMROGn+mh//Da9Hv3AFVaThqRpGxpJn08j/wCmQDgSMAA8Ra3nWFpUAKYtzaSSWhgIm4CGiOdSnjlJL3fQVNf9gHVcpWenSE0nqVF7mIUKCEkk8dwb+2s/vUpAUyruUuggrgRnHvPyB45zo024auFCrYWlQ2Yb+Jrswe84j2Or77GilILVACthgT9p/P5yD/0OuhTWNpPsm48uiz9F7cV6rVohVUKFFouBZiS5IMAf141x1ug/7XWeopQXH0zGCigBbWiOBxOCScHQ/wCnOo06PqIGLCVsGYY5FzR4mcZ8DMyb27+oDAW8m4m48TAPavxOkycnkegxS4gbrHVLPTWlAaJJXOTAge8cA+2hO43j3NTES1o/d4E8n/m5jXHXKBWsx8G0qRxBAiD+NR3SotEEEAx75t+SckE/j9ezHFRiqISbbCdLoKECXafMWx/rpal22yqlRDVRjhcj5gx76Wh72PqNwZtd/sE3FI06g7TkHyp9x/t51hOr7KpRK0mZv3c2sR2gMZgH2uk/BJ9zrfq0H8663+xSuljYPgjx/uPcedckJuH4HQ48vxMQm/YjtW50UrCjILZ9RYzMY/XVfYdRkGnmT9sGCrDI/rxHzGp6/TW29WGEMOM8j3U+R44PsQNcfsfqkMZCiAXCyDM4MH+4Mfjx0R48ddEpW3b7NL9L9WVRUp1e6/jtLFpzaOfaSo1d3vQHpGjuqiEVGhWV4wftp1GxyVAU/wCYj30J2HVGR1dFFrIrEgASygMCfzcf1P51rqvUfUWolQxZwSeA3uTgrBAIzHvg68/JcZuSvfe/BWK0ZjfslOk9RhceEHkt448liWJ+T7DWS26szim6mDAOIg+D+k6ItXf1bSbgGK02jHyc5mP0+TzqXqtbBFMFUTtB/mZsknzgT/8AKeTroxpx16+Qyrv0B6v61QUvBIWnj7fH9D5/r7z7T0PYrTVUjtRQoB/A15f9EdFc1TWUAin/AHJ9vmP9deu9NoW0h7sST+Tn/wAfiNNkpaRNNvbA3WNnSSnSaqwFS6BUIhQWNxY8hQp7wT/Lpv8Ajp2u4omnSqGjdYlgNqBeQ0TFwJJkQYnHOrHXNn+0K1MiVCTzAuORJ8QBPn7tD+k1aj0lSlXXtNrJVQ1CZF/3hhMyY+4QvGDrkeFc1Oyqnppo2PUOpUKwYiASDEkTkEwpBIMHuxnLY1kd3tbO9+0cmcD++rP/AA9mNr0abL5sqc+cqygf3xE6Kdd+mNnR2ZqInfHHN133AxMCCdSzd2/6L4HWr7PKfqzeq6VAlrrUQ2sMgek4LAf5rSf0B8GdYLWr2+3IrtTMGk4ZQbhiQ1rRMglWI/8AedZ09Pqjmm//AMT/ALa9XBxjGkzjzJuVladGfpKqV3S1JyiVWknyEaM+BMaHHZv5Rx+Vb/bV/omzYuysrKGVVmCIDVKYbkfyk6rJriyUU7PWeg9L29OnFFVhkiZLXYuXJJ9pj/fXf1NszU2vapNWQqgRmZA/HJGfddZT6Pq1DW20EoatVqriMQzCmq58AUz+ja9g+p+h06W3J9QIQJkmJIz7/GvCywnHI5rdb/j7o9RSjxUXq+gf9L0aKdPJ3Al1LAoCJJkqFHgklSP0OvHupLS2+7FVaweur3sUPDA4RfChQAJMtPgRGt3R6rQ3E3VWpUyWbPaHkiRzgX3mGEQw+dCN+/S6LFaWzO4qgxaFIAPz2x/Y67sEm4fFGm+zimqfYDbq9KnVYAgU2ZrFA+2WLCSSSAAQPiTAxoYWmoQbajEEoDJgEkd48NAGB8mcavfUW9p1Avq7c0jdinSYYwBntieBHP41D0vbX1qjAxdgGMqY4HgwwIngkR76LjGKch4yb+E2XTOvmjSSm0BaapkBl8eCW9/iNS7/AKkax29Ra9VCHcQg+4WyZ7lWMgyT/D5OhdDd+pNgkKYcs0qP5uwwoyMEhjHkeQfUt6a1UDFQIQWu91kefMe+OPweaGNOTv03+Y0+jY791rIyis1QHDEsrKCD/NaJbzC3RBkjz53W2K061SkGLio3fC5QC6eTDESRPHborU3L1gtOiVVAbSGJMmJIuH3QOQBAP6am6d05qo/e1e1iSQq2gkMFYEnLdx4xkiRnXVgfuYvkyM0pdDdC62tFXphb6TEkDIu9isGZ84B/voZ9SVVcitJWiQwT7ze6ZKi7HJUE5t+Ty2/r0qTA3TBZQFYdp5g4NseSJ/HkAdzujWcMykJBVFWTAkmBJzk5/OqwhcuQrdaOdluLageJtk49yIwNdNuGiSQSrYn8Ef2Mf11ZqU1Cg/ZOD5iPMe8E4nVB0uIFJSbsfJMzPwI/TGrRqWxZJx0RUmLGLucwRMkTH+p41p/p3oLN95wP7fA/zH+3+sv019PmZOSOW8L7hfc/OtVu9zT26Zgew8//ALOpZM1vjEMIVtk9OmFAUG0DEDxptY2v9R1SxKwB4HOlpPdMblE0wqR8jnUjVrYYZX/TS0tSKFrd7WnuEsqD/lYcqfcHx/odZit06rtyUIVw5AVxALfy/g84OJHKiAVpaOOTUq8AkrVgl9zVpsoP/wBtTTItgqrMsEfkMORx+Dq/vKhKN+8AFUBVAVu1U7mOW8OPck3NxwVpavqrrZOLt0QdMSpRZ/UgmJjmJg3L7e0Ea73G9vNOkKct92IMlhPEoOIEz40tLQ7jz81ZrfLibf6M3lJaZprJa7ux7ePY8a14KscEx9uR5499PpanKO+x7B3Ut5+7rKSAUWSQDlWnP/MBP9P64+vvH2npU2KkVqdCrcqwwSWNMTmWUgxjwfedPpaWUf8Al8hk6o3VJv3SOxy4BED+YAyfAOZx/bXe43Fy2tkREafS1zQ3G38/0bKvTpGO6r0ykql0pLelr+oQpYANaqgkGIYg4j5nWZ6zsNvUp1atzU9we4KBgsTcZYESDB5BI+dLS1aFqXf3Yr3ExB3L/wA7D/3HWt6J0iqGqCtU7woWwksQamFzlZmCIJ4MxpaWu3NqJzY9s1vTN1R21d6YpX1KSKCJB4A7mLD7iDOJ5zJ+zd9U+pKbUKrEXCkuQVHPAA58+Y0tLXlzV5I/h/B2xScL9AB0zaqKgFVFl09S2BANxLcYn94B+mjqU1UQFHsIA/p+NLS110crZlfqHowKNUa1QAWkCSRzA8gf3+QYI862vV8gKijMM8QSBxEYAGMfEaWlpsSUouwSbT0S0eo1CKzUwYUSwBAEntnJ4z4k4/UCEqOzVESL2BbM5AFxAPvEkzyf002lp8UVykq6/pByNuKZJ9P9RsnsLvxT7otuOfEZnnnGrK9bKVBALsOZMKp9VajFR+VGZ8DS0tVcIuTslyaQ3Vtv6qljC2MWqQP55II9lw2Bn4OqvU6lr3jBsVWwDLRJI4GeZx50tLSQbdJlJatoh6RRfc1AMWqCT/8Av39tazof04Vc5Hpjk+TORGlpaj7RNqfFdBxK1bDPV+qU9qgVVlj9q+PyTrEb7dvVa5zJ/sPxptLVMUUlZpvdDJSxpaWlrOTF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AutoShape 6" descr="data:image/jpeg;base64,/9j/4AAQSkZJRgABAQAAAQABAAD/2wCEAAkGBxQTEhUUEhQWFRQXGBcaGBgYGBoaIBwhGiAeHCAfHCAeICggGh4nGx8gITEiJSkrLi4wGyAzODMsNygtLisBCgoKDg0OGxAQGywlHyQvNCwsNC4tLCwsLC8uLCwsLCwsLCwvLCwsLDQsLCwsLCwsLC80LCw0LCwsLCwsLCwsLP/AABEIALcBEwMBIgACEQEDEQH/xAAcAAABBQEBAQAAAAAAAAAAAAAFAAEDBAYCBwj/xAA/EAACAQMDAwMDAQYEBQMEAwABAhEDEiEABDEFIkETUWEGMnGBFCNCUpGhB2Kx0RVywfDxJIKSM1PS4RZDg//EABkBAAMBAQEAAAAAAAAAAAAAAAECAwAEBf/EAC8RAAICAgIBAQYGAgMBAAAAAAABAhEDIRIxQVEEEyJhkfBxgaGxwdHh8TJCUiP/2gAMAwEAAhEDEQA/APEY0tTmnqNl0aMcaWnI02gYbT6WnC6xhtNqYUTrgprGOI0tPGlrGG0tPpaxhtLT6WsYbS0+lrGG0tPpaxhtLTnS1jDaWn0tYw2lrqNKNYxzp9PGlGsYbS10F04TWMcaWuymuSNYxzpafS1jDafS0o1jDafSjT6xg1utnbodUTW/+tdqor1LQIuaI/OsTuKemTtGB7DXOpnXURGgzDasbVZI1X1LRaDoGPdvoX/DvabvZepVvDEkAoQIj8gzrx/rPTvTqMomASBP/gf6a9E+hP8AEk7TZvS9MMVMqxJju8EAT/341it/uvVJMEk+w99NdjSdmZZdPSpyY1dqbViJCtExMHTUtq4M2Nj4OlFC/X/orcbWjRrVAvp1hKkMD4nI5GNZpkjXqP1L9TPvNrtqPoFRRp8zycLAkZPbhRJM68/3u2tYggqwwQRBHwR40QvsFkaaNWKlLXPpEjA86ACHTxozsdslgJAJ84+dEKG1STKj34GlcqDRlo08a0H1L0n06rMgApm0rHnCgkR/m0JFDRTtWArW6VurQoHU9Dp7uQFVmJgAAEySYAEcmSB+uiYHW6cLrQbX6YruaICR6zFKcwJIIU/Igkc6udA+kW3NdqJqLTKipJORKA4GRMkc6NGoygTUi0Z1YNHOinStstwuOsYEtsWC3EGNV7Nez/4q73bHZbNKDUyQv8ESIAGRyO4Hn515EU0Qshp0p1ovp36VrbpraNNnjmBgfk+NUdlQzr3L/BlFAq8BoXGJIzOswHj/ANS/SdTaG2qtrcxrKVV17F/jV1ANuSgI7VA15BXGjKvA0q8FfTa6I0gNKKIDXarp0XVmjSnTIxB6WloumwJHGn0aMan6o3QZ2I9zrHbk51utt9MGoJqM13d2gQO1gOTHKyZxHtq9t+gUKdRTTUMtwIY90/aVLdxCjMR7Z+BJzUR1Fs8yp9PqOLlQke+Pn/Y/01KnR2AU1AQDH6AiRiJOPxr0mts6asrXTYKbNJCEvDQojwxEeIJg45GViGqfYvpQUWSxDG2Rx8KTOBz8am8j8DLGjHjoikvBZlUSY8frnRDY9IQOVamYuIBCl4tMEHP9eMa0rlKhICnv4bu4XtsKkR3Svx+oxDuduloFRipRFUlLgVfOD5BBUgmFPBPGlc3RuI+w2gFkKgDciYjJJyB8eePJ0S2m/CEgx3dp4Myft98kDA0OG5csZ4uNxXNrt3Ekx9pEN44k8QWNMMSGwo9+/GIgggATH4zwY1Juyi6Cu63CVGysklvDTJYAEsO0k88HnOqlfaKQGCrTJtI+7CjBkrMT4wdRhnJaSLgchTlT7ypwMSR8nVk0O+mbwhDMHA7RkFj9xKlSAxDEgkkD20fOgEFGnb80xPbBtiQIuiSBxnHv8Ud70BKtMCmFpkEH+GOCBJGYjx8aPU6V4yBJmQCZwIke8NIjxnznXT7FisL3XXrxxwQSM+JEyRM/MspNAaRgd19PPTJutxyRJHsIJjz/ANfY6vdO21Nbb7UEiWIHaMmecn2EiTGtcxQG6rDFclVYkzAPEkgyJ55/GgnUKTvTq0aVOxCwqAAKLZFwAE+PAn2zpubbWrEUY72Cqi0BTLLULNINgQiAY88fcbQBkxOONF+lbf0xt6temVo7h7VqSGwrBWhQZkE+f01ndihFOorWtUIARgT2wVc8CCSAeePzoh0vZVnWmW3I9OjUFqFj2SQ7FQQR4n5I1WlW0Iz0PqH0lQamyvWcgxaWpC4ZBMXNMY8Y7tZ3qv0hRpn1ELIgUQGAJDY7mHhCZ/GPmD+63DmmHBgGpaHPmCO5pBJAmM4HAHnVjp7FyaVRlNsAVlCSS0QskZn394yJAPNL2ifvFHyWWJtWkZTYdKooI7GmDeyKxEe1ykic4/HOidVlUFRf4M3WgQVIKhIMgopn/Lqp1Do7U3Ipi2D2qY5BOOPtMDnH6aZPUp9takrKZjvClgOZEhSufBXPxqjnL1FpUSJt1AIABCmSWF9pY5tuBg44Jj9dWOpJUp0pp0cupN/pr3TJkQsCTjGdC+u/UtdGFPalkS0E2M7cyeD2gR5FwyO72P8AQOrbr0qf75ybFaCQbfKi0mZgz3CMj9N1uQvbo80p9Fr1HMJ5MtHaPJ4/0GtPs+gbUDuNRz8GP++Ix78zo/udszSWMsVUlpA5MZBGckmP83xqvVQZYG1rbY/mOIOc+I4Jmc51pZHYyggN1DYo8D0iqkQnkj+L8gXE8+fbVbb/AEgreYY4C/PPnzH/AHEkH6O5UMWLKsysZIkK2MnMw2DODOSNWKnUGC4YXThcZMECIjmQCc/aPwQpsNIo7T6JpmStRiAOVKmDxlYkZyZIx7xop0/YnapUse8m4o9uRaPGJGcyPEaFb/dskLaTLe4wTgAHAP3AeIg+2JH3iqqZU9xwGz4B+CIkEnnxrcpPo1RA/wBZbX1zTNILMG82lfaC2OQPfOsHutq6mHRlODke/H+ut/WrVCzEOTwO0xzyRPcMk5uBzxqrV2qlzlVYSC5LKsWtz5BYiB4yATkaosjSE4nn504GtTu+noQStImLVkDBx98gA5An+seNVKnS6bKpU2qDaXzBJgi6YiAcn5+NOpoHED0xojs01CenODgXc/bnjn8an2rQc8jVE0xaNPtqQtGm1FQ3oCjS0aMGOsdW7bZFpMGCPtbuIABIPBE/Oqu23IFJgygECZBHcScH5KkAY4wR51R9FKtqO0OSfPgg9rH+ECSfjOM4r919SEu+8rnIiR+gDBuQD7Y1yPoqn4DNLq0obkLosKBBNpypPnkrMGZuMRqnuawhqmGQKAQqkSCp7yeAQLgDzBnVtaIdlCOIJPqO4iAov48++D4g+dc7LbhaVVTUVpugiGkBisG5T224kGA3nS0MWvV7aXChCrA9pJF5axgM4cgA4b7fPNVNyHZP2hwXaGZCG5Yn3Pf2HJ5x4Magr7pWqmFMmAAgAj1LlEKCTdIHydNvujtczVHLhZAeAsEMWUoeYBjAnk4wdD5NB8XZ360UzKEsqsqFWtuW1vvP3KxMwDM49tXNrspEWWsYBt7mIZiCTb90FAbjAOQeJ0Req9SWFzVStNlJLQsFKiYLGYg/dHMZE6d6ibdSzvaL8KsE9wAiPA5J/Jz7h10LZUFBlNwNyFwEKgfaVJwPblsHzEdwg6/SbQUqMoi6GYAFhABLrBkCOTAEg6F0dy1QpT2i+lDr6l4W4qWtm5jEYzzgiCTjUlaim2qVK1dyQDclrEliOJUCYURn3OSONTlJp/d/0LJyLi7sERSYVGAVjIYIsmBKiIOCQG9jxqtWokNfuqzBQs+kGVRkFSoUEDLEEFs4+Tpb/r7LTVdsEoUWAYRNvMQOTFubzx8yYyw6jUrMAFpG8AF2uJchsBu0D+FRHBMme6BXi2/Rfqa6LO/688AbaitG4Qi/c7fxeCQggk5ODPGuH3pLQ1UIWXvg5YsFWFJysZkiOeY1c2ewJuWTeKj0mfkIBEkvFxK3rgHI5402721MLUIArlmMuVBVe4wSWkgQATP6nzp9I1Nk+86WKxLEg+mVgWq4tMKCQQbgEBYCBhDx40Wy+naMNUdUp0grBiqLExJJYwT4/An31xtOl1KNAXrbUimG7VIuYrTlRzaSokXZkHnWp2e1L7IvUFhuYG3unIBImYkyTyfnzrmyZpbjHwMo7RR3Neq1SnTpWeiwu9Tk0wFUZ8BltgDIJYe2qfV6+4WsdshpsjgmW7GtYE/AxGPPYMGdGetVaezBeRZADgwFJLTc2McTgzAOqW0q097WWo7JZaVQKQOcD5mMjP8AFGuV5P8A68mvK34OmOSqa7XWvoQ9d2nqAPSghwS7TEQuJnwVgY4z86yHUfp2XSnFIKis4EkExIIOYlgAbrZ7Off0Pa7cIjPfeGdwENvdc0TjHbaTgcludZfp9X9ooM3p3VZIAaQ9ouIUm4ZiWySPPzrrxZ29P7/E5nGmZZ6gUoltpCtMnIWFAJBYlgJxEYzM6J7DeUhJrIbLWHq05UoshRI5BA8iYiY1W2vT9ulQvtzbbKkAhgRLlQTDFm7M5jAMGcQ1KRLIhlQUp0yoMhgxk5iSQwBxmMR51d70wJOrNCb1oCpTYbwC5pXDALGJySZgwbiI4HiHZVKdVR6cBiQCtQC6RyBMq/bOARwDrNdO31ZaiuvbXZiAoDWFUzA4DtMx5uMYjOjTru23dtHdj0azEOrqf4vt+7FxIGVY+RnxpKaDZxW2pBCsvAMA5IExKSPJJ55n+sG12ZbkEkKxU3hgTdEscIP6mJke2jTbPcUnFJlO5pQIqmTJCksPelwfvMDEFjqLa7mlUBpU4glppvHcLgCVJBuELgCDOSRnQ5b2a90ZoUFWLCGtIlctkCLoIyP+pb513XICMjKAUtvNxIMBxBAY4JMLH+X+WdFq/SUQRda9wElctJk+ZgQT5CxEnQ/edIFNQrFQjCmH/efcS6hrmPEhJtBnnmSNH0G14KJdsvH7sk5gOWAKglebR2twfOPGrA2VrNeGKCSzSCYzIAJ5CrdzwTExqLpO0kVFChfSGTMlQEhMmYLODPvB1epb6k1Eo5ZKaqCrhY/RyLYa4QBkGSIMtrbvQK1sHimi0gWbLFnAgkqiXGSYCzDAf14gabo/SJFrI3e1wNODaKkKAc4EmQDGQOPPFejTYBHUk1aTusEgKSxqEHwAoaZHN0cGdWqHUHTbB6LFGUpAILRYZVSDiCJbnNp8ydG7VmOekbLhlAYq1NH4jAAJLYyPtNs+D86Y7DbMKjWVKpAGLIclwVmRgQzK0Ef3wW3FcUaW3SYli1pIW1niWDGS2QcNMf8AuGuau9lexylTLPM5YSsgGARIIJ8QIzOqRasVoGbzo602tv4CnHmVBB+CQZjS1qKtamD3VXpmFlPVdbZAMQZI/EnTaupaEo893O4gkCRBPwQVMfoRolR3IYQ2GglWUROFHPkwCM/j2iD6w6W+2324pOZ7y93gipDT/eP01VVJpwfE6nkgk6BGXlBiuzFfTULaylGCgkkkBGPHgiZPgaJDcirWQVB/6dhaItTxY5OAPIBEcqsADIFdJqTUhwFZUaxiTDEDt8d/gxk9sQRgaTb7Albq7BEW43NAMGOJMU1BEjkj/LxqD1ord7GbbBKpFGmBUk5PdEXAEARMN3AsYP8AbR3qCIaiiq4UOQtOkpClySSJzAJYnOAJiTof1DrFOlaKTKFe8s4EsTkgjBBJIJM5gHXHQOkHfB61e2n20l9UqD3qQ2FIuNQC0MwInycaVJ+dIF2XqG4bcA+hTJKsvaJyxMsrEcngkTP9dCq+1dEuJW4EJVuCMFCswuLkx5iBcY4yY1oep9Qo7WgKSOKfcC7k95IUqD7AzGAP6kmfPN5v23Qnmk9UqlMALHBn57SGPnPPA1ovtR6DaQcfqNl6bcEs9rF1iqATwAgbEBh3G6AfEYCb2s9Kxa7irJQqYg2G9u6TIye7OQVyCJFLZbKte6UZW2rZ6qnMPgJAySYXjItn3IjfZdgvBQhUVA8ZanaHEiYtAPzHtMaeMHF76J2wpsKFSswAqFqdyxJByymSCpIOAwyeT/V+pdNfcGKbKqqtzHKr3LdkDEYYjwLiPGq+zQH1KjBjSveadK4CU/HKkmMcT48bofRtdFFSmyt64UpSRh3yoyzEiICAhuDkHnVOSumHi6syvSK1e1FNOwVmp+m800WbkZibRaAUMD3Jgap7pKtBgaID+oXLUyYIgm0jOBjjMkZmRrQUjuNvR/Z3ChmQFqThZUmO9SGgBSoMAcCRjAXXthSqGmzs9NkvAsW6+GAEj+GZB8zPONTlJLxorh438V/kejdKltns6u4ckvRpeoIMC0A9wz/F58R8YDnfNNVNuykYZHJXuLkgAjMWnz/LHk6q9L66W26UKxDMGWmVDBu0qvcLchLyBn8zGm6bQSjLAxRIbF3CggjMSR7TEAsPYDz83pJd/S/vZ0QxqS0ynvrafZ1Kltq1S24VDTuMExIYAFlPjtWMjxAm3HVaNFEGzoUad7qVgEEglQWEkeDwfj41lOr9e/anapmwIi0wTyLhP9WuOjOz6KaiFnMLTo0hgwZkkkHEYI5Jn29zL2fFDb6vrx9DLcnX1NJ0rr/7TuH2qOnYyQytJgqJOAcFyI9pIPGuuo0n2ltwDgVahcgAWAwbyQJICkqCeBjxJH/TnSVo1aFVWUtcVeqhUAwQpMjgdlhHkqfETV+quo1NxVVVM0mLOygFoVbVBMwYMYzmD7HVeGPqKr9v7BhVy+KqIN/tFpO7UGL1GqCq5qN2u6uECqLYAuLSQQcCOI1i231asFRUFSoFBzgjBpghjiQSSM+J8E62e524tejXDMp9O4hpIHItyASGMfM6EbncKRRCbd2Xb13p01D3BhBtWCCctYSMxL/p14ncO7/0c2SLiwXtFerSRa5N5L2i5gwBXJAiMMVwLuZgRBfqNakzNe6hGdfSWRhVptdJ/wCYKBHBfnM6tbh0ej/6dgHCgkcCmAIMiFKgNahMeR7aCNTpeqC9rMEDqrm6ZtgEBougW24OQfE6ZAaNXsvqars2VZarR7gebhPCoSe5RIEN4IzjOsq7ba7y2vRqCjWpl5QwoJa4lTdBWGYsEYwCfOvI6r+maS1QTSps7gEk55tmREcAcyf6EaVVqSCpRYlwVLwZUCIN2ckkzzHA8TpGq68gWzbdZ6oNvFLd0ahctEgTdIJuWYDDHgn4OCNRvsLkFRDetsWMBmHuEkmGKtJz5H3e/Kb1N9TpUq5tqp30wCDAfF1Of4WAmND+rNXSuqIfTp0kin/NVEAG08F8nkQImM5SKtutNdjstJQerFNFVG/eM7FSAq2kMDgsXFwt5HaIAAnT0Kx280n9R6FM97Gn3qXUs0RcCDctMRxLSDzo1s+ktuQSim5eHVgrYPAI/ixxwY/TVCvSaanqAermahBBMwBcAO223xkyePK5MjxRuSNyjTbfRmutV6dV6foMahKVCQFYsDRBDRasFYvNw8geM67XrFOstQopUJDFjBucKEERHbwoHMZ4Go36Yx3FO0g1CMJcCxKTMtgfA4BuAPwtq1Q1StRrFqNeZWD4cs08AF5g4mNPCcGqiZW1ZR6h1Vq7JTKhQ9PMKR3FSA+B/mAXwIHEa6pbhUDT9xYqQApK2yQyjHk8iIz54r7oj7VN8LBq8eQYHsIwZyZPHkft4NQASSzATEkknx/p+uqk2w36AOTYxPm4D+xgj8abQ7eJukdl9BMH+KAf1BYH+2lpuLFNh/jd0+m1Shu6LI3q3U6hVg2QoZJj4u/oNYXZiU7p/P8AtqDpdrYMBsxmJ9o986M9T2jVagNGmBSghjckyPNsyPxGmnLmLCHBV2VqXUPTK2gWqQeMiCDz7f761/Uw1XdUKah/Sde0KG/eMAzwGggMVEY4vGRrMbrYqtMyRcQQPyeP763P0H1qp+wiiGgg2tBz24GfEpbP41zqaSv8ijV9k27+mkR6jV6zOwY+koaEphcIzx9zhQJXgGZLYgV1j6oEqu2ipUYqqgHkR2wfAkj5M6ode68fUNOnTLMC9NDbehYgKPbkkiRwQOeBkduKDUkurNTreqQSVmBZgiPtJaQTyIU+NBQctyDeqRZ6hXvdxVdPUVcN4lWyAASJIn3LFSMSNS0GR/RqAgVEl2NoZZUkr6intVXDIvMED9DUerTfcA1VJRgwBTt76YPHgAtBI8T450SYmgg9ZXdhTO2ZCDTW1WlGBIBYRkAeVme2DbwL12QNtP2f7mT1KvpsADFoAtgqG7xaeAeGPtq7R2FLeEAirSrWtVIU3XEM3qR4iMzPmZM6AVEvaizM3pX+kKgjIAGIn7rCJ55GSANF9rtLqn7M9RErB3ipUNoKwYJJ+02ysjGByRoNPwzKSe60db8Vf2VEtNtNvx6jsZPIy1kEwY7Tjg69A+jalSjtaLMTUYORTFt6ItYAiMSFF2AIJJk+2qf0judjuNodpuw61qJD+rTuHqLceGESIuTiIAIMjG12305RRTU2jXKM2t3lWHlSZJiBzJ+c65PaZOMKvfeiuJLlya0APram24WmrXU6jK6uFAgKC1rCf85iPMzi3QrcdDr1KtUYb0gpglpPAHwVgTB9o0R6nuTWRu4q4YAghge3lYke8gH3PmQeNj9RkOzu9I+rRC3MPBFwkKZVs5nz/XXHmnl93Hh8/wAfH8Weh7M4wnNtLdV6dpmJ3W2qL1ikGmXpo888U5FpORkD55OtVR60lJBTNGoUKmi0CAJuQspP3AETEz3fB1X2e5atvFcBT6QRDBFwBYBYzIJCquYyNZHrvUHTeVx6lRFZyBFUqoPcVeZEqCSfzd76r7p+0Qip9pEpOOKUvN+hL9PdF3FMoTVemii5TFhBIIHJAJ+LsSD5zc6R1mpSNSnuajVA5ZGBWSLVhYI+TMkZAB/MlDrVChKSoYMZ/d1Mx5aUXuMSTJmdR/8AFFeuFp1QwqumIDAAjvGVFhMT2gc84nXVK5dr9K/g5oOv9hb6lO7gU6NrBlN8qZuIAmQQQe4yT7nwJ1YpU0LhAzA01VbhkkTPPJ73uIPGPYabr+8rUwjUBIhFfstgALPb5PAkYbMcjVTbdSP7M606DipWrlnrNFnbIRQcnk5EDJOubJPJSO/2XFjk2pLuvyRJu+ot6dZFW+WWKhjKsEJlckEXAgHgZiAJbp/TfSptXH3eorg/dLEgMAoBMR3QARgg4ye6aOawuRVGDZ4YguiuR5JSF9xb+uq1el6lSjQEEUWvqDBAgkRHlvfJz8aqpKMFx0+/p3+xzuMnldPXj8PBX6hSobdKLB29BzVp1YWWarTYB5/PKyee4jQ7cdGDKK5CUixdwgOYtKqo5BBt8HFw4m3RT6kNGqaalEFQep3EwGNUkAnx6mC4MXZPB4q7XqfoNRasR6lOmEpphgTTwGYgnLdxPMXRzz1Ruk/JzzhwdUZakTWqBWRj91wZYmqQwK8douYeR9smMEW9ruRTXvUpRBIqUjJYhe9VY2llDVIUxwCszo71j1dswRgsVLqqvYjNUdiGb0yRGCTn8fbrOb7dUqgp7ekltYwjuR+MEhodfuJNoyNOnsm1Rd6pXWolFqAVWuYysrZwpkliSAVxMTJPkgar6f6+y+lR31NanqK1jPHeAcEjlCQRawMyp155R6g9K6nClqYtUxwO6ZjDZOLpgiBq7/wqs9VlVr0SmpLIQQICkwWiYZskeZ/QSg3v6Myfg9L3Wxqbc/tfT6jWKJqIxBKi65g4gj0z/wDdUT+CJ1X6z9dU9wVSooWqQRKNcYtUi4wMyTE+AeJ1jfo/6uq7corMfTk21JMifHsViZHsf677d/T67pf2vYqiV1YOyIBDnm6kZwYm6n5H4g5bXCS/Lw/w9H8hZJPoztfbVEH7nvvm2op7TByJzaZBBn9JGSK6mGZ5dywCouQM2KF4HyIAGAB8kkz/AMV/d16zUmoHFMqAQjNP3Uw3cIGPbB/ACeuxF1og/wBQPB+dTk/itL5F8uR5Gm1TqiHcU7gQO0eP+/11J9DdO/aOo7ek32hrmAxhM+M8xpbpX9OVgg4jyNa//Auks19xUIDdqLMfacn9Zj/466PZ1yZxe0y4wfz0ei9X+lxWrNUx3R5b2A8HS1nvqj/Eyhtd1UoNVIZLZCrcMqG5Azzpa9GOXKkkpI5/i9H+h8+k499Gul7okNJyIn5H+44/Qah3e3pmoTSEJ4zzHt5/TV3p/Tw6vVqMqU6dlwmGYMchR5Nsn9P6+ZycVaO7TK/U94Ra0ykQcCQ3P5At8caP7z6sFTaUqdNAnpKpe3F5yuIiZAyT5PzOqXUqVF1o0EqB6YqOS5kABmJUNBGIjMcnHtqHp9Cnc1Kk1tVS7B3UDiAV9/bzIIxHOpxacb/MPkDU+sVKbVVTIcAZXIC5ECYEc8an34eqV9RRcqyStsm6G48kFjJkj8eVttyr1KjFLS8mEUCAwzZMxOQOfJ0S3m5VGUowS1FecVZJkAm6LI/l7omdO5O6QEtbI/pvqa0aaOaT7hkZzSEkimSASYAPkZMyMeeKidWqVnqPUh3dlEWtjkCABAWCQBM449512RpNYym2ewMOSskrDYUnmPfxzFTqu5BkUiQGUXiwgSTDWwYM9rHH8REwI0FTYWmkEx1RDRdQwNQEBe0BeZaASZU/bk8kHXNrVlFM2tVVWcGVuXgFTkx2yZPEAiI0M6b0isan/wBMkU5nlRdyA7eMkSMEgRjnXp/0f0La7io9SvuSldGU0xFkORJZzJLgscJIwpmZwsmr7NFP+Cz9F9Nem5RyjW0WVFtz2+eSBglQDBxJjGjfSappbetWclbE9N1tgsSAFbmZJMePf20ydPXaVKdWtuOykCvaHtIaxRJtguXmc5kRGdDk6otdtyqKadJi6N6rgXFRBKD+ESImYwTGvK9zmyZOTr/Pp6HYpwgnEC9H3foOjQTeyU6nGVYmDn7czqHrnS2crSst7qge9QoQA9skwVAmBk4A8atbzpjU6lFaoDUqsLcrC0m4Fe4GFMyMmOdGOt06LEbjcBHYkg0Qw7fTyGbxMibo4EDnNIS4R+Luwytzbj1X3+gK2HS2Sk5p7iixNhZIZZCDsmwqT98yIkngnQj6h+jVrU2rlfTr4qVFDFgRVlg92SVJmSQD2njjRTe7EZqbSrFRnFMUkju/iyP5bVuMRAHOl1XqqNQR4M+luaLgfcVUgBQeJuVVn8GM6DyZFJSi/wAfvoTimqZ53sn3dSr6Jr1CUm66ozBAvMXGMDx8a2nSeiAVg6K9ass/vC0IbY8FYLKWHsO0x8DNpsv/AFtaHAqOwVCTgswCHPmJfjmOBONFvqdepUqU9tVVEBdRJgkpYwB/lxHGe6cQCb5czk0o6TQkcddlsqtWhuU3QqKKu3Q0SJqm6kQ64QXA/bK44PGszsqO4esrilubgURpqFfutJAgYUNGAM41sKW3p7dFrGpWYs6AiLgxYlhlhIAg3CeAONcdK3yLuGKVFqgq3ary33rcfYyPc+3kaMckmklGxXH4uVkD7dUouBUhwEprJMuFFrHDXYJJJmJPjMR9Atp1DTNEXi8FyTIDRdAmBgZMHgn3k19WVgtDbQtMMxmySWBYS158wWziZI1lupdSCbdiYNSqGAImcmGGPhZn5A1y5XJz4L7vs6cMeW35Ku53CVaNesFCzVmm1sg2KFVibgI7TPnuXyYITpe2FZ1fcVBSSgjqjAyBYPURRJB+9r5ySWM44M1Olnb7WkKoY+pUUVI/hNTAUn3Hkay3VTB+8MVaWuvJkAAA+MA+D/GRiMelg3CoPXgjmxV8Xi6/Ps0f1i1LcimmPWpk+o8jtAW0IQ0CFMQfmDB1m623SgKbg1LgWDkFVYyRJXJAIW7kHwT8UkqU6QVw14ckMpHwCQPgEkTJmVIjGo+oim6K6uIDEDscexg5IkT8A+NWXocz12aHrXRUo0BudszVtu9pPEiMQ8DCiSP8rRJyJAbJnctDBAbpyVDDLMpgi4EA88x8agYJYZcoCCQskgmBELGJg5J4j86VPbsaQYSTgEREAmBBnzP+v65KkFVewvs69N6SUqalqkO1QsCbBgmAxiYFoOAZOM6LfRXVKiVxt7jTQ22gEgXISLznnmSPY6yr0Fo0w5M1LrWUcACcGOJAn5kex1Z6dtzivWcqHWo93nBjIzddJ8frrNJpgtm1/wASurPUrU6dQBYWWIEByJF3sxjkjGRqHblKiXqRxJ/Gs5vvrbcV9ouzYhlmnB4Jt4XPHdBnH2/Og9Hf1duzoccgqfB+PnU3ibXzDyJ9671KhZ1KqMKp8D8e/vrcfSv1Qf2U0mp2VkxJWLl/myOR5H/5Y87qbo1Q0krGR8/nz+vvqClvaiuGua5fck/1/TXRilKHRHLjjk/5G13WzDOWIkkzPv8AOlqvt+pqyhg0T4kCPf8Avpaf3rNwRDstiCw9RrEKlxHdyDAx84z7H21KrvUam9RQ6rChQIDRiTA+0HJPk6HnpLhRWpMWRhkN7QCP+v8ATUlHdipZTYtTtJ+3nMGAfaQD+nzqFclaKO0Fdntj6jJUejSo1ghIbvcwzgQucyWMGcZHjQGttKlN1FEeoyFjCyTIZhIA8ef/ABm/uOoMpNG9IqAC7tHJkEsRiMzwY+eOKC1E9QXqGaxndYZkBzABN2SRxHt76mrS2G1J/IIndsi7UU1X1AYMBQ/2m64QWIhuOBHnQPqe1q1atva1xUK0qPuMAEzGCQuJiI1L1jfPWNNZNSpjuYd18S2VWTk//JSczOtR0jatSp/vWDVmUKQue0QQD7sT3YySTAOTqTksK+/UaKeUh2/SWYMVgoGpstSoWWbcljaQWYR4gAjMDIKj6cJp1Hp0qbLaHY1QgvbJACrIywiFECPaIdqtQM9N3ZqbAxaIqGBcVcqt0zceRgRPGtb0yrRajcE9KmEgE4ack4+7+vv51ySzTX+DoUEzOdG6oxAR2emgMSAoC5yv2hBHziCpidWur7oVana/bT//ALWVWu8EKyiWkY/TxoHtnY7pxTd0oowZjybTgkqCAZaIkxJ/EarebyjXNtOsXpKMX2RcpiSFjt8iZHbM+8MkHy5Iqmq2Zet12uXWnUY2wwClZumAAoMyckz4gxqbrm5RTs6lMfY7KM3WimyOGknyG5nhgMRqD6jopUAW267AM57SSWJjn4AjNsCDGU3mxqUqh9Jzc0kSSrkCAMjtY5zgca7MSjKK8EJNqVnoB62oG8WpVFhZ61Pw6hzIUAESxEEA4Nwn2Nf/APi7ClVc0blZuwghmtjuLQZBmcEDPOsh0botVqy1KiggOWWnce91llUk5gkeec5GTr0cdUqBULFoL2NfAhsS4kTbJwR7iIxKZY8Xp/f9mjJmc+lupHb1bXgGCBybVUwV5+0ZxGIIHJOotpXUm4EuwaowoqDCmo93cf4vuE247MnjUG93jpuqdS1AWKADEIMATGTm0nmLmEYnUO46huCbForTJWHKKQRaSBGIGAIOOTGpzi315+f3+h04ltv+AjU2IlgoY1HYK7WntElfUEZtLg3QAc49iMoVnX1KhuM1XYEH+NrOzBmSozH8pAEg6s7Xe+mULN3UUQQGkuAHDC7/AJwSP+XRwNRVP2i1ArS/cZC4PAyBIzAxwc4BHNw01Zpx8l7oFI16dWnUrVXVXNMo1gRbQIIMXCVJzM4I9iRPSalNNyKdNHSkUf8AeNM3yO78drLjHcQBBjQXrO2qw9SW9CqBKCSJ97YmJ+BBiQMxnh1YrwzEiQHzIHmT4MH+/jGurFe/JzSS7s9KrD1NzRpbuuDUqGog9LinYGcDuWYwwn3Ixk6bq/RqQqIFf1EUkFRggrkBSQRfJB88RAnGW+ntq61DXgSisiJN1pcQSZkDtkAZ+6Txm4myD1UDVrIdmsHDAKRKR9pAJgYieNQcVpN79fv5Dxcl10W9/wBfq1VFPbrFJndGZlWpxA/iXLEEwZyP7Xd30LbimPXliwyQg9w3gSpkDgn2zMa4bp9Eqi/vKlExFgJKsotLOgx47jjInxoT17qXd6F9yyLXyInHHssE4HKal8XJRg2l5/uyjrjbKn1L0paot29VXSFuFQlTTZSf3hIBB7Da3ki3BIGgXWtoNrtBRYn1WZWIIkC5fuU8EDuXGDJ5jW26RtxTRgiZ+5r1m/GW/wAwgGSfY/nVHrdWjuVam9MIRENIFvgFW4A8w3MnIk67cXtW+L2kc88Xk8029UkqGYhZEkQCAM4Oi/7aG3CGERJACKSF7QbSSe7JJJnJ9uI4q/TdSHNNqdQJlrSZC47oIyMjiYnVv6V2z2VaiBHKA2h/t4LMPyYAA8meNdtp7RCmS9WqhaVRfTZkchkZu0gkQD9uTNwjBtic6j2VzUU29pZCVerVMkKgbhfYYGBmRq90uK3/AKWrJa4SotHMljxyFwOYifM6sfS2z3Aq16FJQaiBiysVKlVEBf8AMPcSMx4nWNRWobXb7fdLXCt+z/vGRZBiBasscdxm3yJWc6lbof7QjVKtwqsFYAgkknLKPaFCqAcxnVr6R6WKlEUWdGmm1QAEn02ftVngGW+BESZ4Go+ub9qD0aqKFpPTJ5LMbiCWJOA8YHsJ0dmM9U3jNdS21MqtSoqKIlu2bUuOBJN588ZxoTw0MJaYMmBMwZjJ1sKasXpwzUlKtUULJKs/2gmDBILeZA9o1kt/tijd3mTPPnOR51lQGdbsUA5C3wMYIjGCRPuc6WpNt05GUMaqqT49tLR5IxoPprqbhfTBKsoMHkGWIPOOCR+s4jVzqWxBLVE8Nj/WRHiT/wCY1n9huPTBYGSsn/b++jvR+qFbqhjMGT7ceeBJyeeM4zz5eUJcl0Ui01TB/UjVValiB6VZVEFZKkEYB5mRMDnBjVj6Vrw9rD1VsYMrFlZAbSZMjtkQRwQx5MavtvKdZ3FhUAQVAhbgrQ+CCzdwIBj5E6j3v07XRCaCfuRT9V6gIkmCcifGY8AfM6PvVxSffzNx3Y24rKKh9JBTQyoK/ci+5JksQPgnJ0d29atTKJRohnM2uSCFBEhu5gzBhBmcj341kU2rhCXBCoO4sYyfGiHSt0YW1igUMCw+6EzieO0gTgAAcRrlkk9rZWKa10EPqHavt3SpuK4rV2KsqcKuYECeOROJkjUG36jVRz+85uSmhtQN8m4zBjnk++Y0O3u5R6oaxhTAJuUhnLxhmnk+0Gce8audP6oaNC1VTvRRUZQAWgllLEqSzFoMHIEjHhuD4/Evv+DJqL+E0HQ/p+FerXJd6sShOARwOAYAMweMcHQf6tGKb3WopNoSASuRMz2rP2jyATxGo6X1GzB17rVUq4uNyiD3YBUgMcmfjEyKgrU6iljhUPaDEYEyZ5n5xzM6h8UZXIokmixT6s9WgrWqCpgm4A58QJNpS6P+s6W/3lr0nIkPTY0zg8MJkifKxH499cdD6QYrsyXsgFYhhCixahBHvyDHsR+dC6gX9jyS59fsQcDtIYkzIkxI/wCUz41aPDlS+7EkpVYVXciqWW9VIsgQCSYUggZllIJ9u7Oju+36MtVSwLqQgbIGBNQoORcQxAyAtMax3SqQex7QuHz3E4H58g/6ew1q+idJFLapX3CG0M6wJkrBtJHmRAlfugfOp58kYL+PN/L6D4MbkwJ9RMzvTvW0+qs5gwC3MeYtP66LdU6rVDFBBLJ6TECCyqTGfDwxBbnE50H66CFVzcagqOGJMmAogtgZAhS3+VffUXS+uVDSaWWamHlBkAyIPK5A4jSyxvhF6pHbhlGUpQdpv9kQ1HsrMFMFaVMqBmCDPB5HcedaH6W2FOolT1TLtUlwrAAAhYjyRABYyAIjkQcsXPqXc3GAQPgwPfjVytu7qioHCSLGsAgmIn2MkcxJn86q4tpfuTyRjtr56Nl13ewgRWQO1U07S4Y2q1pAKgBXI8cQqwMayu73FP8AaELsxVDLrnKlcEe8ET+J0I69Tf12Aaq+QXMRJEwwCiAQJHGCD86pbCuE9Sb4ZWWVjIPN08mJzqmPCkrvv+Tz5Sd0bkdZRGLKeQZjjttYTHmZEficaBda31Vn9RVyQSv8qjwFECWiJJ8RjnXHSaD7mm1Dagp6bCpwpLfLG3AGDBMY4JI1z01axprBhQwZl7TI8MPkAn2mfzpOMYb8/MpG5Gn6JTZmV/Uc3Eq8HAJWJGIYeOPPtOqf1DsqgrAlUhipYhR9wBpllLGYIIYLOIIE2yanTOqWP6ZOHlbfngfr4/UaMbjqb1aJRgnq2QjO6hWDYkyYJtyRyDqSU+Q+kTncelQF7FwMXKP0H5ORIGcmeDoPWoNVFRipqU0cyUAJZhAYxi7IkZ44knPGyWFYOpRhNxpgxIybkOGAWZbkR55E30yKlMkbeoprSx9F5sqryAJ4eMx/f2WMPd2/P6f4C/i6CtJKHo9xDiIuHOREN5gqf6HyNY/qFGptnX9mLPSvuVIuhoj8nxHsQD7HRvq1RatUOg9Co5C1VMgCOb5AkDPdEwPbQw9QcgJTNqyCWAtcmBktyBPAEf1nVsFxt39SWSmDKBYuzlvUrOaaKtubiCFjHAAgD3iRgHW63VSipFJKhorTUJVIbMFJPqMCSQXEwMdzczrN1+nV1qnc0ZcsrF4HCqvcDBkkxPEHzMxqOjv6J2VMMCGNW6qwxcBggiO6Y44gnXZGcZK0Rpplfpe+qUaEIrqjVrmqLguq4EcYnBn3xmdW60bmmi01AWVUBol3Il7TyFQ5HuMRqxVVWAo0ilSpVYvSVQQoIJUA3cp6ZbPOGiCRq90vo67K+pWcrXNP92qd/iTIj+cBbjAg+8gCeRRW+zKNg7bbTdU3ZHFwWne/cBABgjIgxxBI4J1Y3OxpOiEKTTIUKbfcGF4zAHOceTqt9R9Vaopo2so5YzM2cD3hmzmeR86i6HuCKbUzCOhI7TMXEENiRgCI/wB9JxcoJvsLq6M9uxa7CFOeSqiZz4Glogd3tmy6pd5x5GNLR96//LFopelAhcnEj3+NSNuyQtFMi6LyffBA9gYGfxqz9RbdttUIgw2UbxHmPkcR8/jQ3a08wTEE3cGBGPzydVm4yVmindGo2O9SyqUUKxMliRkLADGePb8k/MF+m/VK7UCi0kVFW1qkgMDgyw+yWmTB51lRQNrUDcQAWpwAe37qg4ljgNE4hvfVfqnT3dUqgXCIYL5jyB8rBPsZ1ye6hLTf3Wirk+zX9XQSop0u6o1trxCMACT/AC5Hdd5knkYz7UiX9BSEFzi4iBIIzJOSQ0ESNGtnTdtqO4lWpWlzyqmQJyPsMGfYsPOshVeoWem9xcQpFwkkYMYnOZHPvxGtggkq8hm3qwhtemVC9NCzCl3m8GB2G1gCJyG8AmZHvoxuKgkKgE+JzaP5jHLH49gBwJGU3Wkzr6ZRJJMfcDAAHgNbj2yzcanXdrRoYNz1STf/AFGPOMj9NDK5NqvyHxpeSHq4RWVaJNyXLjyXIm4xkmc/r+CV+kNjSVjUrD1AsGnTLA3HEsRiQpMweDHtOgzbdURWu7QSFPJd4yxjNq/3PtGrnT2qKaTFD+zE2qSPGVJJXiZJgyM/rpGm8fFP7+/6HbSls1nT6tapeqEItcP+0OeBTASbTwZHaPaT7awPXajLUalRplEKzZyT8k4JJAUnjgY16FS3q0dqLFPqVWYEeZUlewfxSwmBzaBrv6d6ItepWqsJP2KOfEY8ntAz86jhmsfKTX+w5Y8kl5POek7ozTIaxVdQwPMnl5gYgDB4jHnW52/V6TMDVUyplJJItfhhGARJ/TUH1Z9JijtQ6qVKsGMSb/UIEsCIi0EDjz8zTrbCqmfSRlgCRfdAHmH5mfGlz8Mq5ddr0On2VvG2nTRR+ptwBUS03U3LAxyQVUH9ZWR8gap7TotqglgQY+zj31b60R6VGp6dPF8g+oImR/N/lPOg/TvqZlWwqLZwB4kz/Ef7fOumEJvGlHwRnkisjk/LLHWaX7O49MxcoCgk/cSROT4GZ9yupdr0V0r0mqWsodftPLH7R+L7Qfg6Hdc6glZlaxmhYy0AZJ4XJ/Nw0Q+n9+9Xc0aM2qzgQojEEZP3N75J1ZqXD8tnOpXJh6u60UFQhmIavCmA0k3LI8fdx7AayG46U7OCzW3knuwMmZz4IznPvo30MI9Fiwj01V+YEgMs45JLgZ5CqIxBFP0ZyXqEzKsVJ8wBH4x4GBEeNSxVCTV7HyptXR6H9K9Ermp6VZFoJVUoDTKsjAm5bCJH8PB/HJA1Q+rOgGgXNKorWM8r5ALNAOeQQWHureIzH0SmaCOQIY2kEGIuAMiODHkew9tUtrVerv8AebVmy7OKWeSmEk/5lAT/AP0OuRKTnJ319Ppv9y9JQjfkzm5LqSEJNYBb3EgrcAQmf4gcFvfHgHVvpvTVamZi4ENJEyCYIPuLjn8asdL2nqVWLGQxe1p+8SXAJ/En8A/Go6279NrlkwSroRHuCD+R/rrqlkd8InPw1bLO8p1GZEchAo9MC4iQGLADkEBDAEYBGe3XfSnVFVTMqtSoyFQZRULDPBBCSAMCJBnJK0elVN3tQ4pF1KN6bFlFxSQLsgiRInjn41xuvprcPBrr6OCUYBe8tClcP4Czzj5zownGSal4FdraKQ3auaiP6gqWBlEwxVRcwBMXAgcnPZE5nRXadLotRqMFudapRZJERbIMROGn+mh//Da9Hv3AFVaThqRpGxpJn08j/wCmQDgSMAA8Ra3nWFpUAKYtzaSSWhgIm4CGiOdSnjlJL3fQVNf9gHVcpWenSE0nqVF7mIUKCEkk8dwb+2s/vUpAUyruUuggrgRnHvPyB45zo024auFCrYWlQ2Yb+Jrswe84j2Or77GilILVACthgT9p/P5yD/0OuhTWNpPsm48uiz9F7cV6rVohVUKFFouBZiS5IMAf141x1ug/7XWeopQXH0zGCigBbWiOBxOCScHQ/wCnOo06PqIGLCVsGYY5FzR4mcZ8DMyb27+oDAW8m4m48TAPavxOkycnkegxS4gbrHVLPTWlAaJJXOTAge8cA+2hO43j3NTES1o/d4E8n/m5jXHXKBWsx8G0qRxBAiD+NR3SotEEEAx75t+SckE/j9ezHFRiqISbbCdLoKECXafMWx/rpal22yqlRDVRjhcj5gx76Wh72PqNwZtd/sE3FI06g7TkHyp9x/t51hOr7KpRK0mZv3c2sR2gMZgH2uk/BJ9zrfq0H8663+xSuljYPgjx/uPcedckJuH4HQ48vxMQm/YjtW50UrCjILZ9RYzMY/XVfYdRkGnmT9sGCrDI/rxHzGp6/TW29WGEMOM8j3U+R44PsQNcfsfqkMZCiAXCyDM4MH+4Mfjx0R48ddEpW3b7NL9L9WVRUp1e6/jtLFpzaOfaSo1d3vQHpGjuqiEVGhWV4wftp1GxyVAU/wCYj30J2HVGR1dFFrIrEgASygMCfzcf1P51rqvUfUWolQxZwSeA3uTgrBAIzHvg68/JcZuSvfe/BWK0ZjfslOk9RhceEHkt448liWJ+T7DWS26szim6mDAOIg+D+k6ItXf1bSbgGK02jHyc5mP0+TzqXqtbBFMFUTtB/mZsknzgT/8AKeTroxpx16+Qyrv0B6v61QUvBIWnj7fH9D5/r7z7T0PYrTVUjtRQoB/A15f9EdFc1TWUAin/AHJ9vmP9deu9NoW0h7sST+Tn/wAfiNNkpaRNNvbA3WNnSSnSaqwFS6BUIhQWNxY8hQp7wT/Lpv8Ajp2u4omnSqGjdYlgNqBeQ0TFwJJkQYnHOrHXNn+0K1MiVCTzAuORJ8QBPn7tD+k1aj0lSlXXtNrJVQ1CZF/3hhMyY+4QvGDrkeFc1Oyqnppo2PUOpUKwYiASDEkTkEwpBIMHuxnLY1kd3tbO9+0cmcD++rP/AA9mNr0abL5sqc+cqygf3xE6Kdd+mNnR2ZqInfHHN133AxMCCdSzd2/6L4HWr7PKfqzeq6VAlrrUQ2sMgek4LAf5rSf0B8GdYLWr2+3IrtTMGk4ZQbhiQ1rRMglWI/8AedZ09Pqjmm//AMT/ALa9XBxjGkzjzJuVladGfpKqV3S1JyiVWknyEaM+BMaHHZv5Rx+Vb/bV/omzYuysrKGVVmCIDVKYbkfyk6rJriyUU7PWeg9L29OnFFVhkiZLXYuXJJ9pj/fXf1NszU2vapNWQqgRmZA/HJGfddZT6Pq1DW20EoatVqriMQzCmq58AUz+ja9g+p+h06W3J9QIQJkmJIz7/GvCywnHI5rdb/j7o9RSjxUXq+gf9L0aKdPJ3Al1LAoCJJkqFHgklSP0OvHupLS2+7FVaweur3sUPDA4RfChQAJMtPgRGt3R6rQ3E3VWpUyWbPaHkiRzgX3mGEQw+dCN+/S6LFaWzO4qgxaFIAPz2x/Y67sEm4fFGm+zimqfYDbq9KnVYAgU2ZrFA+2WLCSSSAAQPiTAxoYWmoQbajEEoDJgEkd48NAGB8mcavfUW9p1Avq7c0jdinSYYwBntieBHP41D0vbX1qjAxdgGMqY4HgwwIngkR76LjGKch4yb+E2XTOvmjSSm0BaapkBl8eCW9/iNS7/AKkax29Ra9VCHcQg+4WyZ7lWMgyT/D5OhdDd+pNgkKYcs0qP5uwwoyMEhjHkeQfUt6a1UDFQIQWu91kefMe+OPweaGNOTv03+Y0+jY791rIyis1QHDEsrKCD/NaJbzC3RBkjz53W2K061SkGLio3fC5QC6eTDESRPHborU3L1gtOiVVAbSGJMmJIuH3QOQBAP6am6d05qo/e1e1iSQq2gkMFYEnLdx4xkiRnXVgfuYvkyM0pdDdC62tFXphb6TEkDIu9isGZ84B/voZ9SVVcitJWiQwT7ze6ZKi7HJUE5t+Ty2/r0qTA3TBZQFYdp5g4NseSJ/HkAdzujWcMykJBVFWTAkmBJzk5/OqwhcuQrdaOdluLageJtk49yIwNdNuGiSQSrYn8Ef2Mf11ZqU1Cg/ZOD5iPMe8E4nVB0uIFJSbsfJMzPwI/TGrRqWxZJx0RUmLGLucwRMkTH+p41p/p3oLN95wP7fA/zH+3+sv019PmZOSOW8L7hfc/OtVu9zT26Zgew8//ALOpZM1vjEMIVtk9OmFAUG0DEDxptY2v9R1SxKwB4HOlpPdMblE0wqR8jnUjVrYYZX/TS0tSKFrd7WnuEsqD/lYcqfcHx/odZit06rtyUIVw5AVxALfy/g84OJHKiAVpaOOTUq8AkrVgl9zVpsoP/wBtTTItgqrMsEfkMORx+Dq/vKhKN+8AFUBVAVu1U7mOW8OPck3NxwVpavqrrZOLt0QdMSpRZ/UgmJjmJg3L7e0Ea73G9vNOkKct92IMlhPEoOIEz40tLQ7jz81ZrfLibf6M3lJaZprJa7ux7ePY8a14KscEx9uR5499PpanKO+x7B3Ut5+7rKSAUWSQDlWnP/MBP9P64+vvH2npU2KkVqdCrcqwwSWNMTmWUgxjwfedPpaWUf8Al8hk6o3VJv3SOxy4BED+YAyfAOZx/bXe43Fy2tkREafS1zQ3G38/0bKvTpGO6r0ykql0pLelr+oQpYANaqgkGIYg4j5nWZ6zsNvUp1atzU9we4KBgsTcZYESDB5BI+dLS1aFqXf3Yr3ExB3L/wA7D/3HWt6J0iqGqCtU7woWwksQamFzlZmCIJ4MxpaWu3NqJzY9s1vTN1R21d6YpX1KSKCJB4A7mLD7iDOJ5zJ+zd9U+pKbUKrEXCkuQVHPAA58+Y0tLXlzV5I/h/B2xScL9AB0zaqKgFVFl09S2BANxLcYn94B+mjqU1UQFHsIA/p+NLS110crZlfqHowKNUa1QAWkCSRzA8gf3+QYI862vV8gKijMM8QSBxEYAGMfEaWlpsSUouwSbT0S0eo1CKzUwYUSwBAEntnJ4z4k4/UCEqOzVESL2BbM5AFxAPvEkzyf002lp8UVykq6/pByNuKZJ9P9RsnsLvxT7otuOfEZnnnGrK9bKVBALsOZMKp9VajFR+VGZ8DS0tVcIuTslyaQ3Vtv6qljC2MWqQP55II9lw2Bn4OqvU6lr3jBsVWwDLRJI4GeZx50tLSQbdJlJatoh6RRfc1AMWqCT/8Av39tazof04Vc5Hpjk+TORGlpaj7RNqfFdBxK1bDPV+qU9qgVVlj9q+PyTrEb7dvVa5zJ/sPxptLVMUUlZpvdDJSxpaWlrOTFP/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AutoShape 9" descr="data:image/jpeg;base64,/9j/4AAQSkZJRgABAQAAAQABAAD/2wCEAAkGBxQTEhUUExQWFhUXGBoaFhcYGBgdHRwYGhUXHBwcGhoYHSggGBolHBUYITEhJSkrLi4uGx8zODMsNygtLisBCgoKDg0OGxAQGywkICQsLCwvNDQsLCwsLCwsNCwsLCwsLCwsLCwsLCw0LCwsLCwsLDQsLCwsLCwsLCwsLCwsLP/AABEIAMIBAwMBIgACEQEDEQH/xAAcAAABBQEBAQAAAAAAAAAAAAACAAEDBQYEBwj/xABLEAABAgQDBAcFBAUJCAMBAAABAhEAAyExBBJBBVFhcQYigZGhsfAHEzLB0UJS4fEUYoKSohUXIzNTY3KywkNkc4OTo9LiNERUJP/EABoBAAIDAQEAAAAAAAAAAAAAAAECAAMEBQb/xAAyEQACAQMCAwYFBAIDAAAAAAAAAQIDERIhMQRBURMiMpGh8FJhcbHRM0KB4RTBI2Jy/9oADAMBAAIRAxEAPwC1w+CnLDplqb7x6o71MGgFpSn4pyX3IdfjRP8AFB7Q6Y++QZcyQCl3otQtawijXjUaSwP2lGPXQVR+NW+lvvf/AEeTkorwu/n79S1OLliyVK4qU38Ka/xREraJ0CR2P4qcxUnE8B4/WGViuAHZ9YtxiLeRe7N2olKj71PvBoCogPyF4sMb0nSpGQSsidyFhHYWTURj/fGAMyK5UacpZNerHU5pWTLiZjEfdA5qJ8gID9K1CBzYt4loiw+1EIFJIf72aviDHLPxSVF2U/FT/KGv8hcTuONU10jkE+YDxAvEk3JPbHGZ3AeP1hvfncO76xMkHA6/e84MJUQSxYXJt32jgVPO8wkzqN6+kTtA4FhKnZS4Ux4P8qeMdSdtTEsy197DuDxR54bPFcpJ7hUSwn40qJUWc8H840PRbGYIJ/8A6XMx6ZklSANGAfxEY4rhCbCVO/HG7X0Hh3Xf7nruJ2xhVSyiViZckmygw+jRj8Ts1Ki4xmHW+qphftcRk/eQjMjPSodn4ZP0LalTtH3l9zQK2UP7fDH/AJyID+Sv77D/APXl/WKL3kDni3KfUqxXQvxsj++w/wD1k/Iwf8lJF8Rhxv8A6R/KKGTNIt5ecd2HwK5rFKWDsS/KJlLqTFdCzw+xkrIyYmUq9AJn/jFtj+j6hLR1wGFSUqavIE+EPsqUJEtOVirMxI/HSOvaO3wmjPo31iiVSpfR6fwOoxtqZo7FSf8A7Mgf4itP+ZMWmyejM34krkrFPgmP/pik2rjkrtW57Y5sHmBBSSDoReGlOdtJegO6uXv1PQFbMmJdpYL6uKDhHPjJmKQkhEpR3KvTkIvejK1qkAzFZi5Dl7BtTfWLVQjnPimnZpM2RoRlFSV1c8d271iFHqrspJSxffvPbFOV8o9a6S43CBCk4hSLFk3VbQCoNo8mMqWa+9Cf2VHyjo0OJzjqrGWrSUHvcETDwhjiIMIlazldkv6rEGBha5pk/sloHmuLXVXT0YigcpmHjCjsT+ifen/uy/rDRO2XRh7P5nH2mBy+iY4zNOgiQTFHd64RryaFwOpMw6tBFcQppeEDFbmTAl95CEyITyhkOSwqeEK5jYE3vO6F7yOnD7GxK/hkTT+wr6RYS+huNVaQrtKR5kRTLiKa3kvMdUZPZFNngc8aeX0AxeqUJ5rT8ngx0EnD452GRa80v/lip8XS6jqhPoZcrhgY1I6Jyh8ePworooK3/rDcYJGwcEHzbRQW+6nyqXhHxcOV/J/gZUH8vNGYRLUQ+UtvYt3wMateB2UgsrFzl/4U0H8Hk8CqbshIPUxMxrVZ/wCIeML/AJX/AFfl+RuwXxLzMsDDnLqWjUo21s1A6mBUov8AbW9O0mvBoZXTSUj+owMhB3kA+SR5xO3m9oPzS/IOyh8Xo/6MyhL0S55COiRsfELPVkzVcpavO0XavaLigBlRJTylnyKjEM72gY1QYTEpf7qEvrZ33+AgdrW5Jef9Bwp9X5IhR0TxhFMOvtYeZjpldCcYo/1YHNQp4xTr6Q4lTviJxe7TFfI+AjhViVmuZVb1PdW+nhEvVe7Xl/YrUOj8/wCjZo6GLHxzZSWFXWniPvUt4R1S9miT1P0nDywd8wFVaPbjHnyQncIdPr1rAtPnL0BZdD0PB4fDyy5xskku7dbfutDYrD4FZdeMcjRKFacWrHnwVCRML3iYS+J+n4Dp0Xr+T0LC4TZoL+8mq7FDyQD4xL/LuzJTe7kLmH/Dbn7xQjz73xa7AWvAmcp3zGEdJPdvzDl8l5Hoc/2gqZpOGYaZlfJI+cZ3avS3GzaFSpY3SwU+I63jGeTiFO7nthDHLG480j5Q0KUI6pIWU6j5kcyZWr8zAZoscPtUApzIB3t9LReYbD4HEkDP7tRoyhlqeIOUmHlXx3QqjcyOb00MDGv2j0EWBmlLCxuLP2G0ZrGbNmyT10FPE274Ma8ZbMZ02jkzcIUM/LvhQ2bFswkAR0Il2YVNhqeyL3oZ0NmYwCaVBEhyMwqpRBqEiw5nuj1fYnR2RhQ0pAfVaqqP7RsOApFVfjo03Zas00+Gcld6Hluy+hmKnV937tO+ZTuSxU/ZGnkez2RLRmxU8kC7NLSO0ufERu8VOEtClmyQSewR4v0o2rNxEx1kkVZIsnkPnGSPEVaz3sh5xhS0tdl7j9rbKw/Vk4YT1DVT5ab1THJ7A0VOI6fYi0lEqQnQIQH71OPCMyUtUxEoxoVOHPX66lbnN87fTQtsR0qxi3zYiaxuyso/haOGZtWcpwqbNIN3Wov4xy5YSkxYnFbIW19yVc9SviJLbyTpEK1w5eAUPXrhEzJiEk29Vh6xC59b4kynVxwqN0RzDiG9ILNAEGEYGZMQ8wgSSN0MFaQz7/VYXO4cRc/VOMDmu5b14QQTe1oFUum+JmDEb9JT94d8GFUprEMvDJFQked4lI8fX1guS5ExCUlxeHSGDQIT+dYdL8vo0LmTEInhCzQkpJhPWBmTEeGy74J4EtygZkxJJIiSYmkQoLfnCK4iqAxEuI80OpW8VgM0HINiy2dtyfIb3cxQA+yS6b7jSNBhunZNJ8lKhT4S2/RVDRqcDvpinPKBVCSjGW5FdbG6/lXZiusqUyjce7+lIUYdjDwvZrq/MOZ6N7PenktKRh8QQhI/q5hNGr1VE0DaHi0eoIWCARUGxj5YQq+7fFngdtYiXSXOmoAeiVqArT4XaFr8IpO8XY0wrNKzPpHESErSUKDpUGI4RnZ/QbDKqM6TwI+keY4P2iY6WB/ShYDfGhJtRiQx7Y65XtOxr3lEcUNrwVGX/Hqx2Y0p0peJG5mez+UbTFftJCvpHIr2cj+1H7jeALRmZXtXxI+KVJJ3sseGaJke1qe1ZEp61dY5Ur51gdnXRLUfdy6/m0H9oPH6QJ9mA/thyynzeKI+1rEU/oZN6/HUUsHprV9eFXm+1rEMcsmSCwr1zvematPRiY8T1Jaj7uXKvZi/+1T+6frDH2Xf3w/dP1jOzPapjNBJAb7h+aqwy/aZjSXCpYG7INOdfGCocT1J/wAPR+/5NCPZZ/fj9z8YNPsu/wB4/g/GMiv2i45wTNA3AIS2t6QA9oWPJBM6w0SlnfUNXyiOHEfF78iXpdH7/k2X81/+8f8Ab/8AaCPswGmJP/T/APeMcPaRj8wOdPLIkhg/ceW6DR7SceVBRWlnLIyJYhtaBWuh0HbW4cR8XvyGyo9Pfmar+a3/AHn/ALX/AL3gVey0/wD6eX9F59fdGZHtKx1OujV/6NL6xJh/aTjXGZSD/wAsX7IjjxPxfb8BUqPT35l8fZdM0xKD/wAsj/VEUz2XTtJ0o80q844pftOxWqZRf9U0NONbx1y/arOf/wCPLNbBShQ2hb8Suf2Dej0+4H82GJ/tZNqVX/40jkm+zTGNeUeIWfmjhFuj2qnXDB+Ezy6pjrw3tTkn+skzEj9UpV9IjqcSvaJaj7uZkezvGv8ACgcSsfSObGdCsYj/AGJUN6FBWu4FzHqOD6ZYKYwTiEAn7zp01KgB4xeIIIcEEGxFRFT4utHf7D9hTlsfPc/Zs5L5pUxLXeWoMN5cNpHMoGnjH0e0cuK2dKmAiZLQsH7yQfOGXHPmvUV8KuTPnnrUgCk749qxnQLBrshSH+6ot3F+6KTaHsyTeTONrTEjzQzdxi6PGwe+hW+GkeZKSdS1PXK8R8z6+UaHavRLFSPjlFQf4kAqDdjtrdoowtSaCm9jU9zRohVjJXi7lMoNbojy7vV4QS+oiNySXdzv7PlAk+d/Xq8WZMTmSKAb4vXCALPqefZES5hAFQPRgJc/Uk3h0mwM6h6qYUVy9ooe0KLsZC4voMEeUHkhEmlT684FVr03mFci2wZGn0h3/OARz8OUOspBvpw3boTINgnpDH5H15GCEtxv7jflALSPmeX4mFyDiD6Pdzgknnzbyhwg308YeWGpy7fwqIKdyWsGlMDnajxHMUMpL0a/CGVNHq/4CFc+gMQ06Hu7RpClkvSvJ7+nhKQaFTBtCPT8osdl7Cn4g9RBy5SpSldVITdy9g2ppFcqiSu2MkcRape2+m8fO8OmYBrpWnPwjQ/yRg5AfETFT1t/VoOVP7xD9mXtiE7eCQfc4bDy3Lnqlaiwo+ckO3CKe2v4U36e/INkyiK3F6aU8YkQqn5W156xZq6S4h3CkgCtJUlu3qVF7xtNkrTjsBiSuWhU6UkZCmWlKwWd+okHKbV3F4WdeUFdrT6/0OoJnnQFufq0EqYd1HrpuoOECbnSvbw+sCVaWHLSj0DXcxZlcSxKlTFxubu9Xh5oObjp64CInBLEUF6enLt6ESEWej99u6BclgyvUEEeqU7o7dnbUnSSDKmKQf1SQO7t3RXs9OW7j9BBINvPhS0K2mrAsejbA9o00MmelMwfeHVV4UPdHoeytrysQnNLU+8ajmI8ClUix2TtZcmYFIJCk1HLdGarQT8OhbGrKO+qPeoUVHRzbIxMrNQKFFAefbFtGF6OzNkZKSuhiIxnSroPLnvMkgImVJH2Vdn2Sd8bRo5MRPrlAVzApBhJxd4kkk1ZnzptzBLkzTLmdUpNRASZoIDH8yfyj1rpR0VlYh1qExeI+yE5Qk7gaW7Y8v2lgpkhZQsMoUam8bucdinxKlFR5mCpSxZFkc3MJaGHGA96SBc/hzv4xF706Emmla6xddpFO7D9wN38P4QoiAGqq8x9YeFzfUa3yOFQPpvmIIVo/a/4xEhXpt7RImYdKPp3eUXthsE24b7N8+3vifDpCS5UEniCrwTrrEBMAUDXQGptUVit66DI0Q2vJSlzKE8jVbpTr9nMoW3ACIMRtyZMYJCJSQ7CUkJd9aVGg7Iq5aaV7qerQpkxuPDtaK1Sindhzb0Q8xdHvff3xArjv7LXMdUqQVPuHqgtpBDAKX8CSpzcDfSpsBzgyqoiiAMKVAEOQSwSEqfmALjjFzheic8gKIlypai3vJsxKQeI1XpZ7xqth4EyAle0EoTlSMksEZ1jRKh9lAIrYWjHdKNr/pE5SnfcNBuDaJDsOUYlWnOWMfPcfbcsv0TAYdYVNnqxJQD1JaGSVadZYDM2gJiHbvTObNBlywmRI/s5b1tVan65prw7cuo2ftPCreQhhUAd4Hb33MWKkr3k7kepPnqx3043ha8HoK6jxiKYa0Fa1Y2zCzwWhqHuOFCxu9Ye4LBuCK/DV/me7zja+z7aiJExU5azmAKTLAJCkPUlZoCGBbnGJlgkCoA3H5j5GJJa6vS5Ac3etWp6EJVjnGwYtrU2nS7o8DmxmFImYZRfqXQVfZULpAdqiMilJJA8raXN9I2Hs622iRMMmeR7qenISaJS5LPVstSCdL744+k/RSdhVFTZ5BbLNSXS1WzbiX/ExnhUxlhJ/QeULrJGaANNQ5o9DpXfvg6VcC/0Gg5RJJIJUouwoK0fWg8TAKIb6k2cl/W6NOS2K7BlLDWoHHTw3QPafyvAqmMQNS1NK2icioDu1C3rf5QjlYlgiux9Xg5SusIB/XZ+cFIS6gwB/MQM2wWN/wCzbaGWcUaLcNxZx5Hvj1CPHOhAP6VLYUzjzfyePYnjBX8Ro4bZr5jwxMKGMUXNNhjHkXtPXK/SmQGWAAs0ZzWmrsY9cVHkPtOSE4i6XUAWBsP1t1QY0cLrUKeI8BhpyqPRq1L+VzF1sfZPvEuT1dLOIoDc7307O7SOuTtFaLOOAYObXjrZanPceh14jo8ComprrCgRtP7wBOpZ4UNkupO8ZtN7u/Ds7LwfYfXnACoprupcWEdGDwq5hKZaFKIZ2SSw3ki3PnFjkluW4gDju8XidEqj8PrrpGl2J0IxE+uQpQaAkVNqioADeUbzYvs0lIIVNLkVABevaG8H4xlqcXThzuxlTlLZHmWz9jzpxAQg9axINWpQJBUaPYRuej/s0JOaaOZmb6fDKSaCn2i8ekYTBScOklKUoDdZRu36yjpGE6X+0yWh5eFOdX2ligAq4S4vS/dvjDLiatZ4wLeyjBXkT7V2ZgpCVZ0lZFCsBAANsozvmLO7O1X1jJTumsqQ6cNKQlX9pRS93VLAJ/ZTGV2vtuZPPWpVwEuLqerlzcXrUxWo51cPWoHPdyi6nwunfK3K700O3aG0lzllUxRUVdYuomvF68I4QvtFB2bq9sDq51sKCjt3n5w5IzONCaUo1uVx4Rqso6CpBzH1pYjjr8mhlVVXdb5bnp4Qi5Z6AU8LV0pekBLU5N8tGJ7fVN8KMGTUUd6Eq0odO1tIdwaKq99RRqtUCotAoAcUsX5uToBf6xJ7zrMWc1Ds/wCH4QLkDQsai+/d+ZFtxgyxckC26nY9S/ziMJNHA4DfWl9K+cEhQc1oHbgz+RMK2RIKp4q3Vpwp6rF70a6TzsIoiWc0pRHvJSg6VA0NDYka8GqKRnTMcM1i4NKpoXHOsSfCHD1Ft5vU/jCSSkrMZaao9R2lsPDY+UZuzsqVprNlMQS9QGJypNDahjA4zCLlqKZiSkpoUmh7obo/tedhlBcuZlUGzVdJFyFD7Qd/wj0fE4KVtjDjESgEz0hlo0Uctq3G498ZLyouz1j9i2yntueX5soKy7AFuD67nag4RMQWALA0Jvc8o6J+E92ViYke8cgBX2SDfiaNuEc6kWZq3ppeleMaMkypxsMFU7e/8I6MOWAcgE9YDgKQGEw/vFZbJALncKUHlFpJw/vF5UAAChO4OKcz4CI5JFbaRrPZthc08LP2QpXD7o/zEx6fFD0S2McPLOcALUzilALAkUflF9HOqzyldGuhBxjrzHgSYeBMVtl4K1R89beXmnzSxqtRqbAqo50Me3dLMSpGFmlBZTMDzNfB48FxKgbkULl6up/CNnCOzbM3ES2QBEDlHDugZqQwuNwPAtWA94AW1Db/ADZo23MpIX3iFDBT+vxh4mRD0XZ3suNCsJDBnWoqP7qerGy2T0MkSQxBXahomn6ooe14r9pe0jCywchzkFndg/8Am8Iw+1/axiFkplgSxwHW4b/BoyWr1TXemtj2dZSgOSEgakgDxjKbX9o2DklSQpU1QoyBR/8AESA3EPHh+0Ntz57qmTFqU+qiWcim7jXeI4PfdZ389Kcrjth4cEv3MV1nyPTNudPZWOkLlTAvDgKBSodYEMzKoDR3pem6Mrgej36QkmTiJcxQBPuapWUpdylKwywwBZ3bujNqmgu1WOtvQaJpU4pKSlaknQpIBcNZqvWNCo4LuO3vzEcru8kKc4NAom7MXd2Ybt8ECSkughOpLU4OTeCmYxa2zrUpnua3oCSal4gmGzAmpfgLaniO6LruwlkdM/BzJeRa5agVuUlgcyaiigWNQOVo5s5FKWBbmHsO2NBshal4PEyQFNLVLmp5EKSvLWtwSwoM1opDYuKl6b4qjNttMeUbbAZQ5J1Fnd77zxgJi91WpoAdO4RMhJYAAEtoad+u6BSO8WG7id0NcAkJZ3LKIzG71EPJXozA2JvQ6aW+UBKOugeh1IOr3H4Q6gQXrYgd405+cI2SxKSWpVVfIsHNjaEmZ9ku16AM5q13NT4G0QqUxF8ygCdak8CdOWvGOhK+qKMoig3BgKjthJMlrD+6IAT9q7ixNS+v3oKWsC9Kajc1X7oNCqvShYU3KPc7iIJKHzVOYlycugIoxvTWAnfch0yQSl7VD6ULPf0Y0/Q/pOrCKScoUhiF6HKS4rvFO6M1hiCopatT2a8rwRFTSgsNXhKkVLusMXbU9C6d7PlLCMTJ6wmjMSHy6PurV2vQ0jFfo5VRNBvPHdG09nizicNicMvrJlhK5dnBOagfQ5RXid8Uc3AkTCk/CCD9B64RnpScG4PkSr8XUgw+HfqpVQVJ3l/Lvje9BOj4cTVAZEvlBupWpPAeY4Rw9FOj/v1OXEtNzvP3Rpbdbtj0iTKCEhKQABQARXWrftQKFJyeT2DEPDQozm4RgVQ8AowuVgnn/tP2qZYRLY9YGp+GrPz0jytYzAn5M5fd2Xi56UbRXPxExalOAohIcMEuQG7G3RSkEvXKOx6VJbQsPCOnQjjFGCq7yZHlqaaM7613g+jEU1L5usSzbjwGlKxIEuQbihIZ37RaHI0Dkk1vTk9qNF9yuwgX3njmb5QoD3+Wl+Lo+dYaJZksyuE4hzoBUseUMpOiRfe3aS26/dEYQw7a8C1uJgyqwZqavW4o99OwRrb1uhxpYFWJNx41L76G0ElQdgH0PMXBvuew1iGfMegIZ3NLBmajPaDSGBCUgO7fV9BEDYkUgBiGJNRSxLVYcoQo7MOeumnPfBoBDO1q8LV7K6xHMUEsEufiJFNTStm9aQtyBi5SaNXmHvwqHg1fEACGIL0O7s1aIpYKS6gKsB3u5fshS1MWu9D33r3QrJYmkzCAMp6xcEigAD3rUPpwixAlDBoUqs5UwpBcAZEgB8oo5V9o3yntrClw2vC30aLbGyJSMLhvddYqQrMQQXVnULCoILhuA4xVUauvr+R1ezKxcwOwbq3LGtA7DtDenjUkk2AG59cwNwzCnjEqEOPW6kFkdu88vnvg3sLYQQGDFtPLQDhALTUWq1ab/rSJQoMPXfoPwgF2p2Wq3NqfjC3CPmYdZrkISNziteMN71SiSwQkgEjWlg2nKARLclamBJ3l2YGlK28BEktTuVFgTQPagBqA5N+0QhNifCoKnPw0J6xY0D5QBr+WkKWtMsOcpLAkuSACTqeAaBky1LBy3BAYU6uW1b3NfODXhxmBVYP1bcAeV2gaJ2EbQ8ueEqzkJIuXsQH3XiTG1UwJDuBRqcHgp6wSEpD2tcmvVYjs7Y1E3BJzCYtAExQBIdwnVqFj+EI521aD+27O/oJN/RMQmrS1ApWbO5BBIAqx843+0OiUqZMzglA+0lOpfR7d0VXQvYaVD30wOQoZb0Z3cdoOsbd4585tybL6UMod7YiwuGTLQEIDJFh61iaGhRWaLDw0NCgNkETGa6bbZTIw6wT11pISOxifGNDMWwJNhHinTbbqMRiCQSUJASgM9r23k+UGlDOVuQtSWMTNz1u9L6Ua9KXc89IAKcFzwqQdKNpDSyHFqvRzrcU1ArpugVTAkVLuTQUFL25R1TDYGhuw1YkvelrmFd2sDu0HKwgSpzmYJelS7jgdAYSVvldgG0I4Xe4rv0hrkHKuH+aFEBmDcjx+UKG1+ZCoUtxXKSzgPR+LiJJisuaoKgLnR217vwiNgr/D5inqsRggpJLUpZw5o3lGtjk0sWBPlU1D+t0T0uW7dA2gjnl5juTcbzXlb8onYh6X4nQ6/q7zCtkElds2p7xx7m1vDqXVhTrOdWGg4mBWB1iSDqTXy0hIUxFaquG1Z+xgYW5A5pu6mZyWFSHZudoNNBlAy797ZteNYixKyA4qdK8nD8x4QUtJIuWNaNVqtyceULyIlodGzkpmTEBSglJWAoirJdzajsGfeRHdtsKEwpCUplj+qA+EJDgZa2oa1cuSTeK2Ulk5UijHjrrxYDlE8pYAZbkZWowbXUH6xXLxXRYtrAg6s4d9HPr5QipiHpagd+HO574JXAdvADTlEZVYXDO4drUJ8YAo8yYN4FCxY2t30PfBSVD4ms6gDdvlUiBKTvHEncN357oMgkp1A6qjuBe73vU8IGmwGAqQ/XSkMwI1U78edoCWmjvYcdTuJ4jnWJ8zSyCaEF2JqCaN2MOcRghgSGAUTV3Yin1iO6Ancnkzsr+7cEMrMSATQOzht928okxClKAUzmwNGYKd33MB+EQSiagHrHe9q3B0p21i32Pg5y5yUBCSmgXMLgJ1sBW1uLRW9HcVnTsHBmWtKypy7sGYg3dVSX+kbjo9ghiZ72SmramtByuewxy7JwijNFRkTVQdILE/CQXcccsek7PwKJYdKEpJrQAHlQCOfVruTsiynBz32OnDyghISLDfUneSTck1eJBDQnik2DwnhoUS5BQxMJ4jnzQlJJIAFSTuhGwmM9pW3jJlCSjNmmCpSWISD82L8I8kmzCSGABf16prFz0v2ucTiVL0+EaUFBfvaKH3bdjCrCu9+2OjQhjDXcx1ZZMFaqAvSvCpIYHU7rtEJZL1a73LPZLweUAvv4biTQaVc0gZRcEjW3lzMaUypizM/wASlW03hvhGkJWYuRqa2sEjjZx28obOanrFVBuG9hoByhnZnAFXIApfzq3ZDXAdWXiRCgEy5agCUpBIDhoUDQOhnlOU16ocZQNHs5PlDghmBrR6VHqgiLPchPVuCTVzyFTcU0hJLEClg/0bU1MbLlliUqI6oNh8XHn2tEkpGUXILFhbUeq8YbIOqNFXs5Lu/AchCCXcMw3andCNhY5SVUb7VTvJSHB36CJUtc6VPgNab98QyzuqwOpoa0rcvDTw7IS7lsxcbtODQreoLXB95noiozi7Fq3OlWfdWLEyQCFPnIsACALdppCl4NCB1bNQOHJDVP0g1y3JBL2t2UPF3vSEc1yGsSSQhg3N7u7fQd0HgpiMqkFPKiSSpL76tXS7AsYiyUslJB3M9KB4jJSSQx0KjapIoOEVvUiTRJNJLULqpTdlfTe0AEMS4BenWOoHgPWsEpICqqIVRhQ0arhw1Ws94jnSWYE5uqWyuHcvodSXiJolh1TnZvtCpALZXdgK7ge7lE86aEhkily9wGAHbfn5QOAlyWLB6k0qGD8dYPFzEoSsuCyQGbeTZXJoKlZitXITMckV+EgMNzWpQuQYQAdJo/rLU1sfziB8rgDrNUjiKubB2joSKhzSoAA0FPMQGyHfssDKtRYKUWFXJZwxIsLUEXWydo+5Up1O9TQsSBqrhWlYzhUohIDX43c6XZqx2YcghSlij6kuAwvTg7CKKkFK9xHHU9i6FpkzfeLZJVnDXPVahfRJY0I8xG0SI8+9kpSUTilBBCgM29/s13MI9BeOdUsptG2mrRQ8J4Tw0LcccQoaEYW5BRkfaPtlUjDMgpdZyl75WLsO6sawx4x7SpylYxQd0gJDDsp3v3mGoxzmkxaksYmUmB3er6DlEMxAL2Yv4u7sa3eCnLc/IVpCUk7q8NDo8dVOxiA91mIpUFxzqBT19TWoMzsBSmnCHVMIq4oGfmYBdXZ6ULEXpvhr9QWHmJDksCHuz1AoeERLG8kasGPJ6PEk0mwqfAHtgH0N9SNYkb8wMG2vgYeBWa/hChu6DUoBRRUasW0s1Bus0S4ZeWtHOY+F2iGUkEAbgXewo789IQXVu8lrAfKNLdzRYnWt2IBOgYaa+TQS5jVUKNoxokG54v4RHh5pHwvxJ5/n3RIkvQ1AAOV9Ozf86wrJYSyGFS+ZwzC1anugsMl51W50Ad7HuiNRKjUgOXQORvwAHewi76FYFa1mZllkXHWDioBLVId6EtrCTmoQcmGKJsPsyfNLBJSACajKSHyuAamsHN2KuWUZgHLipKR1aFTMCebZeMeqdF8EylXqKhTtfV6a0aL3aSZSElS0poKU8I5EuPalZIvVK6ueEYzZq0E9VRB+Bgpn6pOYkXcxyEZKKKcyjoXarXBqY3O258yamqkYdAJYEAk7jcb/ABjCTsUhM7+jSCKgqLlRvUfdqRwjbQquotff+ikWpzKsBbUkNR76sOEPKJORIZBWpkk6NQOTVIYk6s8Hh8LNnrSiSkqVctYda6twZ626phlzMqwUMVNqA3WvQvmp84ucltzAlzA2kkBpYUHLB02ZIulhziOan4QEsHIapcb+7xh1TATa4LlwwrX1ygUzyUl01BNa1GWnyrwPGIr2A9SWaUkFsx+Fg4rliKQCSlxo+8v6FYSiRVqJykk8QLDe1HgQspS4JK1EU3BRoIHIB14axuCQeZLOPCOlM4MSBqCKOag30F45S+UG5e5IFK1L2NIlkAJNCSKsbvXjRvwiuQtj1v2PqJlz+sMucdQfZLVJ3uMto9EePK/YpPS+LSC5eWU1PwAKTyodeI3CPUVRzK+lRm2C7qDh4iRBxVcaw5hoYmGJgNkBxKmSpi1DXdS8eI9K8CpMwrMxK0kFWZ71FuZJ10j28x4z0yUmatRKUhnToxSCQKcmHICkX8K0pNlFeySuY46NQkjwrR/VYd2BI3VD8H7W7IUycPu1DtoLubnfEKJqmejHhokmvlHT1ZmJk+Gj62bxhwRVj5UcfURGXKRwLlyKkEM9OcH73K1S9A3GjQeQEEpmp8jx/GIVaaAF6WP4CHKnNuRofRhjUNxufW8RMiWQC3egJ7YUSgkXvz+kKFyBZdChw32OSYHAXJ1zfOFCjVLZmlDTj/m/0qjswo+Pn/oEKFAn4RWcK1GtftAdjCnKN37NkB5lB8I8xChRRxn6LLobnr2w/wCrEceyllS8SFEqAWGBqB1BZ7Q0KPPLmaV4Uefe0BAK0ggM5p+0YxWJlgS1kAPWrcTChR2+F/SiY5bm22EG2K4oTODkXLbzrGJmDrK5DxWX84UKJR8U/wD0xqvL6Ayj1h/iP+SCwZzZHr8V62du6GhRo9/cqlsMUgpS4uA/7sHJ/rDyT5mFCgCDYay/+GfImOqXVUzg7cOtpChQsxmej+wlA9zMUwzUD6tnXR49VENCjncV+tL6muGw8Iw0KM/MYRhGFChQjGPIulSf6eb/AMRfnChRbQ3Zl4vwoxk0V7RHKoPff53hQo6qKHsdEmtDb3gp2CONZ637UKFDMi3JFm3L/SYeT8R7IeFFaDHc7EywRUDuhQoUQY/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1266" name="Picture 2" descr="http://www.clickescolar.com.br/wp-content/uploads/2015/02/japao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96" y="3284986"/>
            <a:ext cx="1945943" cy="1491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oglobo.globo.com/blogs/arquivos_upload/2009/08/174_920-robo%20ab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284986"/>
            <a:ext cx="1865386" cy="1491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00188" y="3284985"/>
            <a:ext cx="1801221" cy="1491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78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isso tem a ver com mídia e comunicação?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A mídia </a:t>
            </a:r>
            <a:r>
              <a:rPr lang="pt-BR" dirty="0"/>
              <a:t>é central na comunicação social, pois ela é responsável pela criação, transmissão e disseminação de informações, que envolvem notícias, conhecimentos, valores, etc.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96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808631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que isso tem a ver com mídia e comunicação?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O </a:t>
            </a:r>
            <a:r>
              <a:rPr lang="pt-BR" dirty="0"/>
              <a:t>que você ainda não teve a oportunidade de pensar, </a:t>
            </a:r>
            <a:r>
              <a:rPr lang="pt-BR" dirty="0" smtClean="0"/>
              <a:t> </a:t>
            </a:r>
            <a:r>
              <a:rPr lang="pt-BR" dirty="0"/>
              <a:t>é que a mídia, assim, oferece significações da realidade que as pessoas internalizam (assumem para elas) pela leitura de um texto, ou quando assistem televisão ou quando escutam rádio ou quando vão ao cinema.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97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484423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O </a:t>
            </a:r>
            <a:r>
              <a:rPr lang="pt-BR" dirty="0"/>
              <a:t>que você pensa sobre a realidade e a verdade da questão da terra no Brasil (reforma agrária, movimentos sociais, proprietários) tem alguma coisa a ver com as informações que você recebe e com as significações que você constrói na interação com a mídia?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98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734156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99</a:t>
            </a:fld>
            <a:endParaRPr lang="pt-BR"/>
          </a:p>
        </p:txBody>
      </p:sp>
      <p:sp>
        <p:nvSpPr>
          <p:cNvPr id="6" name="AutoShape 2" descr="data:image/jpeg;base64,/9j/4AAQSkZJRgABAQAAAQABAAD/2wCEAAkGBxQSEhQUEhIWFBQUFBQUFBQUFRUUFxYUFBQWFhQUFBQYHCggGBolHBQVITEhJSkrLi4uFx8zODMsNygtLisBCgoKDg0OFw8QFywcHRwsLCwsLCwsLCwsLCwsNywsNywsLCwsLCwsLCwsKzcsKywsKywsNzc3LDc3Nzc3Kys3K//AABEIAKsBAAMBIgACEQEDEQH/xAAbAAACAwEBAQAAAAAAAAAAAAABAwACBAUGB//EAD0QAAEDAQQHBQYFAwQDAAAAAAEAAhEDEiExUQQFE0FhkaEyUnGB8BQVIkKx0WKSweHxcoKiBhYzU0Nzsv/EABgBAQEBAQEAAAAAAAAAAAAAAAABAgME/8QAIhEBAAICAgICAwEAAAAAAAAAAAERAhITIVFhMUEDFHEi/9oADAMBAAIRAxEAPwD7EaqU6qkUaRdh1VGm+F6oxhynKWjaqbRKe0jFLlXWGZlotIh6zhyNpXVNmttRObUWAPTG1FicGozdBr+KsHrG2qmtqrlOLcZQ0Sql6WagVHlSMVnI55lZntSy8obUrpGMsTnErFAIW0C5apk1tSMMVba8VmLkC5NINmov9ShIWa0hbTRdmkvCBqBZ7aqXK6GzQXqpekiVHAjG5XWE2NtoWkoFAla1LPDkZSAUbSzS2fKISA9WtqU1GR8IhLpX71KoLVn02yU9JcBAwU254LD7YzvDqp7czvfVd6jw8u0t+1OF3JHaGI3eCwDWVMfN0P2R97U+90Klelv22qwC5/vil3uhQ990s+iVKW6UKwC5g17SzPJT3/SzPJSpW4dcBOsQuGNfUsncv3U9+08ndB+qxOMrGUO4HBB1ULiDXlPI9PuodeU+PMJobuu56WSuSde0/RCqdfUvRC1EMzLtBn4gqOu3yuT79peiEDr2ln1CRBbqSoSuX79pZ9QqnX1LPqFU7dWUJXH/ANw0syp/uGlxWh2JUlcluvaZ/kI++6efUIdutbUNQlcj33Tz6hT31TzKlLcuqXKSuWNc0+PJH3vT48kW3TlGVzRrWnx5FW97U8zyKi26CIC541tTzPJWGtqXePJZm24p021SMEXVycfoub73p97oiNaU++s16a29vlfvB2ZU94u7xXJFXgoK3BZ5meN1feTu8eZROsHd48yuVtjwU2xU5jjdM6ccyidMOZXM253KCqfUJznG6fthzKntZ4rm7UjyVhUPoqcxxukNJOSPtJyXM2p9HerNrer1OVdHSOlEY3eKg0vj1W3V+j2BJ7Rx4cFu2hWP2DVxBpfFX9qPqV2doUNqVP2DVx/aXZHkfsgdIdkfyn7LrmseKq6ufUp+xKauVtnZO/K77KntJ9StL9cM70EYiCCPEHBIraypO7V/lfzV558LqUdJd6lA6U7fPIrPV0in8tRw4G8dTKQdKvxn1ktcspq2+2nNT2wrCdJB3oF4/glXkXVv9sKI00rnCpGBHmAU0ae8YBnkAFeRNW1mluOfkCmCs/I8lhGt3j+P3V264dk3qm8mroNq1Mjz/dNbUqZkea5o1s7IcymDWx7o5qbyauk2rU7x5lWOkPHznquZ71/D1/ZEa0/COau8rq3+3u/7OpVxpFTc9p8wuadY5t5H7qrtLZ3L/AfUJusYvPGqe7wuPRD2g936rMx/2xujxVjVHO+M15bdTvanYx680BpZyHkl7W+PPhzVjX/TEJaLHSnehuV9s7olNqEYxl9lQVB4mfCEsaA507vOZTGOO+/1vWU1CDngPEqxqesfJLKay+L8fPpK7WpdE+dww7N/XyXI1To9sm12Rv8A0E716eg8AQMN3gueef1CNQ8EZ4LOKqJqrlaHygfFI2im0VsXM5pbgc1LaltNhm0vRQ8X47nCJHnvHBcfTdBdTFrtN3uA7P8AUN3jgu/bUtrUfkmF/ry05oSuzp+rGvvYBTdwHwOP4gMDxHJcKs4sdZeLLt04EZtO8eC6xnfwTC7nKtrIIW796lpatKWDlLSpKIKuxRrSrAZ/oko2uKtqbZ8UQ38XMfqlB6sHJchnxcOaBqxjI8Qqgq4fxVsTbI7RUdB3KtjiR5z9VbV5+QYBuIk3b/Dkr03YSB4i7D6rLtI37vNUp1YAhpPO/fguI2bQEYyIi+MVYv3ZXxvKy0qpg4CeMT5FQPvziN/05INVrHPp5q7nkXEfoee8cVjfUgmQfKJnJObPlhMEx5INFveNwiPuQmaPTLyALzhdN0ZrDM4Dsm8C4ThgvQ6q0UtvPad5QMlnKagdXRKQaABgMTmc1sDliBVra4strXKF6ysqqbTFRWm2jbWTaqCoqjUXoh6y21LaDTbUtrPbUtKDUHpWkUW1GlrwHNyOeYyPFLD1LaLHTjaXqao2TRcajcbB/wCQD8Mdv6rn0a9rDHeCIjgRuK9SXrFrTQGVzacbFTdVbj/ePm8cV0xzvqWupcgDdHVMsH0UjSmVtHIFVosnsvaZa7wKDdI8SVvtKr5aWsVtmVm9pJ+VWOkHAdZ+il5B+yPDn9FHMIxIWfbneB6CIrnEH+VqJkaGsO4/qrOac1lFQ7jHBHa8fMLVyHyoHJAqHNBzr8lbHnWYj5ZvOAvnEJrhdAF2Px3nKYQpTug43RMDNU+EGXXm8CBBN83rCr/DOUXHiCLlei1rgd5xF4iN8XqkswcRBncZBuuuKoWhpIAwFwjfvgnFEXsAxM3Y5zmYxTho5IEX5EXAzlHmkll4MRfu4jGN66Gr9HLnXH4B2r55LOWVDVq3V5BDnm4dlv1K7VG7deqtc3ujmfoFZrxkObvuuU5TIaFJQtjIf5fdEVfwt5H7qJS7CgShtvwt5H7qgqcByCFCiCoK0YAflb9kdufw/lb9lTpLSBegax4ch9lUVTn0UDLaltD2h3eKBru7x5lBa2EQ9L2zszzUNU5nmgaCcuhVg1x+Un+0n9FnFR2Z5lHaHM8yh03aLTeZZZNh1zg5ji3xIAnzC5mtv9JuYSdG+PEmkScM6ZIBI4G9MLjx5oseQZFxGBvnmtRMw3GUVUvOUdIHZdc7eAII8itBXodMLNKFmuS126swCf7x83jiuDrTUNXRoLoq0ze2o0mCOBG5bipNfHZDWTvHmYhSBm3zM/qksqibiCSJzjzzTXC676Rzm9VldvSN18cblYNnC/kI5pdKnG4QeOKLWz2mngZmfJWxZmMAX+P6JopeW/GVRzbr3x9PL+VUQIFqzN8EfSVbV5p9YwBEjddjndE3QjtDOQ8REk7i66L1A0WpDjAIBAjHhO5Ugg4AxBE5E4eCvSGueRIAHemd2FyBYYMfFO8XHxG4oUjIdfcSMSDEGQFahTLR8IJgyJN1nyxvSZDKbXAtHxPJMQZ+HjC9No1Ow0N5rFq6jDZLSHG+8yRO6fut7SuGU2TJodxTWlJamByyyaCpKpaUBVDJQQlQvUEUCXKId+yBkoFyXaRtIL21LSoHKSqGWlA4pc8UVBclS0lEo2kDLSId4JcooL2lt0LWTqdwAew9qm8S053bjxCwByCqxNfDo6fqWnpLbWi2WubeaLmi0M7PfC8iX2HGm+GEXYGPHHDgu+yoWkEEgjAjceC640ujpQsaW1od8tYNH+Y/VajLy63Gfz1LxlSpuGF0Rv8AAbwjZIwETN0npl4Loa51HV0UyPipOvaRe2N5BGK5GjaWw3WhxkRGVxW2ZivlppaOCJtPDgPlcIPBAN7xnIi4+YMqrHMAIBnh9kutUaBI87oPmJSJkeba4kS2IwwEkxgUadQnEcMEsAAzaDeEb1HuJMhzeZvK6srNpAm44G7AAZzK7OqaM/EeyLyLotd0cFztD0EvcbUDAk8b9/rBd6g0NEAQFy/Jl9I1td6hMaVnDlYOXGkaQ5G0kAq1pA+2iHBZg5G0qNO0UtrPaRL0D9oo2os5KgKUp9pS2s9pEHilB4erBwWa0rByB9pG0kh6sHIhgQKEooIFaVWEJhRVkQ5VCMqiyFtCUCg6urNZupgtIFSm7t03YEZtPylc7Xn+m6deauiGy7F1Mg2hwkdocVRrlcPgggweC3E03Gf1Pby9DSbBsVJDhMyLP17SsyuBaMi8XANsmMsV7SsaGlCNKaA84VQIB/rG7xC87rr/AEzsP6QLTfna6O6YWomJXT7h4yxIubfMyCjUrOkWh0j+Cpo1oXhvnFy6Wr2E/E+8A/DF8n+F1yypiWvQ2FrY3nHPgCtoBWenn9U6V5pZOCu1wWcOTApIfbCheEkOQLlA0ORlLBRBKoaSpJzSyUAUDbSMpQcFAUU2UQUm0jaQOUSgVaVEMBVg9JBRDuKKeKim0SZULlQ62hKRbUBJNwJ8L+iB4ciXJjNWV3Cdk5re88bNv5nwFZmhtH/JpFMcGE1SPyiOqW1rJIqIbVPcdHbgK1XxLaLT5AOd1CqNYhvYoUm5EtdUPN7iOiWV7Cm612Q5xyaCTyC1jV9XF7RTGdVzafRxnosb9a1iI2rgMmmwP8YWQ3md+f7q2dOxsqYudXaeDGvf1uCfR1s2k0saKlRhxbUs2fFoF45rz9pQlFjKvh5OlNQgWrpiBA848l1mHcLgLgs7KIAne68+eSexbym2JPa1XA4pQKsCsIajPilgq1pQXBUDjmqogcUDLSgKorhygMoIW81HOlFXAUkJJqJtDR6lTsU3v/oY5/0CFStaQJW9uodI+dgpDOq9lPmCZ6Ie7KTe3pdOcqbX1eogI1pLDaUtLdZ0Ru+vV4fBRHOHOV2a1Yz/AI9Foji8Oqnxl5SzWPuWCnacYa0uOTAXHkAV0RqLSIl1PZjvVXNpD/Mz0Sna8rn/AMzmjJkMHkGwsFSpJ+IycyST1Q/zDpnVtNvb0ul4Uw+qfC4AdVVp0Vpwr1bs6dITycYXMtIl6G3iHS94Mb2NGpDjUL6xH5nR0VvfdbBtSwMqbWs/+RK5cngoETeTqtQuMuJcc3Ek8yq2uCpaCm0RDL1PEpJciXKhhchaVJUlBe0hKrKsg5bWlMa1Upq5uVFoRaqSgDioHhEOSSrNF8IG20RU3Bey1PqOgaVs0g50YuLnDkTC5NTWdSlIpFrMezTpjqGrMzTvH4OrmXO0fVlep2KNQjOyWj8zoC0N1M4Tbq0mZ/HbP+EjqsWk6zrVZ2lVzuBN3JZ59cktidI+rdQaNoo7deoSP+um0T4FxP0QbpejtPw6M5//ALqzjPiGBoXOIQVTbxDqN104X06Oj0z+CkCebiUqvriu/tV3xkHEDk2Fgaook5z5FzpxvOZRlU3q5CrIWlJUaiUACMBVJUlBeVC5KRCC8oyqhSUFgVJVJQQpeQpaVSoFRcFVUCiA2kLSgwRQf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1412776"/>
            <a:ext cx="3341845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 descr="http://www.sociologia.seed.pr.gov.br/modules/galeria/uploads/6/normal_charge_ms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077072"/>
            <a:ext cx="3368427" cy="2406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https://encrypted-tbn2.gstatic.com/images?q=tbn:ANd9GcTMtyh5cURztngjFRCEDfnifB2I399SC_P2wNRlTrhij4kTt2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4419" y="1844824"/>
            <a:ext cx="3028082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97104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196752"/>
            <a:ext cx="8226425" cy="4752528"/>
          </a:xfrm>
        </p:spPr>
        <p:txBody>
          <a:bodyPr/>
          <a:lstStyle/>
          <a:p>
            <a:pPr algn="just"/>
            <a:r>
              <a:rPr lang="pt-BR" dirty="0" smtClean="0"/>
              <a:t>	Quanto </a:t>
            </a:r>
            <a:r>
              <a:rPr lang="pt-BR" dirty="0"/>
              <a:t>mais problemática a realidade, mais dependentes da mídia as pessoas ficam.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Ou </a:t>
            </a:r>
            <a:r>
              <a:rPr lang="pt-BR" dirty="0"/>
              <a:t>seja, quanto mais as pessoas precisam ter informações para formar opinião e se posicionar na sociedade, mais informações da mídia elas precisam e dela ficam cada vez mais dependentes.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100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6436266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Mídia e sociedade em rede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101</a:t>
            </a:fld>
            <a:endParaRPr lang="pt-BR"/>
          </a:p>
        </p:txBody>
      </p:sp>
      <p:pic>
        <p:nvPicPr>
          <p:cNvPr id="13316" name="Picture 4" descr="http://www.tribunahoje.com/vgmidia/imagens/28739_ext_arquiv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1484784"/>
            <a:ext cx="3816424" cy="2863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data:image/jpeg;base64,/9j/4AAQSkZJRgABAQAAAQABAAD/2wCEAAkGBxQRERUTEhQUFRQXFhcYFhgYFxgXFRgXGB0WGRoXGBcYHCggHBolHBgXITEhJSorLi4uGCAzODMsNygtLisBCgoKDg0OGhAQGywkICQsLCwsLCwtLCwsLCwsLCwsLCwtLCwsNSwsLCwsLC0sLCwsLywvLCwsLCwsLCwsLCwvLf/AABEIAMIBAwMBEQACEQEDEQH/xAAcAAEAAgIDAQAAAAAAAAAAAAAABgcEBQIDCAH/xABHEAACAQIDBQYDBAYHBgcAAAABAgMAEQQSIQUGMUFRBxMiYXGBUpGhMkKSsRQjM2JywRVTc4Kis8IWJGPR8PIlNIOTstLh/8QAGwEBAQEAAwEBAAAAAAAAAAAAAAECAwQFBgf/xAA6EQACAQIDBgMHAgQGAwAAAAAAAQIDEQQhMQUSQVFhcYGRoRMUIjKx0fAVwTNCUuEjJIKSovEWYnL/2gAMAwEAAhEDEQA/ALxoBQC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AoBQCgFAKAUAoBQCgFAdMuLjQ2Z0U9CwB+tAdoNAfaAUAoBQCgFAKAUBqt59sjB4Z5iMxFgq9WY2F/LmfIUI2VLJvzji+bvyNfshEyjysVOnrc1DN2WBuPvl+m3ilAWdRfT7LqOJAPAi4uPcc7U0mS+hRQCgFAazeTa4wmHeYrmtYBb2uWIAueQ1oRuxq9zd7P07OjIEkQA6G6sp0uL8CDy86BO5J6FIVtTfN452REQojFTmvmYqbGxBsNfI1LmHLMluz8Ys0SSr9l1BHUeR8xwqm0ZFAKAUBod4t5lwkkaGNnz6kg2sL20FvE3lpy61LmXKxvqpoUBFcHvmsmPOEWM5bsokv95QWN1t9nQi9+VDKlclVDQoBQEE3y3qZWMEDZbaO443+FTy8zUbOOUuRBma5udSeJ51DJvd1t4nwsiqzEwk2ZTwW/3l6EfX5UTLF2LXrRyigMHbO0lw8MkrHRFLWFrnoovzJ096GW1oajcPb8mNgeSUKGWVk8IIFrKw4niM1vahUyS0KKAUAoDWbx7HXGYd4GOXNYq3HKwNwbcxfiOl6BlKbV3ZxWGcrJC5HJkUuh8wyj6Gx8qhixKuzXdicYhcTKjRIgbKGBVnZgV+ydcoBJufK1+VKkWpQ0KAUAoCAdoe88kEv6MIonjeIM3eBmzXLCwswtbLx436VDLZENib2vg79zDAMxBfSQswH3czObDj/wDtCJ2Ld2ttZYIDOQWFlsBzzWtry41TTditdqbRhnlMndOhY3YLItieovHofnWTjbTJlujvFFLlwyRmLIngGbMCq2B1sDfUceOtVM2pXJTVNCgFAVBtrbMxxMo71/BM4TX7NiQMvTS3CsnG73LH3SneTBxNIxZzmuTqTZmA19AK0bWh83v2i+GwcssZs4ACm17EkAGx0PGhJOxUGF3kxKTGVWQSk+Ju5iBOovchL66XqEuXxVNigPjcNONAUXiCwds182Y5r8c1ze/vWThsdeagsdmFgaV1jQXZyFA8z/KhbF5xJlUDoAPlWjlPpNAV72j7Sw5zQO+WUot/BmK2bMtyDpe3DofOoZZueziXDnB5MOWbIxEjMuUtIQGJtc6WIA14CqVEqoUUAoAaA897S3mxc0jM88qkk+FXZFX90KpA04ddNahgwm2rMeM0x/8AUf8A50B1NjHPF3PqxP8AOgJL2ebekhxsUedu6lbI6kkqS2ikA8Dmy61SovGhoUAoCsO1vAu00MiqSO6fMQDYCM5jc8tGNDLIFhAWJUAklH0AudFLaD+7UIXDt8E7IBYEN3UBIOhBvHe468aMr0KzWS4qGDf9n8v+/J5rIPpf+VVGo6lsVTYoBQFS78YZIseFQWzZWPE3Z2Yk61DD1LTwODSGNY4xZV4C5PEk8T5mqbNXvjs04jCPGrBdVYk9EOYjTnYUMy0Kh3M2YcZiggYLp3hJF/Crxkj1N7VCJF81TZxkcKCWIAHEnQCgNSd6MJe36RH8/wCdLk3kRXejZ+DxTGWDEwpKftAt4H8zbgfPn9ahl2ZG4d33Zrd7hgPiMy2+lz9KEsTndbZOEwnjM8UkxFs2ZQFHMIL6evH04UNKyJVFKrC6kMOoII+YqmjE21OUiJBsSQB87/kDUZio/hKD3gxZmxUsh1LObeYU5B9FoSKyLb7LcF3Wz1Y8ZHdz7HIPogPvVNol9CigFAKA89b8YTuNoYlLad4XHpIBJp5eK3tUMs00y5WZTyJHyNqA4ZqA2CsMO+GmUkiyTejJI6kD3j+tAekAapo+0AoDXbxw58JiE+KGUD1KtagKP3NxOXH4Y/8AFQfj8P8AOoZRe+1MCJ4XiYkB1tccR0PsapoprbuBGGxEkIJYIRYm1zcBuXrWTjZJ+zXYgdv0vP8AYd0CW5lF1LX4WfhaqjSRZFU0Y2I2hFGbPJGp6Myg/Impcy5xWrMLaG3FjQsivJb91kS3UysMgHvUlKyOGvX9nByir28PV5FVb0bUkmxwkaDIyiMhMxzMuaysLqNGJtoDbSs73NHVjjZWjv02m8kuvK/50Lb2RjZZVJlgaE6aFla/W1tdPMVqLb1R2qFSrO/tIbvinfyOO8OJVMNNdgD3b2FxfgatzllJLJsrPsgX/e2PTDEfikU/yoValvVTRXXaptFg0UANkK52HU3IF/IWNRmZEAzVDJ8zUAzUAvQGx2DteTCzK8ZNrjMv3XXmCPyPKhUWjvtijHDmCkhQ7m3LIvE/M1WJq+RR2Hhd5lRFZ3HBVBLFkXMQAPMGgPQ+xMD+j4eGH+rjRPUqACfnVNmbQCgFAKApztnwOTFRTcpIsp/ijJv9HX5UIyDY4ao3xxow9vAT+JGoDGvQGwxPiwcTHgkssZPQOEkQe5735GgPQu70rPhMO7AhmgiZgeIJRSQfehTYUAoCLbf30w8CuCkslgQciFuN1t1OoN9NK43UV7HlS2vQ9r7KN281wSy6ya/vwKQ2ViGjmikEUzd20clhE4vkYNa5FgdOda3kdueKoxV9+P8AuReGyN7GxVlig8R1OZ7KotfxMqNY8rW486zGbfA6mF2lPET3VTfe/wAPnbjwyIBv4GGNkLhQx7skKSV+yo0JAJ4dK2elnxJP2YYYyYeb9bIoE5GVSoB/Vw63y5gfQ8qDdvxJRjMLhYh+uOYHgJXebMeio7Nc+QFR2Wpx1JUqfzeWrfZZt+Awwci0EKYdPidQGP8ADEtrf3iCOhpnwMp1JfKt1ddfJZLxfdGVBsxAwdy0rjUNIbkHqqgBU/ugVUjkjRjF7zzfN/twXhYqTfuUnbsXduASYEzcQMzZTfqNTcUkrqxmvRVWLg/B8U1o11TzLb2Vje9UhrCRTZwOF+TD90jUHzqRd9dTGFrupFxn88cpLrzXRrNeWqIl2i7vQLhJ8TZu8UZx4iVLluNjqNWOgI41NyN7nHLZ9DfdWKtJ8U2tfT0K+7P9lrinlZhk7swKGXNp33eAkgtY2KDTzrM45ZnSx+GvGO9OTjvJPTR5cudvAuPAQT4aMJlWdV+8HKSH0R7r/jFbit1WR6VGk6MFCOaXV39b/VFcdo+LMmMF1ZCsSKVa1wbufukjnyNU5b3zasRbNUAvQC9AL0BsN3sP3uKgT4pUv/CCC30BqlRbG+uKCQi/C5Y+ig3/ADFGJ6WK77IMIZMc8za5Ii3o8rWH+EP86ppFy0KKAUAoBQGt27sODGxiPEJnUHMNSpB4XDKQRoTQFW9sGx0w7YQxIFj7pogBwAjIZRc8Se8Y34mxoCu70IWR2KYgGbEQsAQ8aOARcfq2IP8AmChS0sdteGEgSSKGPBb3c/woLsfYVLo4pV6cXZvPks35LMxhtOaT9jh2t8c57lfwWaS/qo9aXZn2lSXyxt3+yv62OQ2dNJ+2xDW+CFe6X0LEs/uGWpZ8S+ylL55PwyX39Tkm72FA/YRNzJdQ7E9S73Yn1NWyHu9L+leR523hleDGYlVZgEmmAUMQMqubLa/C1tKlkccsLRas4LyRc+1NqNhJVjgd2FgSkmV1CkEgqbZ7aWuSddPMccpOLyPG2jtCeDqKFO+l/izi+ivm3/qXZlZbxbdxGKmeWTCTKwKKAqhgVB4+EkX8rnlrW1Lmz0cPjacoXqVYX6ZfXM2e7G3sXhjJGsbRQP4jI+QEPlA0U662AubAVmU+TOhtHaNor3eqr8kr363/ADoWbueoePvWjtIdDI2ZmfQEkM+pW/Tw9K1DTNHe2W6kqTlVhuu/W7XN3u/BtkirZ6YoDzttXB4hcWznDT+CViP1b+ICRmuDl4G/EXqGC4cHhWwuFwsqqQY8PFHMnAlFRQSR1U/T0rMlb4kdHGRlSaxNNXcV8S5x4+MdV4riavtX25Euz2izePEKDHYEghGjZrnloedavc7sakZxUou6eaId2T4tCuKw1m72RBIpAGW0PIm9wbsLaVJq8WjrY2l7bDzprVp27rNepcuz8R3kSP8AEoJ9ef1vVi7q5y4Wuq9GFVcUmU52gzZtoz+WRfkifzvQ5ma3bQAaJQALYeG/qyiQ38/HQhr70AvQGQEHcluZcAegFz+YoTiSHs0hDY9WNgI0d9etgn+uhbpam/7VsfaNlBv+rt7yNY/SgebRz7G8Flw88vxyhB5rEoAPzZqppFhUKKAUAoBQCgK37YsVBJhVQSoZo5VfICC2Ugo1wOA8am56Cpc4Y16cpbsXd9M/O2niU43I+f56VTlJP2cBW2jFG5YLIHQ5XZCfCWALIQbEqNL1LEnBTVmX1gdnRQAiKNEvxyqAT5seJPmathCEYK0VZdDKoaFAdWLxAjjeRr5UVmNtTZQSbDrpQHmje/GR4jGTzQ3McjB1uLHxKpII6hrg+lQwy9N2NpQ7RhZJIVbuSiHvFVwxMaNnUG9gc30qlaUlZor7tcwow+JiEA7pGhuVQlVzBmubDS9iPlWd1HWlhKF/kj5I2/YrGrjEs6hnVo7MwBYAh+DHUcKqRzU6cIL4Ul2LSqnKKAUBHcfumsu0IscZZFaNcuQfZNs1teIHiNxz087iWJCRfQ0KU52q7DkQJluY487IOkblc1j+6QL+RB61hfC7HjUn7niPYP8Ahzu4dJcY9nqvI7+x7dvERYlsTLHliMDIjZkYMzPGdMrHgEN/WtnrpFi7uNlEkP8AVyED+Ek2/I1iGV0eVsl7ntcP/RJ2/wDmWa/cqDe4k47E8z3rj5Gw/IVo9VnDeUWxUq/AwT/2wE/00Bq7UIKAysTpHEPJm+ZsPotCLU6I8HJKGWGZoXAzXyXUrzDNwXlzHPQ1ibWV0eTtWvSpbiqwU028r534WWr48PI7guIfDJCwimkjkzM6TZs4Bc5HQgZSLqNCeHAUUoroWjtDB0Vu2cFycWjM3P21tPCFYDFlhDHXPH4bkksVZjfjewsazKXFM6uMx9NXq0K7v/TZtPpplfmWbsXexnIWZLXcIGFxcmwBCnWxJt6g2vxpGrnZmcHt5zqRpVYpuXGPBvg1n5p+HKWVzH0ooDR4nevDKxjRmnkHFIFaVxfhcIDlHmdKlzq+9wf8NOXbTz+X1OAxWOm/Zwx4ZfimbvJPIiKM29i4pmP8xPlFf7n+yXqfRu33muKnmn/dzd1F7JHYkeTFqWL7rB/xG5d9PLT0OO8Wxov6PxEMUccYaJ7BVVFzgEqdOeYDWqc/wxXJHnXJm0HE2tfryoWTsmzP2JjP0fEwzf1cqMfMBhmHuLj3oG8rovFN94iLhGK82BzAepAsPc1jePA/X4p2dJ+av5OxuNmbbinsFJBIuAbajqCNDWlJM72D2rQxUtyN1Lk8n9jZVT0jqxMWdGU/eUj5i1AeXU2TiPs9xNmGhAickEaEcKhgt/saws6JiWnikjBMITOjIW7tChIDC50Ca9b1TSNH2zYuOWaHu3VinfRyAHVWUxnKfPxUMyMjsRxaLJiY2ZVZxDkUkAsR35YKDqbCx0oIluUNigFAKAUBrtu7MGIiKaZhqhPDN0PkRcHyNRq6OrjMLHE0XTl4Pk+DNVuDBFDhu4jUoUdyyk3IZmJPsD4bcsvuYmdfZuLlWg6dXKpDKS/fszJv3WPPSVB6Zh/2/wCKppI6zfsNqrlUh/yj/b6nVitzcNJihimz5swYrcd2zLaxItfkNL2PzrZ7dintoy55pH+KR2+bE1DJj2oD5agMqLBYiQKDA+YL9lQXYIGYKxC3K3FuPOommdbD4qjXclSd912f5xLP3N3YXCwCbEKe91kytqsduBt8dgDc3tytre24nJ7vT9r7Zr4rWvyXTzKW2gDisUq/fmkVb888z2/1UNJX1PQa7q4MAAYaEW6IF/Km6iSw9GWsF5IyMHsLDRMHjgiVxwYIuYejWvSyRqFKnD5YpdkbGqcgoDpwuFSJQkaKiDgqKFUegGgoDuoCNbx7zjDrIV4Rhi78bZeIUcz61GzwMbteSq+74ZXle13ony6v6dStt/d5p8PGrsrSM99TcxR2toSOJN+Gg8jUPMwVH9Qqv2tRu3PV9lol2V+pW0OOLp4V8R0GunS/X2rR9i3bUzsBsrGSoB3ZXlncZB0vd7An0vUudOrtDDUtZp9Fm/Qlu6G67YENK7kuy5SQG7tQSNFT7Uj3tbQcdL8zi7XPmdo7QWNlGlCOV8l/M330S8WTjYuDxGH7l48JOY41sqlolYi2UFldww0ubEX4cOFSx2sJs7F0K3vMoxlJ3y3rWb8GiQHesr+1wuKT0idx+JVy/Wrc9j3yvH56EvBxf7o5R77YMnK0oRvhbRvlxpcn6pRj88Zx7wl+yZGu0XZrbSEJwmKiXJmDI7tGjZihDXANyMvMc9PNc0tpYSWlWPi7fUmu70Riw0UTzd86IqtJmuWYDU6kn561TuwqQmvhafYoXfqPLtLFD/ik/is3+qoR6mu2I1sVhz0nhPykU0CPTtU5BQCgFAKAUBGtvQth5lxcfAkLKOVzYBj5HRT5hD1rLXE8TadKdCaxtFZxykucf7fmh93hmBWDEJqA35+Kx90I96S5nX2vVjKjRxtLNRkn4PX1SRu8ZiAsLyDgI2b2AJrR9EpJq6KEyVCHwx0B3bPwnezRx/G6L+IgfzoC9dnbPjgTJEoUXuTxZj8TMdWPDU9KqVjNKlClFQgrJGs34xfdYDEN1TIPWQhP9VDctCj9yZY/6Ww5lNk74W0Ju9isQ0HOQpUMo9G1TYoBQCgFAKAiG2d3cQXdoDDIjknu5C0ZF+IDqrBh0BUepqHgYvYMKtR1Kct1t3559DTJu3i10XDKo4ALiiEA6BctgPQUOpLYWIbznF9bZkW3q2tNs+UQyQKHZA4InkdbEsPhXW6m4ockdgS/nn/xRFp97cS18pSLr3aAE+7XP1odynsXDR+a8u7/ABFn7i7K/StmRTxtlxIaQOzMzCQq7ACQm5BK5bMNV6EaFY5cVsmhXpqMVutaNZW/P+iS7G3gIJixAKupsc32lPIPbQg8nGh+tU6eF2nUw9T3bG5PhLg+/wB/OzJMDQ+hOEkYYWYAjoRcfWgNZNuxg3JJwsGY8WEaq34lANDjnShP5op90YT7lYXivfIf3Z5SPZXYqPlUsdSey8HPWnHwVvoRbffdqLB4aTEtLJKRYKsscDjMxyqCRGrZepJvpSxxvZdKPySnHtJ/cjm5exV2gC6DCrPEysY8ssdgDdXDK7BhccMvEcOoiwWIX8OvL/UlL9ix/wBJ2on2oMPJ/Zy3J/GsdCuG0Y6ShLvFr6M+f7S4lP2uAnH8IEn+UXqk94x0fmop9p/dD/brDr+1WWH+0Ro/8wLQfqUo/PRmvBP6MzsJvZhJfsTKfTX8r0L+sYTSUnHvGS+qNhHtKFuEifiA/Oh2KePwtT5akX4oyVcHgQfSh2k09DjPCrqyOAVYEMDwIOhFA0mrMg+IzYcTYaQkqLPG3UA3VvUgFG8xfQGs2Pj8VTeD9phJfw6ibh0ks7edl5PizazYy+zJeqxtH8/CPoRVWh7exa/tsFC+sfhfhp6WKuMVD1DlNqqaWspH+J9fcWNDMI2v1ZttycJnx0PRSzH+6pI+tqGy4KpSnO2jaLHEJEGIVI10BIGZ2JNxz8KrUMSediNdluC77akHMJmlb0RTY/jKUC1PRFU2KAUAoBQCgFAKAqTt5wP/AJWcdZIm9wHX/wCL/OhllR8/b/r86ELq7CcXmwuIiv8AYmDDyEiqPzRqGkTnbmxVxIBvklX7EgFyP3WH3kPNfcEGxA62LwdLFU9youz4rsaLZm15MM/cTra2tr3GXhnib7yeXEX1A50+fpYnEbKmqVf4qfB8vz+ny6y2CZXUMpBB4EVD6elVhVgpwd0+J2UNigMfH4KOeNopVDxuLMp4Ef8AWt+VAYWwN3cPgUZMNHkDG7ElmYkcLsxJsOQ8z1oRI2tCigFAYGM2Lh5v2uHhk/jjRvzFCNJ6mul3LwR4QmP+ykli+kbAUOvUwWHqfNCL8EYsm5CDWLE4qP0dHHv3qMfrQ6j2Pg73jC3ZtfRmFtDZuJw1iu0PRHhZmPoUlUD1y0Oli6dHBR3pV6keS3t6/g7/AJxNXi9osQhxUiF1vktZTqNVH3mvYG37o6VVbifO4jGYjFx3LuUVnmldeKWXmdGKxoeJkXvADY2KOq3uov4lAJtWpbtsjubChVWKUXL4Vd2Uk87WvZM0xirjPtT7iMPlOXjlCqT1KgAn5g0Mwe9FPmSbs5wv+8SP8MdvdiP5KaptFiUKefu1dJRj5DIjKHa6E8GRFVAQeFtPrUMPUnfZLuecKpxckkbtNGBH3ZzKsZIY+KwuSQvDQZeJvVKkWNQ0KAUAoBQCgFAKAg3a/h1m2ZJYgvC8cgFxcWbIx9lZ/kaEZQNDJKtxt4pcCmMeAKX7mNwGBK2SVUJIBHATE8eVAXXuBt18dgYp5QokJdXyghbo7KCASbXAB96GkbXa2y48SmSQHQ3Rho6N8SnkfoRcEEEihx1qMK0HCorpkThxM2AmEcliGPgbhHNbXT4JQBfL0BIuAba1Plp0sTsipv0vipPVffk+vHiTDAY5JlzIfUHiD51GrH0eDxtLFU9+m+64rv8AnYyah2xQCgFAKAUAoBQCgKz3k2qyRTYgjMyqzAHhoPCvkOArdrH5xvSx2MW+/mlbsr6eCIvvRtT+jMOrKBJiZTlMjcSQLsf4RyUaC/zjyO7s/DfqFZxeVOOdl6ePN6s0G4u3ZsViZVnlZv1V1Umy6MtyF4X4cutZPrsPgaGHzpxS68fMmWK8CMxNrAm/TzqHZkrpo7cSl3Y9WJ+ZoVZI7tm418OS6ZrfeKG7DoTHbxLx4XPkeVPnNtYmrTr01SnuySv0d3o+HDjl1RNtjbyLKFDlfEBlcHwNfhry/KhyYDbkakvZYlbs9L8G/wBn+X4ES7R9xMVjsUssLIVYJGczEd2ozEnL94XJOmtz70PfaZYWyNnrhoIoI75I0VBfiQotc+Z40NGXQCgFAKAUAoBQCgPPO+eGMe251bhK4UnqmIRUJ9s5/DQw9SG+vGgM3ZOKEbPm0V4Z4zpfV42Caf2mT5UBb/YRis2DnjP3J7jyV0TT5qx96GkWZQpj4/BRzxmOVQ6NxB8tQQRqCDYgjUEAihJRUlZq6IXjIJdnyAliYibJN0J4Rz2014BuDGwNmtm2nfJnyeN2bWwNT3nCPLiuX3X09SVbK2sswsfC/MdfNajjY9jZu1aWMW7pPiv3XNfQ2VZPVFAKAUAoBQCgFAVrtHBgmbCSjgCpF9WifMEceouL/ErDlXIs0fn+0cNUwOL346X3ovxvbwIvt3ZJxuH/AEWVguKi8UbH7MgXw5x+6wNmA+yT6XNXyObCYpYSv7xBXpyya4q+du64c142rjBYObCyksGinQ6dR1I5MDw5g61xvI+0pV6daCnTd0zYbb21icSoieQCNjZgqhbga+I8eXDhUOS5v8HvsVjAmiLMBYspAzeZB4e1AaDA74S/0gs9squUjMYNxkva1+ZuSb9ap0NpYOGJoST1SbT6os6Rhh8QgGkWIZltyWaxe46BwrXHUA8Sb6Ph0veKEm/mgl4x0s+zat0y4InO7W0yT3Lm+ngPp935aj0NRo+h2DtOU/8ALVXn/K+i4eHDp2JFUPqBQCgFAKAUAoBQCgKU7csKYsZh8QtwXjIuOTQtmB9f1g+VDLK0jVpHsoZ3J4KCzEnyGpoQkWwtxcbiyQkax2JVjK4QgjiCmsgI/hoLFz9ne5v9GRSBpO8llYFyAQgCghVUHXmded+GlDSViW0KKA4SxK6lWAZWBDAgEEHQgg8QRyoCD7X2Q+CPeR5nww10uZMP534tEOv2k811XkjPgz5naexnf2+Fyks7LLxXJm92Lt4OAshFzbK4tlYHhe2l/PgaShxRvZm21Uao4jKWieiffk/R+hvq4z6MUAoBQCgFAKA0u8mwRilDI3dzpfupLXte10ddM0bWFxfkCLEA0WWZ1sVhKeJpunUWX07EExdi4w+Lj7mcG6akBiPv4eXTNoeVmANiBXMmpHxWKwGJwEnKOcefBr/2X55mPtDZ5dck8YxKDgwssy+dtAT5qV/ho1zODD4n2ct6jJ03y1i/r5NPuRnE7q4ZmtFiDE2to5ls3MaBsrW1461jcR7lLbWJiv8AEpby5xeXpdfQ4f7AzcpYrdfF/wAqezZyf+R0OMJen3MnZG40GDk/SMTMrFWzKDaONTe4JufERy4Dypu21OjittV8VF0aEGr5Pi39jbM5xuIhaMEYaBjIZCCO9kysqiMHUqMxJbgeApqdHdWDoTjN/wCJNWsv5VdN36u2SJbswHvo7cc6/Ln9L0aODZak8ZS3dd704+lydVg/SBQCgFAKAUAoBQCgMLamyYMUgTERRyqDcB1DAHqL8DQFd9rTPs/DQjAr+jRMzpKYVEYFwoUFlHhJ8djx96GXkVXursmfF4qNMNmEoYMZVv8AqhfWRmHC2vqdOdCHqWhsUAoBQCgIZtzdxoCZsIuaM3MmHHEcy8HQ9Y+B4ixuG3Cdjw9qbHhiU508p+j7/c7t394hlW7Z4jwbmttCCOOh0IOotbyrklBPOJ5ez9sVMLL3fF3ssrvVd+a6691pK0cMAQQQeBHCuA+ujKMkpRd0zlQ0KAUAoBQCgMTamzIsTGYp41kQ8mHMcCDxBHIjUUI0mrMo/eHbkmzsfPh4WMsEbKFWUl2F0RiBJ9rQkjxX4VpTaPExew8PWbcVuvp9tPoZWF36w8gyzxsnW4EifTX/AA1tVFxPDq7CxNJ3pu/o/t6mVDiNmP8AZOGW/wDDH8wbVfgOvKG0o677839zJiGz0OYHCBvizR5vmTelonDJ4+a3Xv25Z2O+Pb8MhywFsQ/wwKZT7lfCo8yQKjkjVHZGLquyhbvl/clu6+xZg/f4kBCB+qhBzFLggtIw0L2NrLotzq1xbjcrn1ey9kQwnxyd58+C7fclVQ9kUAoBQCgFAKAUAoBQHGRAwIYAg8QRcH1FAcMNhkjFo0VB0VQo+QoDtoBQCgFAKAUBFt4d2SXbEYSyzHWSMm0c9uZ+CW2gfnwa4sV1CbizzNo7Mp4yGeUlo/v0NfsDbxW+UN4WyyROMrxvzBH3W59CCCLgg1zuMaiuj5nD4vE7Kq+yqK8eX7xf51syZ4TFLKuZDcfUHoRyNdeUWnZn2WGxNPEU1Upu6/MnyZ3VDnFAKAUAoDirg3AINjY+RsDY9DYg+9AeYt8MT3mPxb9cRKB6KxUfQCoYNRQEq7MdnLiNpwq6hkUSOysAVICMBcHj4itAkmy+E3cwg4YXDD0hj/8ArVNbqNjHGFFlAA6AWH0oU50AoBQCgFAKAUAoBQCgFAKAUAoBQCgFAKAUAoDQbx7tjEHvoiIsSosr2urqNe7mUfaS97HityRxIOoycXdHUxmCpYqnuVF2fFEc2VtV45WRlMWIS3eRNrdeTKeDxnWzDzGhBA7S3aiPjZ08VsmvvReT8pLk+vquGRNdm7SWYaaMOK8/UdRXWnTcT63AbSpYyF45SWq4r7rr9GZtYPQFAKAUBUOA32ni23LhxkaCXFsrgjxAgLFmDX5d2unCwPrQzfMqmefvGZzxdmY/3iT/ADqEOFASvs73jh2dNLiJlkc92I0WMKW8bAsbswAAyDnzqlR6B2TtFMTDHNHfJIiOL6MA6hgGHI2IoaMugFAKAUAoBQCgFAKAUAoBQCgFAKAUAoBQCgFAKAUBqd4dgR4xRmJSVLmKVbd5GTxt1U6XQ6H5EVNp3Rw16FOtBwqK6ZDYMTLBMIMSBHOLmN1uI5lHF4iefxIdV8xYnuQqKasz4rH7OrYCoqtJvd4Piuj/ACz48iZbK2wJLI9g/I8m9Oh8q4KlFxzWh72zNswxNqdXKfo+3Xp5G2rhPdFAKA8zYHGX2lLONfFjZh7R4iQH5gUMEfUaUB9qA5cveqC9uxTEyvs9u8JKpMyRX5RqkfhHkGLWoaRYFCigFAKAUAoBQCgFAKAUAoBQCgFAKAUAoBQCgFAKAUBEO1hB/ROIewzRhXRvvI4dQGU8VYXOo11qPIxUipRaaujXQnwr6D8q9VH5fPJuxNtmMTDGSSSVFyeNedP5mfpOBk5YanKTu3FfQyqwdo+PwPpQHkVHIAIJva3sdD8wSPehg5UAoDkeAqA9AdjY/wDCov7Sb/MeqaWhN6FFAKAUAoBQCgP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556792"/>
            <a:ext cx="3727248" cy="279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ângulo 5"/>
          <p:cNvSpPr/>
          <p:nvPr/>
        </p:nvSpPr>
        <p:spPr>
          <a:xfrm>
            <a:off x="827584" y="4725144"/>
            <a:ext cx="81917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dirty="0">
                <a:solidFill>
                  <a:schemeClr val="tx1"/>
                </a:solidFill>
              </a:rPr>
              <a:t>De um lado a rede é uma obviedade: é uma forma de conexão entre elementos individuais que constituem, por estarem conectados uns aos outros, </a:t>
            </a:r>
            <a:r>
              <a:rPr lang="pt-BR" dirty="0">
                <a:solidFill>
                  <a:schemeClr val="tx1"/>
                </a:solidFill>
              </a:rPr>
              <a:t>um só corpo. Um corpo ramificado. </a:t>
            </a:r>
          </a:p>
        </p:txBody>
      </p:sp>
    </p:spTree>
    <p:extLst>
      <p:ext uri="{BB962C8B-B14F-4D97-AF65-F5344CB8AC3E}">
        <p14:creationId xmlns:p14="http://schemas.microsoft.com/office/powerpoint/2010/main" val="416378412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2636912"/>
            <a:ext cx="8226425" cy="892696"/>
          </a:xfrm>
        </p:spPr>
        <p:txBody>
          <a:bodyPr/>
          <a:lstStyle/>
          <a:p>
            <a:pPr algn="ctr"/>
            <a:r>
              <a:rPr lang="pt-BR" dirty="0"/>
              <a:t>Educação, mídia e escola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102</a:t>
            </a:fld>
            <a:endParaRPr lang="pt-BR"/>
          </a:p>
        </p:txBody>
      </p:sp>
      <p:pic>
        <p:nvPicPr>
          <p:cNvPr id="14338" name="Picture 2" descr="http://www.gazetadopovo.com.br/blogs/wp-content/uploads/sites/19/import/Multimeios_-_Cleverson_Dias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8" y="3772676"/>
            <a:ext cx="4133850" cy="305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425" y="4486275"/>
            <a:ext cx="345757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909648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Você </a:t>
            </a:r>
            <a:r>
              <a:rPr lang="pt-BR" dirty="0"/>
              <a:t>acha que o contato das pessoas com o computador, especialmente dos alunos da escola em que trabalha, pode mudar a forma de pensar e de viver deles?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Por </a:t>
            </a:r>
            <a:r>
              <a:rPr lang="pt-BR" dirty="0"/>
              <a:t>que isso aconteceria?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103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227945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Na </a:t>
            </a:r>
            <a:r>
              <a:rPr lang="pt-BR" dirty="0"/>
              <a:t>interação com determinada mídia a inteligência parece ficar mais dinâmica, mais veloz e mais criativa que na interação com outras mídias e com as pessoas. </a:t>
            </a:r>
            <a:r>
              <a:rPr lang="pt-BR" dirty="0" smtClean="0"/>
              <a:t>  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104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58433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  Com </a:t>
            </a:r>
            <a:r>
              <a:rPr lang="pt-BR" dirty="0"/>
              <a:t>isso pode-se dizer que uma pessoa sempre aprende alguma coisa em uma interação </a:t>
            </a:r>
            <a:r>
              <a:rPr lang="pt-BR" dirty="0" smtClean="0"/>
              <a:t>simbólica </a:t>
            </a:r>
            <a:r>
              <a:rPr lang="pt-BR" dirty="0"/>
              <a:t>seja ela com máquina, televisão ou computador, seja com material impresso como livro ou história em quadrinhos, seja com peça de teatro, seja numa conversa com outra pessoa.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105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053009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106</a:t>
            </a:fld>
            <a:endParaRPr lang="pt-BR"/>
          </a:p>
        </p:txBody>
      </p:sp>
      <p:sp>
        <p:nvSpPr>
          <p:cNvPr id="5" name="Rectangle 1"/>
          <p:cNvSpPr txBox="1">
            <a:spLocks noChangeArrowheads="1"/>
          </p:cNvSpPr>
          <p:nvPr/>
        </p:nvSpPr>
        <p:spPr bwMode="auto">
          <a:xfrm>
            <a:off x="457200" y="266700"/>
            <a:ext cx="8228013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algn="ctr" defTabSz="449263" rtl="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4400"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pt-BR" kern="0" smtClean="0"/>
              <a:t>Concluindo...</a:t>
            </a:r>
            <a:endParaRPr lang="en-GB" altLang="pt-BR" kern="0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457200" y="2124075"/>
            <a:ext cx="8228013" cy="411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800">
                <a:solidFill>
                  <a:srgbClr val="000000"/>
                </a:solidFill>
                <a:latin typeface="+mn-lt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400">
                <a:solidFill>
                  <a:srgbClr val="000000"/>
                </a:solidFill>
                <a:latin typeface="+mn-lt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400" kern="0" dirty="0" err="1" smtClean="0"/>
              <a:t>Então</a:t>
            </a:r>
            <a:r>
              <a:rPr lang="en-GB" altLang="pt-BR" sz="2400" kern="0" dirty="0" smtClean="0"/>
              <a:t>, </a:t>
            </a:r>
            <a:r>
              <a:rPr lang="en-GB" altLang="pt-BR" sz="2400" kern="0" dirty="0" err="1" smtClean="0"/>
              <a:t>temos</a:t>
            </a:r>
            <a:r>
              <a:rPr lang="en-GB" altLang="pt-BR" sz="2400" kern="0" dirty="0" smtClean="0"/>
              <a:t> </a:t>
            </a:r>
            <a:r>
              <a:rPr lang="en-GB" altLang="pt-BR" sz="2400" kern="0" dirty="0" err="1" smtClean="0"/>
              <a:t>várias</a:t>
            </a:r>
            <a:r>
              <a:rPr lang="en-GB" altLang="pt-BR" sz="2400" kern="0" dirty="0" smtClean="0"/>
              <a:t> </a:t>
            </a:r>
            <a:r>
              <a:rPr lang="en-GB" altLang="pt-BR" sz="2400" kern="0" dirty="0" err="1" smtClean="0"/>
              <a:t>teorias</a:t>
            </a:r>
            <a:r>
              <a:rPr lang="en-GB" altLang="pt-BR" sz="2400" kern="0" dirty="0" smtClean="0"/>
              <a:t> para </a:t>
            </a:r>
            <a:r>
              <a:rPr lang="en-GB" altLang="pt-BR" sz="2400" kern="0" dirty="0" err="1" smtClean="0"/>
              <a:t>compreender</a:t>
            </a:r>
            <a:r>
              <a:rPr lang="en-GB" altLang="pt-BR" sz="2400" kern="0" dirty="0" smtClean="0"/>
              <a:t> o </a:t>
            </a:r>
            <a:r>
              <a:rPr lang="en-GB" altLang="pt-BR" sz="2400" kern="0" dirty="0" err="1" smtClean="0"/>
              <a:t>processo</a:t>
            </a:r>
            <a:r>
              <a:rPr lang="en-GB" altLang="pt-BR" sz="2400" kern="0" dirty="0" smtClean="0"/>
              <a:t> de </a:t>
            </a:r>
            <a:r>
              <a:rPr lang="en-GB" altLang="pt-BR" sz="2400" kern="0" dirty="0" err="1" smtClean="0"/>
              <a:t>comunicação</a:t>
            </a:r>
            <a:r>
              <a:rPr lang="en-GB" altLang="pt-BR" sz="2400" kern="0" dirty="0" smtClean="0"/>
              <a:t>;</a:t>
            </a:r>
          </a:p>
          <a:p>
            <a:pPr marL="0" indent="0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pt-BR" sz="2400" kern="0" dirty="0" smtClean="0"/>
          </a:p>
          <a:p>
            <a:pPr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400" kern="0" dirty="0" err="1" smtClean="0"/>
              <a:t>Envolve</a:t>
            </a:r>
            <a:r>
              <a:rPr lang="en-GB" altLang="pt-BR" sz="2400" kern="0" dirty="0" smtClean="0"/>
              <a:t> </a:t>
            </a:r>
            <a:r>
              <a:rPr lang="en-GB" altLang="pt-BR" sz="2400" kern="0" dirty="0" err="1" smtClean="0"/>
              <a:t>todas</a:t>
            </a:r>
            <a:r>
              <a:rPr lang="en-GB" altLang="pt-BR" sz="2400" kern="0" dirty="0" smtClean="0"/>
              <a:t> as </a:t>
            </a:r>
            <a:r>
              <a:rPr lang="en-GB" altLang="pt-BR" sz="2400" kern="0" dirty="0" err="1" smtClean="0"/>
              <a:t>áreas</a:t>
            </a:r>
            <a:r>
              <a:rPr lang="en-GB" altLang="pt-BR" sz="2400" kern="0" dirty="0" smtClean="0"/>
              <a:t> do </a:t>
            </a:r>
            <a:r>
              <a:rPr lang="en-GB" altLang="pt-BR" sz="2400" kern="0" dirty="0" err="1" smtClean="0"/>
              <a:t>saber</a:t>
            </a:r>
            <a:r>
              <a:rPr lang="en-GB" altLang="pt-BR" sz="2400" kern="0" dirty="0" smtClean="0"/>
              <a:t>;</a:t>
            </a:r>
          </a:p>
          <a:p>
            <a:pPr marL="0" indent="0"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en-GB" altLang="pt-BR" sz="2400" kern="0" dirty="0" smtClean="0"/>
          </a:p>
          <a:p>
            <a:pPr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en-GB" altLang="pt-BR" sz="2400" kern="0" dirty="0" err="1" smtClean="0"/>
              <a:t>Maneiras</a:t>
            </a:r>
            <a:r>
              <a:rPr lang="en-GB" altLang="pt-BR" sz="2400" kern="0" dirty="0" smtClean="0"/>
              <a:t> de </a:t>
            </a:r>
            <a:r>
              <a:rPr lang="en-GB" altLang="pt-BR" sz="2400" kern="0" dirty="0" err="1" smtClean="0"/>
              <a:t>observação</a:t>
            </a:r>
            <a:r>
              <a:rPr lang="en-GB" altLang="pt-BR" sz="2400" kern="0" dirty="0" smtClean="0"/>
              <a:t>: </a:t>
            </a:r>
            <a:r>
              <a:rPr lang="en-GB" altLang="pt-BR" sz="2400" kern="0" dirty="0" err="1" smtClean="0"/>
              <a:t>emissor</a:t>
            </a:r>
            <a:r>
              <a:rPr lang="en-GB" altLang="pt-BR" sz="2400" kern="0" dirty="0" smtClean="0"/>
              <a:t>, receptor, </a:t>
            </a:r>
            <a:r>
              <a:rPr lang="en-GB" altLang="pt-BR" sz="2400" kern="0" dirty="0" err="1" smtClean="0"/>
              <a:t>mensagem</a:t>
            </a:r>
            <a:r>
              <a:rPr lang="en-GB" altLang="pt-BR" sz="2400" kern="0" dirty="0" smtClean="0"/>
              <a:t>, canal, </a:t>
            </a:r>
            <a:r>
              <a:rPr lang="en-GB" altLang="pt-BR" sz="2400" kern="0" dirty="0" err="1" smtClean="0"/>
              <a:t>ruído</a:t>
            </a:r>
            <a:r>
              <a:rPr lang="en-GB" altLang="pt-BR" sz="2400" kern="0" dirty="0" smtClean="0"/>
              <a:t> etc.</a:t>
            </a:r>
            <a:endParaRPr lang="en-GB" altLang="pt-BR" sz="2400" kern="0" dirty="0"/>
          </a:p>
        </p:txBody>
      </p:sp>
    </p:spTree>
    <p:extLst>
      <p:ext uri="{BB962C8B-B14F-4D97-AF65-F5344CB8AC3E}">
        <p14:creationId xmlns:p14="http://schemas.microsoft.com/office/powerpoint/2010/main" val="273179311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Quem é John B Thompson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 </a:t>
            </a:r>
            <a:r>
              <a:rPr lang="pt-BR" dirty="0"/>
              <a:t> </a:t>
            </a:r>
            <a:r>
              <a:rPr lang="pt-BR" dirty="0" smtClean="0"/>
              <a:t> É </a:t>
            </a:r>
            <a:r>
              <a:rPr lang="pt-BR" dirty="0"/>
              <a:t>um sociólogo e professor da Universidade de Cambridge.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   Seu </a:t>
            </a:r>
            <a:r>
              <a:rPr lang="pt-BR" dirty="0"/>
              <a:t>objeto de estudo é a influência da mídia e da ideologia na formação das sociedades modernas. </a:t>
            </a:r>
            <a:endParaRPr lang="pt-BR" dirty="0" smtClean="0"/>
          </a:p>
          <a:p>
            <a:pPr algn="just"/>
            <a:r>
              <a:rPr lang="pt-BR" dirty="0"/>
              <a:t> </a:t>
            </a:r>
            <a:r>
              <a:rPr lang="pt-BR" dirty="0" smtClean="0"/>
              <a:t>  </a:t>
            </a:r>
          </a:p>
          <a:p>
            <a:pPr algn="just"/>
            <a:r>
              <a:rPr lang="pt-BR" dirty="0"/>
              <a:t> </a:t>
            </a:r>
            <a:r>
              <a:rPr lang="pt-BR" dirty="0" smtClean="0"/>
              <a:t>  Publicou </a:t>
            </a:r>
            <a:r>
              <a:rPr lang="pt-BR" dirty="0"/>
              <a:t>o livro </a:t>
            </a:r>
            <a:r>
              <a:rPr lang="pt-BR" dirty="0" err="1"/>
              <a:t>Ideology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Mass </a:t>
            </a:r>
            <a:r>
              <a:rPr lang="pt-BR" dirty="0" err="1"/>
              <a:t>Culture</a:t>
            </a:r>
            <a:r>
              <a:rPr lang="pt-BR" dirty="0"/>
              <a:t>. 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C81D073D-D5CB-41D8-A248-187597E7CE84}" type="slidenum">
              <a:rPr lang="pt-BR" smtClean="0"/>
              <a:pPr>
                <a:defRPr/>
              </a:pPr>
              <a:t>107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123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pt-BR" sz="3200" i="1" dirty="0">
                <a:solidFill>
                  <a:schemeClr val="tx1"/>
                </a:solidFill>
                <a:latin typeface="Tahoma" charset="0"/>
              </a:rPr>
              <a:t>	</a:t>
            </a:r>
            <a:r>
              <a:rPr lang="pt-BR" sz="3200" b="1" dirty="0">
                <a:solidFill>
                  <a:schemeClr val="tx1"/>
                </a:solidFill>
              </a:rPr>
              <a:t> Karl Emil </a:t>
            </a:r>
            <a:r>
              <a:rPr lang="pt-BR" sz="3200" b="1" dirty="0" err="1">
                <a:solidFill>
                  <a:schemeClr val="tx1"/>
                </a:solidFill>
              </a:rPr>
              <a:t>Maximilian</a:t>
            </a:r>
            <a:r>
              <a:rPr lang="pt-BR" sz="3200" b="1" dirty="0">
                <a:solidFill>
                  <a:schemeClr val="tx1"/>
                </a:solidFill>
              </a:rPr>
              <a:t> Weber</a:t>
            </a:r>
            <a:endParaRPr lang="pt-BR" sz="32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/>
            <a:r>
              <a:rPr lang="pt-BR" sz="2000" dirty="0" smtClean="0">
                <a:solidFill>
                  <a:schemeClr val="tx1"/>
                </a:solidFill>
              </a:rPr>
              <a:t>     </a:t>
            </a:r>
          </a:p>
          <a:p>
            <a:pPr algn="just"/>
            <a:endParaRPr lang="pt-BR" sz="2000" dirty="0">
              <a:solidFill>
                <a:schemeClr val="tx1"/>
              </a:solidFill>
            </a:endParaRPr>
          </a:p>
          <a:p>
            <a:pPr algn="just"/>
            <a:r>
              <a:rPr lang="pt-BR" sz="2000" dirty="0" smtClean="0">
                <a:solidFill>
                  <a:schemeClr val="tx1"/>
                </a:solidFill>
              </a:rPr>
              <a:t>     Pronúncia </a:t>
            </a:r>
            <a:r>
              <a:rPr lang="pt-BR" sz="2000" dirty="0">
                <a:solidFill>
                  <a:schemeClr val="tx1"/>
                </a:solidFill>
              </a:rPr>
              <a:t>em alemão: ˈ</a:t>
            </a:r>
            <a:r>
              <a:rPr lang="pt-BR" sz="2000" dirty="0" err="1">
                <a:solidFill>
                  <a:schemeClr val="tx1"/>
                </a:solidFill>
              </a:rPr>
              <a:t>maks</a:t>
            </a:r>
            <a:r>
              <a:rPr lang="pt-BR" sz="2000" dirty="0">
                <a:solidFill>
                  <a:schemeClr val="tx1"/>
                </a:solidFill>
              </a:rPr>
              <a:t> ˈ</a:t>
            </a:r>
            <a:r>
              <a:rPr lang="pt-BR" sz="2000" dirty="0" err="1">
                <a:solidFill>
                  <a:schemeClr val="tx1"/>
                </a:solidFill>
              </a:rPr>
              <a:t>veːbɐ</a:t>
            </a:r>
            <a:r>
              <a:rPr lang="pt-BR" sz="2000" dirty="0">
                <a:solidFill>
                  <a:schemeClr val="tx1"/>
                </a:solidFill>
              </a:rPr>
              <a:t>; Erfurt, 21 de Abril de 1864  Munique, </a:t>
            </a:r>
            <a:r>
              <a:rPr lang="pt-BR" sz="2000" dirty="0" smtClean="0">
                <a:solidFill>
                  <a:schemeClr val="tx1"/>
                </a:solidFill>
              </a:rPr>
              <a:t>14 </a:t>
            </a:r>
            <a:r>
              <a:rPr lang="pt-BR" sz="2000" dirty="0">
                <a:solidFill>
                  <a:schemeClr val="tx1"/>
                </a:solidFill>
              </a:rPr>
              <a:t>de Junho de 1920) foi um intelectual alemão, jurista, economista e considerado um dos fundadores daSociologia.</a:t>
            </a:r>
            <a:r>
              <a:rPr lang="pt-BR" sz="2000" baseline="30000" dirty="0">
                <a:solidFill>
                  <a:schemeClr val="tx1"/>
                </a:solidFill>
                <a:hlinkClick r:id="rId2"/>
              </a:rPr>
              <a:t>1</a:t>
            </a:r>
            <a:r>
              <a:rPr lang="pt-BR" sz="2000" dirty="0">
                <a:solidFill>
                  <a:schemeClr val="tx1"/>
                </a:solidFill>
              </a:rPr>
              <a:t> Seu irmão foi o também famoso sociólogo e economista Alfred </a:t>
            </a:r>
            <a:r>
              <a:rPr lang="pt-BR" sz="2000" dirty="0" smtClean="0">
                <a:solidFill>
                  <a:schemeClr val="tx1"/>
                </a:solidFill>
              </a:rPr>
              <a:t>Weber</a:t>
            </a:r>
            <a:r>
              <a:rPr lang="pt-BR" sz="2000" dirty="0">
                <a:solidFill>
                  <a:schemeClr val="tx1"/>
                </a:solidFill>
              </a:rPr>
              <a:t>. A esposa de Max Weber, Marianne Weber, biógrafa do marido, foi uma das alunas pioneiras na universidade alemã e integrava </a:t>
            </a:r>
            <a:r>
              <a:rPr lang="pt-BR" sz="2000" dirty="0" smtClean="0">
                <a:solidFill>
                  <a:schemeClr val="tx1"/>
                </a:solidFill>
              </a:rPr>
              <a:t>grupos feministas</a:t>
            </a:r>
            <a:r>
              <a:rPr lang="pt-BR" sz="2000" dirty="0">
                <a:solidFill>
                  <a:schemeClr val="tx1"/>
                </a:solidFill>
              </a:rPr>
              <a:t> de seu tempo</a:t>
            </a:r>
            <a:r>
              <a:rPr lang="pt-BR" sz="2000" dirty="0" smtClean="0">
                <a:solidFill>
                  <a:schemeClr val="tx1"/>
                </a:solidFill>
              </a:rPr>
              <a:t>.</a:t>
            </a:r>
            <a:endParaRPr lang="pt-BR" sz="2000" dirty="0" smtClean="0">
              <a:solidFill>
                <a:schemeClr val="tx1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108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922228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pt-BR" sz="3200" i="1" dirty="0">
                <a:solidFill>
                  <a:schemeClr val="tx1"/>
                </a:solidFill>
                <a:latin typeface="Tahoma" charset="0"/>
              </a:rPr>
              <a:t>	</a:t>
            </a:r>
            <a:r>
              <a:rPr lang="pt-BR" sz="3200" b="1" dirty="0">
                <a:solidFill>
                  <a:schemeClr val="tx1"/>
                </a:solidFill>
              </a:rPr>
              <a:t> Karl Emil </a:t>
            </a:r>
            <a:r>
              <a:rPr lang="pt-BR" sz="3200" b="1" dirty="0" err="1">
                <a:solidFill>
                  <a:schemeClr val="tx1"/>
                </a:solidFill>
              </a:rPr>
              <a:t>Maximilian</a:t>
            </a:r>
            <a:r>
              <a:rPr lang="pt-BR" sz="3200" b="1" dirty="0">
                <a:solidFill>
                  <a:schemeClr val="tx1"/>
                </a:solidFill>
              </a:rPr>
              <a:t> Weber</a:t>
            </a:r>
            <a:endParaRPr lang="pt-BR" sz="32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/>
            <a:r>
              <a:rPr lang="pt-BR" sz="2000" dirty="0" smtClean="0">
                <a:solidFill>
                  <a:schemeClr val="tx1"/>
                </a:solidFill>
              </a:rPr>
              <a:t>     É </a:t>
            </a:r>
            <a:r>
              <a:rPr lang="pt-BR" sz="2000" dirty="0">
                <a:solidFill>
                  <a:schemeClr val="tx1"/>
                </a:solidFill>
              </a:rPr>
              <a:t>considerado um dos fundadores do estudo moderno da sociologia, mas sua influência também pode ser sentida na economia, na filosofia, no direito, na ciência política e na administração. Começou sua carreira acadêmica na Universidade Humboldt de Berlim e, posteriormente, trabalhou na Universidade de Freiburg, na Universidade de Heidelberg, na Universidade de Viena e na Universidade de Munique. Personagem influente na política alemã da época, foi consultor dos negociadores alemães no Tratado de Versalhes (1919) e da comissão encarregada de redigir a Constituição de Weimar.</a:t>
            </a:r>
          </a:p>
          <a:p>
            <a:pPr marL="342900" indent="-342900" algn="just">
              <a:spcBef>
                <a:spcPct val="20000"/>
              </a:spcBef>
              <a:buClr>
                <a:schemeClr val="accent2"/>
              </a:buClr>
              <a:buFont typeface="Monotype Sorts" pitchFamily="2" charset="2"/>
              <a:buNone/>
            </a:pPr>
            <a:endParaRPr kumimoji="1" lang="pt-BR" sz="3200" dirty="0">
              <a:latin typeface="Tahoma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109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6166247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75C42AA7-BD62-4A5F-9216-DD345EB36C66}" type="slidenum">
              <a:rPr lang="pt-BR" smtClean="0"/>
              <a:pPr>
                <a:defRPr/>
              </a:pPr>
              <a:t>110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042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3373</TotalTime>
  <Words>3224</Words>
  <Application>Microsoft Office PowerPoint</Application>
  <PresentationFormat>Apresentação na tela (4:3)</PresentationFormat>
  <Paragraphs>431</Paragraphs>
  <Slides>110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110</vt:i4>
      </vt:variant>
    </vt:vector>
  </HeadingPairs>
  <TitlesOfParts>
    <vt:vector size="111" baseType="lpstr">
      <vt:lpstr>Tema do Office</vt:lpstr>
      <vt:lpstr>Apresentação do PowerPoint</vt:lpstr>
      <vt:lpstr>Apresentação do PowerPoint</vt:lpstr>
      <vt:lpstr>A comunicação antes da escrita</vt:lpstr>
      <vt:lpstr>A comunicação antes da escrita</vt:lpstr>
      <vt:lpstr>Comunicação pais / mãe e bebê</vt:lpstr>
      <vt:lpstr>A escrita pictográfica</vt:lpstr>
      <vt:lpstr>Ideogramas.</vt:lpstr>
      <vt:lpstr>Ideogramas.</vt:lpstr>
      <vt:lpstr>A escrita fonográfica</vt:lpstr>
      <vt:lpstr>A escrita alfabetica</vt:lpstr>
      <vt:lpstr>O que a escrita pode ter significado no devir humano?</vt:lpstr>
      <vt:lpstr>O que a escrita pode ter significado no devir humano?</vt:lpstr>
      <vt:lpstr>Apresentação do PowerPoint</vt:lpstr>
      <vt:lpstr>Apresentação do PowerPoint</vt:lpstr>
      <vt:lpstr>A comunicação e a escrita impressa</vt:lpstr>
      <vt:lpstr>A comunicação e a escrita impressa</vt:lpstr>
      <vt:lpstr>Johannes Gutenberg</vt:lpstr>
      <vt:lpstr>A impressa possibilitou: (1)</vt:lpstr>
      <vt:lpstr>A impressa possibilitou: (2)</vt:lpstr>
      <vt:lpstr>Tipografia</vt:lpstr>
      <vt:lpstr>Tipografia</vt:lpstr>
      <vt:lpstr>A escrita antes da tipografia</vt:lpstr>
      <vt:lpstr>A escrita antes da tipografia</vt:lpstr>
      <vt:lpstr>Apresentação do PowerPoint</vt:lpstr>
      <vt:lpstr>Comunicação e eletricidade </vt:lpstr>
      <vt:lpstr>Comunicação e eletricidade </vt:lpstr>
      <vt:lpstr>COMUNICAÇÃO É PODER!</vt:lpstr>
      <vt:lpstr>COMUNICAÇÃO É PODER!</vt:lpstr>
      <vt:lpstr>Quais os outros gigantes da comunicação?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PODER É FAZER VALER A SUA VONTADE</vt:lpstr>
      <vt:lpstr>Os elementos do poder</vt:lpstr>
      <vt:lpstr>Apresentação do PowerPoint</vt:lpstr>
      <vt:lpstr>Apresentação do PowerPoint</vt:lpstr>
      <vt:lpstr>Apresentação do PowerPoint</vt:lpstr>
      <vt:lpstr>Como você classifica o Estado Islâmico neste contexto? </vt:lpstr>
      <vt:lpstr>A verdade é repassada ao longo do tempo pela visão dos vencedores!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Sobre as tecnologias de informação...</vt:lpstr>
      <vt:lpstr>Apresentação do PowerPoint</vt:lpstr>
      <vt:lpstr>Os tipos de comunicação usados</vt:lpstr>
      <vt:lpstr>Imagens que causam sensações</vt:lpstr>
      <vt:lpstr>Erros em placas</vt:lpstr>
      <vt:lpstr>Os tipos de comunicação usados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VIGIAR</vt:lpstr>
      <vt:lpstr>As vezes vigia demais!</vt:lpstr>
      <vt:lpstr>INTERAGIR</vt:lpstr>
      <vt:lpstr>Interagir por um causa...</vt:lpstr>
      <vt:lpstr>Transmitir herança cultural</vt:lpstr>
      <vt:lpstr>PROGRAMAS EDUCATIVOS ESTÃO EM FALTA NA TV</vt:lpstr>
      <vt:lpstr>Entreter e divertir</vt:lpstr>
      <vt:lpstr>Entreter e divertir (continuação)</vt:lpstr>
      <vt:lpstr>Atribuir status</vt:lpstr>
      <vt:lpstr>Atribuir status (continuação)</vt:lpstr>
      <vt:lpstr>Normatizar</vt:lpstr>
      <vt:lpstr>Normatizar (Continuação)</vt:lpstr>
      <vt:lpstr>Função negativa da mídia</vt:lpstr>
      <vt:lpstr>Função negativa da mídia</vt:lpstr>
      <vt:lpstr>Função negativa da mídia</vt:lpstr>
      <vt:lpstr>O que é Hoax?</vt:lpstr>
      <vt:lpstr>Apresentação do PowerPoint</vt:lpstr>
      <vt:lpstr>Padronização de comportamentos (1)</vt:lpstr>
      <vt:lpstr>Padronização de comportamentos (2)</vt:lpstr>
      <vt:lpstr>Padronização de comportamentos (3)</vt:lpstr>
      <vt:lpstr>Apresentação do PowerPoint</vt:lpstr>
      <vt:lpstr>A escola também padroniza?</vt:lpstr>
      <vt:lpstr>Apresentação do PowerPoint</vt:lpstr>
      <vt:lpstr>Apresentação do PowerPoint</vt:lpstr>
      <vt:lpstr>Apresentação do PowerPoint</vt:lpstr>
      <vt:lpstr>Mídia e construção simbólica da realidade social</vt:lpstr>
      <vt:lpstr>Mídia e construção simbólica da realidade social</vt:lpstr>
      <vt:lpstr>O que isso tem a ver com mídia e comunicação? </vt:lpstr>
      <vt:lpstr>O que isso tem a ver com mídia e comunicação? </vt:lpstr>
      <vt:lpstr>Exemplo</vt:lpstr>
      <vt:lpstr>Exemplo</vt:lpstr>
      <vt:lpstr>Apresentação do PowerPoint</vt:lpstr>
      <vt:lpstr>Mídia e sociedade em rede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Quem é John B Thompson</vt:lpstr>
      <vt:lpstr>  Karl Emil Maximilian Weber</vt:lpstr>
      <vt:lpstr>  Karl Emil Maximilian Weber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Andre</dc:creator>
  <cp:lastModifiedBy>Andre</cp:lastModifiedBy>
  <cp:revision>139</cp:revision>
  <cp:lastPrinted>1601-01-01T00:00:00Z</cp:lastPrinted>
  <dcterms:created xsi:type="dcterms:W3CDTF">1601-01-01T00:00:00Z</dcterms:created>
  <dcterms:modified xsi:type="dcterms:W3CDTF">2015-04-24T16:14:53Z</dcterms:modified>
</cp:coreProperties>
</file>