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86"/>
  </p:notesMasterIdLst>
  <p:sldIdLst>
    <p:sldId id="256" r:id="rId2"/>
    <p:sldId id="278" r:id="rId3"/>
    <p:sldId id="279" r:id="rId4"/>
    <p:sldId id="277" r:id="rId5"/>
    <p:sldId id="281" r:id="rId6"/>
    <p:sldId id="327" r:id="rId7"/>
    <p:sldId id="328" r:id="rId8"/>
    <p:sldId id="280" r:id="rId9"/>
    <p:sldId id="283" r:id="rId10"/>
    <p:sldId id="276" r:id="rId11"/>
    <p:sldId id="257" r:id="rId12"/>
    <p:sldId id="275" r:id="rId13"/>
    <p:sldId id="290" r:id="rId14"/>
    <p:sldId id="282" r:id="rId15"/>
    <p:sldId id="284" r:id="rId16"/>
    <p:sldId id="285" r:id="rId17"/>
    <p:sldId id="286" r:id="rId18"/>
    <p:sldId id="289" r:id="rId19"/>
    <p:sldId id="287" r:id="rId20"/>
    <p:sldId id="288" r:id="rId21"/>
    <p:sldId id="295" r:id="rId22"/>
    <p:sldId id="293" r:id="rId23"/>
    <p:sldId id="294" r:id="rId24"/>
    <p:sldId id="296" r:id="rId25"/>
    <p:sldId id="297" r:id="rId26"/>
    <p:sldId id="299" r:id="rId27"/>
    <p:sldId id="300" r:id="rId28"/>
    <p:sldId id="301" r:id="rId29"/>
    <p:sldId id="302" r:id="rId30"/>
    <p:sldId id="303" r:id="rId31"/>
    <p:sldId id="304" r:id="rId32"/>
    <p:sldId id="305" r:id="rId33"/>
    <p:sldId id="306" r:id="rId34"/>
    <p:sldId id="307" r:id="rId35"/>
    <p:sldId id="308" r:id="rId36"/>
    <p:sldId id="309" r:id="rId37"/>
    <p:sldId id="310" r:id="rId38"/>
    <p:sldId id="311" r:id="rId39"/>
    <p:sldId id="312" r:id="rId40"/>
    <p:sldId id="313" r:id="rId41"/>
    <p:sldId id="314" r:id="rId42"/>
    <p:sldId id="315" r:id="rId43"/>
    <p:sldId id="317" r:id="rId44"/>
    <p:sldId id="316" r:id="rId45"/>
    <p:sldId id="318" r:id="rId46"/>
    <p:sldId id="330" r:id="rId47"/>
    <p:sldId id="320" r:id="rId48"/>
    <p:sldId id="329" r:id="rId49"/>
    <p:sldId id="352" r:id="rId50"/>
    <p:sldId id="274" r:id="rId51"/>
    <p:sldId id="325" r:id="rId52"/>
    <p:sldId id="326" r:id="rId53"/>
    <p:sldId id="321" r:id="rId54"/>
    <p:sldId id="322" r:id="rId55"/>
    <p:sldId id="324" r:id="rId56"/>
    <p:sldId id="323" r:id="rId57"/>
    <p:sldId id="341" r:id="rId58"/>
    <p:sldId id="343" r:id="rId59"/>
    <p:sldId id="342" r:id="rId60"/>
    <p:sldId id="344" r:id="rId61"/>
    <p:sldId id="345" r:id="rId62"/>
    <p:sldId id="346" r:id="rId63"/>
    <p:sldId id="347" r:id="rId64"/>
    <p:sldId id="348" r:id="rId65"/>
    <p:sldId id="331" r:id="rId66"/>
    <p:sldId id="332" r:id="rId67"/>
    <p:sldId id="333" r:id="rId68"/>
    <p:sldId id="338" r:id="rId69"/>
    <p:sldId id="349" r:id="rId70"/>
    <p:sldId id="339" r:id="rId71"/>
    <p:sldId id="334" r:id="rId72"/>
    <p:sldId id="337" r:id="rId73"/>
    <p:sldId id="354" r:id="rId74"/>
    <p:sldId id="356" r:id="rId75"/>
    <p:sldId id="355" r:id="rId76"/>
    <p:sldId id="357" r:id="rId77"/>
    <p:sldId id="319" r:id="rId78"/>
    <p:sldId id="258" r:id="rId79"/>
    <p:sldId id="351" r:id="rId80"/>
    <p:sldId id="350" r:id="rId81"/>
    <p:sldId id="291" r:id="rId82"/>
    <p:sldId id="273" r:id="rId83"/>
    <p:sldId id="353" r:id="rId84"/>
    <p:sldId id="292" r:id="rId85"/>
  </p:sldIdLst>
  <p:sldSz cx="9144000" cy="6858000" type="screen4x3"/>
  <p:notesSz cx="6858000" cy="91440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tableStyles" Target="tableStyle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1331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-7683500"/>
            <a:ext cx="0" cy="1675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051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pt-BR" noProof="0" smtClean="0"/>
          </a:p>
        </p:txBody>
      </p:sp>
    </p:spTree>
    <p:extLst>
      <p:ext uri="{BB962C8B-B14F-4D97-AF65-F5344CB8AC3E}">
        <p14:creationId xmlns:p14="http://schemas.microsoft.com/office/powerpoint/2010/main" val="11840639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176E59-0287-4EE3-ACD9-83CA782E270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5312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C42AA7-BD62-4A5F-9216-DD345EB36C6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6" name="Espaço Reservado para Número de Slide 1"/>
          <p:cNvSpPr txBox="1">
            <a:spLocks/>
          </p:cNvSpPr>
          <p:nvPr userDrawn="1"/>
        </p:nvSpPr>
        <p:spPr bwMode="auto">
          <a:xfrm>
            <a:off x="8460432" y="6165850"/>
            <a:ext cx="575940" cy="57308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defTabSz="449263" rtl="0" fontAlgn="base"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ern="1200" smtClean="0">
                <a:solidFill>
                  <a:srgbClr val="FFFFFF"/>
                </a:solidFill>
                <a:latin typeface="Arial" charset="0"/>
                <a:ea typeface="+mn-ea"/>
                <a:cs typeface="Arial" charset="0"/>
              </a:defRPr>
            </a:lvl1pPr>
            <a:lvl2pPr marL="742950" indent="-28575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2pPr>
            <a:lvl3pPr marL="11430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90009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1A4C60-1AB2-4F19-8E12-C1FA95D047B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9758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7012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6F9F95-163A-4AA7-A25C-441D4C30909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4688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3527DD-18BF-4F81-829B-C87348156D1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320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332A0A-ACDE-4511-8405-9E6389686E9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600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1D073D-D5CB-41D8-A248-187597E7CE8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4736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0B4742-1D83-4BCE-8BC5-C2638C6DC0F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0534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7D9296-069C-4446-BF9D-61ADC747944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3376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5ED396-A128-41D1-B03F-78456E81D89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4482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7813" y="128588"/>
            <a:ext cx="2055812" cy="5994400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8213" cy="5994400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DEB50B-0106-4A4A-ACF1-F231E57BC38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4055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6425" cy="143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do título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6425" cy="452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da estrutura de tópicos</a:t>
            </a:r>
          </a:p>
          <a:p>
            <a:pPr lvl="1"/>
            <a:r>
              <a:rPr lang="en-GB" smtClean="0"/>
              <a:t>2.º Nível da estrutura de tópicos</a:t>
            </a:r>
          </a:p>
          <a:p>
            <a:pPr lvl="2"/>
            <a:r>
              <a:rPr lang="en-GB" smtClean="0"/>
              <a:t>3.º Nível da estrutura de tópicos</a:t>
            </a:r>
          </a:p>
          <a:p>
            <a:pPr lvl="3"/>
            <a:r>
              <a:rPr lang="en-GB" smtClean="0"/>
              <a:t>4.º Nível da estrutura de tópicos</a:t>
            </a:r>
          </a:p>
          <a:p>
            <a:pPr lvl="4"/>
            <a:r>
              <a:rPr lang="en-GB" smtClean="0"/>
              <a:t>5.º Nível da estrutura de tópicos</a:t>
            </a:r>
          </a:p>
          <a:p>
            <a:pPr lvl="4"/>
            <a:r>
              <a:rPr lang="en-GB" smtClean="0"/>
              <a:t>6.º Nível da estrutura de tópicos</a:t>
            </a:r>
          </a:p>
          <a:p>
            <a:pPr lvl="4"/>
            <a:r>
              <a:rPr lang="en-GB" smtClean="0"/>
              <a:t>7.º Nível da estrutura de tópicos</a:t>
            </a:r>
          </a:p>
          <a:p>
            <a:pPr lvl="4"/>
            <a:r>
              <a:rPr lang="en-GB" smtClean="0"/>
              <a:t>8.º Nível da estrutura de tópicos</a:t>
            </a:r>
          </a:p>
          <a:p>
            <a:pPr lvl="4"/>
            <a:r>
              <a:rPr lang="en-GB" smtClean="0"/>
              <a:t>9.º Nível da estrutura de tópicos</a:t>
            </a:r>
          </a:p>
        </p:txBody>
      </p:sp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457200" y="6245225"/>
            <a:ext cx="2132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3124200" y="6245225"/>
            <a:ext cx="2894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30425" cy="473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5C53FEB-73FD-4227-82A0-5ADE5AE57D1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xnar.com.br/2015/profuncionari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uGSxG4LNrgc" TargetMode="Externa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oxnar.com.br/2015/profuncionario" TargetMode="Externa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jpeg"/><Relationship Id="rId4" Type="http://schemas.openxmlformats.org/officeDocument/2006/relationships/image" Target="../media/image26.png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1"/>
          <p:cNvSpPr txBox="1">
            <a:spLocks noChangeArrowheads="1"/>
          </p:cNvSpPr>
          <p:nvPr/>
        </p:nvSpPr>
        <p:spPr bwMode="auto">
          <a:xfrm>
            <a:off x="611559" y="2852738"/>
            <a:ext cx="8137153" cy="1571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ts val="3000"/>
              </a:spcBef>
              <a:buClrTx/>
              <a:buFontTx/>
              <a:buNone/>
            </a:pPr>
            <a:r>
              <a:rPr lang="pt-BR" sz="4800" dirty="0" smtClean="0">
                <a:solidFill>
                  <a:schemeClr val="tx1"/>
                </a:solidFill>
              </a:rPr>
              <a:t>TEORIAS DA COMUNICAÇÃO</a:t>
            </a:r>
            <a:endParaRPr lang="pt-BR" sz="4800" dirty="0">
              <a:solidFill>
                <a:schemeClr val="tx1"/>
              </a:solidFill>
            </a:endParaRPr>
          </a:p>
        </p:txBody>
      </p:sp>
      <p:sp>
        <p:nvSpPr>
          <p:cNvPr id="2051" name="Text Box 2"/>
          <p:cNvSpPr txBox="1">
            <a:spLocks noChangeArrowheads="1"/>
          </p:cNvSpPr>
          <p:nvPr/>
        </p:nvSpPr>
        <p:spPr bwMode="auto">
          <a:xfrm>
            <a:off x="3708400" y="6165850"/>
            <a:ext cx="5040313" cy="57308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ts val="1125"/>
              </a:spcBef>
              <a:buClrTx/>
              <a:buFontTx/>
              <a:buNone/>
            </a:pPr>
            <a:r>
              <a:rPr lang="pt-BR" sz="1100" dirty="0">
                <a:solidFill>
                  <a:srgbClr val="000000"/>
                </a:solidFill>
              </a:rPr>
              <a:t>Prof. André Aparecido da Silva</a:t>
            </a:r>
          </a:p>
          <a:p>
            <a:pPr algn="ctr" eaLnBrk="1" hangingPunct="1">
              <a:spcBef>
                <a:spcPts val="1125"/>
              </a:spcBef>
              <a:buClrTx/>
              <a:buFontTx/>
              <a:buNone/>
            </a:pPr>
            <a:r>
              <a:rPr lang="pt-BR" sz="1100" dirty="0" smtClean="0">
                <a:solidFill>
                  <a:srgbClr val="000000"/>
                </a:solidFill>
                <a:hlinkClick r:id="rId3"/>
              </a:rPr>
              <a:t>www.oxnar.com.br/2015/profuncionario</a:t>
            </a:r>
            <a:r>
              <a:rPr lang="pt-BR" sz="1100" dirty="0" smtClean="0">
                <a:solidFill>
                  <a:srgbClr val="000000"/>
                </a:solidFill>
              </a:rPr>
              <a:t>  </a:t>
            </a:r>
            <a:endParaRPr lang="pt-BR" sz="1100" dirty="0">
              <a:solidFill>
                <a:srgbClr val="000000"/>
              </a:solidFill>
            </a:endParaRPr>
          </a:p>
        </p:txBody>
      </p:sp>
      <p:pic>
        <p:nvPicPr>
          <p:cNvPr id="205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813" y="0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>
          <a:xfrm>
            <a:off x="8610218" y="6165850"/>
            <a:ext cx="360039" cy="573088"/>
          </a:xfrm>
          <a:solidFill>
            <a:schemeClr val="accent1">
              <a:lumMod val="50000"/>
            </a:schemeClr>
          </a:solidFill>
        </p:spPr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1</a:t>
            </a:fld>
            <a:endParaRPr lang="pt-BR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 smtClean="0"/>
              <a:t>ELEMENTOS DA COMUNICAÇÃO</a:t>
            </a:r>
            <a:endParaRPr lang="pt-BR" sz="3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    As informações para serem trocadas precisam ser produzidas. Fonte é o produtor da informação: pessoa, instituição, empresa de comunicação. </a:t>
            </a:r>
          </a:p>
          <a:p>
            <a:pPr algn="just"/>
            <a:endParaRPr lang="pt-BR" dirty="0" smtClean="0"/>
          </a:p>
          <a:p>
            <a:pPr algn="just"/>
            <a:r>
              <a:rPr lang="pt-BR" dirty="0" smtClean="0"/>
              <a:t>   A fonte produz informação para um destinatário, que é o que vai se apropriar dela: pessoa, público, massa anônima.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7582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 smtClean="0"/>
              <a:t>ELEMENTOS DA COMUNICAÇÃO</a:t>
            </a:r>
            <a:endParaRPr lang="pt-BR" sz="3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Para que possam ser transportadas, da fonte ao destinatário, é preciso um emissor ou codificador que transforme a mensagem em sinais e um decodificador ou receptor que reconstrua na outra ponta.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1784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 smtClean="0"/>
              <a:t>ELEMENTOS DA COMUNICAÇÃO</a:t>
            </a:r>
            <a:endParaRPr lang="pt-BR" sz="3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A informação, como se vê, é o conteúdo da comunicação que vai da fonte ao destinatário por um canal que transporta mensagens codificadas em sinais.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2106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0"/>
            <a:ext cx="8226425" cy="1433512"/>
          </a:xfrm>
        </p:spPr>
        <p:txBody>
          <a:bodyPr/>
          <a:lstStyle/>
          <a:p>
            <a:r>
              <a:rPr lang="pt-BR" sz="3600" dirty="0" smtClean="0"/>
              <a:t>RESUMINDO</a:t>
            </a:r>
            <a:endParaRPr lang="pt-BR" sz="3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11560" y="1124744"/>
            <a:ext cx="8208912" cy="5472608"/>
          </a:xfrm>
        </p:spPr>
        <p:txBody>
          <a:bodyPr/>
          <a:lstStyle/>
          <a:p>
            <a:pPr algn="just"/>
            <a:r>
              <a:rPr lang="pt-BR" dirty="0" smtClean="0"/>
              <a:t>   Assim, você pode notar os elementos fundamentais da comunicação: </a:t>
            </a:r>
          </a:p>
          <a:p>
            <a:pPr marL="457200" indent="-457200" algn="just">
              <a:buFont typeface="Arial" charset="0"/>
              <a:buChar char="•"/>
            </a:pPr>
            <a:r>
              <a:rPr lang="pt-BR" dirty="0" smtClean="0"/>
              <a:t>Fonte;</a:t>
            </a:r>
          </a:p>
          <a:p>
            <a:pPr marL="457200" indent="-457200" algn="just">
              <a:buFont typeface="Arial" charset="0"/>
              <a:buChar char="•"/>
            </a:pPr>
            <a:r>
              <a:rPr lang="pt-BR" dirty="0" smtClean="0"/>
              <a:t>Destinatário</a:t>
            </a:r>
            <a:r>
              <a:rPr lang="pt-BR" dirty="0"/>
              <a:t>;</a:t>
            </a:r>
            <a:r>
              <a:rPr lang="pt-BR" dirty="0" smtClean="0"/>
              <a:t> </a:t>
            </a:r>
          </a:p>
          <a:p>
            <a:pPr marL="457200" indent="-457200" algn="just">
              <a:buFont typeface="Arial" charset="0"/>
              <a:buChar char="•"/>
            </a:pPr>
            <a:r>
              <a:rPr lang="pt-BR" dirty="0" smtClean="0"/>
              <a:t>Emissor;</a:t>
            </a:r>
          </a:p>
          <a:p>
            <a:pPr marL="457200" indent="-457200" algn="just">
              <a:buFont typeface="Arial" charset="0"/>
              <a:buChar char="•"/>
            </a:pPr>
            <a:r>
              <a:rPr lang="pt-BR" dirty="0" smtClean="0"/>
              <a:t>Receptor;</a:t>
            </a:r>
          </a:p>
          <a:p>
            <a:pPr marL="457200" indent="-457200" algn="just">
              <a:buFont typeface="Arial" charset="0"/>
              <a:buChar char="•"/>
            </a:pPr>
            <a:r>
              <a:rPr lang="pt-BR" dirty="0" smtClean="0"/>
              <a:t>Código; </a:t>
            </a:r>
          </a:p>
          <a:p>
            <a:pPr marL="457200" indent="-457200" algn="just">
              <a:buFont typeface="Arial" charset="0"/>
              <a:buChar char="•"/>
            </a:pPr>
            <a:r>
              <a:rPr lang="pt-BR" dirty="0" smtClean="0"/>
              <a:t>Canal;</a:t>
            </a:r>
          </a:p>
          <a:p>
            <a:pPr marL="457200" indent="-457200" algn="just">
              <a:buFont typeface="Arial" charset="0"/>
              <a:buChar char="•"/>
            </a:pPr>
            <a:r>
              <a:rPr lang="pt-BR" dirty="0"/>
              <a:t>M</a:t>
            </a:r>
            <a:r>
              <a:rPr lang="pt-BR" dirty="0" smtClean="0"/>
              <a:t>ensagem/informação.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0207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6</a:t>
            </a:fld>
            <a:endParaRPr lang="pt-BR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52400" y="457200"/>
            <a:ext cx="8915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pt-BR" smtClean="0"/>
              <a:t>MEIOS DE COMUNICAÇÃO</a:t>
            </a:r>
            <a:endParaRPr lang="pt-BR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83568" y="1625353"/>
            <a:ext cx="8178800" cy="466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800">
                <a:solidFill>
                  <a:srgbClr val="000000"/>
                </a:solidFill>
                <a:latin typeface="+mn-lt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>
                <a:solidFill>
                  <a:srgbClr val="000000"/>
                </a:solidFill>
                <a:latin typeface="+mn-lt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5pPr>
            <a:lvl6pPr marL="25146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 marL="457200" indent="-457200">
              <a:buFont typeface="Arial" charset="0"/>
              <a:buChar char="•"/>
            </a:pPr>
            <a:r>
              <a:rPr lang="pt-BR" sz="2800" dirty="0"/>
              <a:t>I</a:t>
            </a:r>
            <a:r>
              <a:rPr lang="pt-BR" sz="2800" dirty="0" smtClean="0"/>
              <a:t>magens; </a:t>
            </a:r>
          </a:p>
          <a:p>
            <a:pPr marL="457200" indent="-457200">
              <a:buFont typeface="Arial" charset="0"/>
              <a:buChar char="•"/>
            </a:pPr>
            <a:r>
              <a:rPr lang="pt-BR" sz="2800" dirty="0" smtClean="0"/>
              <a:t>Gráficos;</a:t>
            </a:r>
          </a:p>
          <a:p>
            <a:pPr marL="457200" indent="-457200">
              <a:buFont typeface="Arial" charset="0"/>
              <a:buChar char="•"/>
            </a:pPr>
            <a:r>
              <a:rPr lang="pt-BR" sz="2800" dirty="0"/>
              <a:t>S</a:t>
            </a:r>
            <a:r>
              <a:rPr lang="pt-BR" sz="2800" dirty="0" smtClean="0"/>
              <a:t>ons musicais; </a:t>
            </a:r>
          </a:p>
          <a:p>
            <a:pPr marL="457200" indent="-457200">
              <a:buFont typeface="Arial" charset="0"/>
              <a:buChar char="•"/>
            </a:pPr>
            <a:r>
              <a:rPr lang="pt-BR" sz="2800" dirty="0" smtClean="0"/>
              <a:t>Gestos; </a:t>
            </a:r>
          </a:p>
          <a:p>
            <a:pPr marL="457200" indent="-457200">
              <a:buFont typeface="Arial" charset="0"/>
              <a:buChar char="•"/>
            </a:pPr>
            <a:r>
              <a:rPr lang="pt-BR" sz="2800" dirty="0" smtClean="0"/>
              <a:t>Expressões; </a:t>
            </a:r>
          </a:p>
          <a:p>
            <a:pPr marL="457200" indent="-457200">
              <a:buFont typeface="Arial" charset="0"/>
              <a:buChar char="•"/>
            </a:pPr>
            <a:r>
              <a:rPr lang="pt-BR" sz="2800" dirty="0" smtClean="0"/>
              <a:t>Cheiro; </a:t>
            </a:r>
          </a:p>
          <a:p>
            <a:pPr marL="457200" indent="-457200">
              <a:buFont typeface="Arial" charset="0"/>
              <a:buChar char="•"/>
            </a:pPr>
            <a:r>
              <a:rPr lang="pt-BR" sz="2800" dirty="0" smtClean="0"/>
              <a:t>Tato;</a:t>
            </a:r>
          </a:p>
          <a:p>
            <a:pPr marL="457200" indent="-457200">
              <a:buFont typeface="Arial" charset="0"/>
              <a:buChar char="•"/>
            </a:pPr>
            <a:r>
              <a:rPr lang="pt-BR" sz="2800" dirty="0" smtClean="0"/>
              <a:t>Olhar; </a:t>
            </a:r>
          </a:p>
          <a:p>
            <a:pPr marL="457200" indent="-457200">
              <a:buFont typeface="Arial" charset="0"/>
              <a:buChar char="•"/>
            </a:pPr>
            <a:r>
              <a:rPr lang="pt-BR" sz="2800" dirty="0" smtClean="0"/>
              <a:t>Apalpar</a:t>
            </a:r>
            <a:endParaRPr lang="pt-BR" sz="2800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4724400" y="2286000"/>
            <a:ext cx="2743200" cy="369332"/>
          </a:xfrm>
          <a:prstGeom prst="rect">
            <a:avLst/>
          </a:prstGeom>
          <a:noFill/>
          <a:ln w="38100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b="1" dirty="0">
                <a:solidFill>
                  <a:schemeClr val="tx1"/>
                </a:solidFill>
              </a:rPr>
              <a:t>SERES PLURAIS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4724400" y="2971800"/>
            <a:ext cx="2743200" cy="646331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b="1" dirty="0">
                <a:solidFill>
                  <a:schemeClr val="tx1"/>
                </a:solidFill>
              </a:rPr>
              <a:t>SERES DE LINGUAGEM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4724400" y="4016375"/>
            <a:ext cx="2743200" cy="369332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b="1" dirty="0" smtClean="0">
                <a:solidFill>
                  <a:srgbClr val="FF3300"/>
                </a:solidFill>
              </a:rPr>
              <a:t>SERES </a:t>
            </a:r>
            <a:r>
              <a:rPr lang="pt-BR" b="1" dirty="0">
                <a:solidFill>
                  <a:srgbClr val="FF3300"/>
                </a:solidFill>
              </a:rPr>
              <a:t>SIMBÓLICOS</a:t>
            </a:r>
          </a:p>
        </p:txBody>
      </p:sp>
    </p:spTree>
    <p:extLst>
      <p:ext uri="{BB962C8B-B14F-4D97-AF65-F5344CB8AC3E}">
        <p14:creationId xmlns:p14="http://schemas.microsoft.com/office/powerpoint/2010/main" val="1363592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7</a:t>
            </a:fld>
            <a:endParaRPr lang="pt-BR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457200"/>
            <a:ext cx="8915400" cy="990600"/>
          </a:xfrm>
        </p:spPr>
        <p:txBody>
          <a:bodyPr/>
          <a:lstStyle/>
          <a:p>
            <a:r>
              <a:rPr lang="pt-BR"/>
              <a:t>LINGUAGEM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39375" y="1484784"/>
            <a:ext cx="8178800" cy="417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800">
                <a:solidFill>
                  <a:srgbClr val="000000"/>
                </a:solidFill>
                <a:latin typeface="+mn-lt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>
                <a:solidFill>
                  <a:srgbClr val="000000"/>
                </a:solidFill>
                <a:latin typeface="+mn-lt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5pPr>
            <a:lvl6pPr marL="25146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 marL="457200" indent="-457200">
              <a:buFont typeface="Arial" charset="0"/>
              <a:buChar char="•"/>
            </a:pPr>
            <a:r>
              <a:rPr lang="pt-BR" dirty="0" smtClean="0"/>
              <a:t>Flores; 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Ventos;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Ruídos; 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Sinais de energia vital emitidos pelo corpo; 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Silêncio; 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sonho</a:t>
            </a:r>
            <a:endParaRPr lang="pt-BR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1305500" y="5636082"/>
            <a:ext cx="7315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800" i="1" dirty="0">
                <a:solidFill>
                  <a:srgbClr val="FF3300"/>
                </a:solidFill>
                <a:latin typeface="Arial Black" pitchFamily="34" charset="0"/>
              </a:rPr>
              <a:t>AS LINGUAGENS ESTÃO NO MUNDO	 E NÓS ESTAMOS NA LINGUAGEM</a:t>
            </a:r>
          </a:p>
        </p:txBody>
      </p:sp>
    </p:spTree>
    <p:extLst>
      <p:ext uri="{BB962C8B-B14F-4D97-AF65-F5344CB8AC3E}">
        <p14:creationId xmlns:p14="http://schemas.microsoft.com/office/powerpoint/2010/main" val="2495555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132130"/>
            <a:ext cx="8226425" cy="4889158"/>
          </a:xfrm>
        </p:spPr>
        <p:txBody>
          <a:bodyPr/>
          <a:lstStyle/>
          <a:p>
            <a:pPr algn="just"/>
            <a:endParaRPr lang="pt-BR" dirty="0"/>
          </a:p>
          <a:p>
            <a:pPr algn="just"/>
            <a:endParaRPr lang="pt-BR" dirty="0" smtClean="0"/>
          </a:p>
          <a:p>
            <a:pPr algn="just"/>
            <a:r>
              <a:rPr lang="pt-BR" dirty="0" smtClean="0"/>
              <a:t>Como as informações trafegam na internet?</a:t>
            </a:r>
          </a:p>
          <a:p>
            <a:pPr algn="just"/>
            <a:endParaRPr lang="pt-BR" dirty="0"/>
          </a:p>
          <a:p>
            <a:pPr algn="ctr"/>
            <a:endParaRPr lang="pt-BR" dirty="0" smtClean="0"/>
          </a:p>
          <a:p>
            <a:pPr algn="ctr"/>
            <a:r>
              <a:rPr lang="pt-BR" dirty="0" smtClean="0"/>
              <a:t>ou como aquela mensagem do peixe saiu da cabeça de alguém até chegar ao seu celular.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2151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9552" y="404664"/>
            <a:ext cx="8226425" cy="1512168"/>
          </a:xfrm>
        </p:spPr>
        <p:txBody>
          <a:bodyPr/>
          <a:lstStyle/>
          <a:p>
            <a:pPr algn="just"/>
            <a:endParaRPr lang="pt-BR" dirty="0" smtClean="0"/>
          </a:p>
          <a:p>
            <a:pPr algn="just"/>
            <a:r>
              <a:rPr lang="pt-BR" dirty="0" smtClean="0"/>
              <a:t>O que muda numa comunicação em </a:t>
            </a:r>
            <a:r>
              <a:rPr lang="pt-BR" dirty="0" err="1" smtClean="0"/>
              <a:t>braille</a:t>
            </a:r>
            <a:r>
              <a:rPr lang="pt-BR" dirty="0" smtClean="0"/>
              <a:t>?</a:t>
            </a:r>
          </a:p>
          <a:p>
            <a:pPr algn="just"/>
            <a:endParaRPr lang="pt-BR" dirty="0"/>
          </a:p>
          <a:p>
            <a:pPr algn="ctr"/>
            <a:endParaRPr lang="pt-BR" dirty="0" smtClean="0"/>
          </a:p>
          <a:p>
            <a:pPr algn="ctr"/>
            <a:r>
              <a:rPr lang="pt-BR" dirty="0" smtClean="0"/>
              <a:t>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9</a:t>
            </a:fld>
            <a:endParaRPr lang="pt-BR"/>
          </a:p>
        </p:txBody>
      </p:sp>
      <p:pic>
        <p:nvPicPr>
          <p:cNvPr id="5" name="Picture 8" descr="http://www.hojeemdia.com.br/polopoly_fs/1.126358.1369230909!/image/image.jpg_gen/derivatives/landscape_714/im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077072"/>
            <a:ext cx="3668119" cy="2501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994" name="Picture 2" descr="http://www.livrosepessoas.com/wp-content/uploads/2015/01/brail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64" y="1844824"/>
            <a:ext cx="4656155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ço Reservado para Número de Slide 1"/>
          <p:cNvSpPr txBox="1">
            <a:spLocks/>
          </p:cNvSpPr>
          <p:nvPr/>
        </p:nvSpPr>
        <p:spPr bwMode="auto">
          <a:xfrm>
            <a:off x="8610218" y="6165850"/>
            <a:ext cx="360039" cy="57308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defTabSz="449263" rtl="0" fontAlgn="base"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ern="1200" smtClean="0">
                <a:solidFill>
                  <a:srgbClr val="FFFFFF"/>
                </a:solidFill>
                <a:latin typeface="Arial" charset="0"/>
                <a:ea typeface="+mn-ea"/>
                <a:cs typeface="Arial" charset="0"/>
              </a:defRPr>
            </a:lvl1pPr>
            <a:lvl2pPr marL="742950" indent="-28575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2pPr>
            <a:lvl3pPr marL="11430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34833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000" dirty="0" smtClean="0"/>
              <a:t>ELEMENTOS DA COMUNICAÇÃO</a:t>
            </a:r>
            <a:endParaRPr lang="pt-BR" sz="4000" dirty="0"/>
          </a:p>
        </p:txBody>
      </p:sp>
      <p:pic>
        <p:nvPicPr>
          <p:cNvPr id="36866" name="Picture 2" descr="http://3.bp.blogspot.com/-w1MZ6-NF9Q8/U_KjFz1x0KI/AAAAAAAAFBU/RebYqlmhsik/s1600/elementos%2Bda%2Bcomunica%C3%A7%C3%A3o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412776"/>
            <a:ext cx="7488832" cy="5094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ço Reservado para Número de Slide 5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786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2195736" y="923178"/>
            <a:ext cx="3505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pt-B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pt-BR" b="1"/>
              <a:t>Mix de Comunicação:</a:t>
            </a: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628000" y="1988840"/>
            <a:ext cx="8192472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pt-B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pt-BR" sz="3600" dirty="0"/>
              <a:t>A combinação de todas alternativas de comunicação, (propaganda; promoção de vendas; relações públicas e venda pessoal ), utilizadas pela organização para atingir seu objetivos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11</a:t>
            </a:fld>
            <a:endParaRPr lang="pt-B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dirty="0" smtClean="0"/>
              <a:t>OUTROS EXEMPLOS DE ELEMENTOS DA COMUNICAÇÃO</a:t>
            </a:r>
            <a:endParaRPr lang="pt-BR" sz="3200" dirty="0"/>
          </a:p>
        </p:txBody>
      </p:sp>
      <p:pic>
        <p:nvPicPr>
          <p:cNvPr id="83970" name="Picture 2" descr="http://imgsapp.alterosa.com.br/app/noticia_134097410012/2013/11/24/100741/20131124093227162520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916832"/>
            <a:ext cx="2385322" cy="1264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12</a:t>
            </a:fld>
            <a:endParaRPr lang="pt-BR"/>
          </a:p>
        </p:txBody>
      </p:sp>
      <p:pic>
        <p:nvPicPr>
          <p:cNvPr id="83972" name="Picture 4" descr="http://cdns2.freepik.com/fotos-gratis/069-vector-sinal-de-transito_25-1009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181776"/>
            <a:ext cx="2592288" cy="1726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974" name="Picture 6" descr="http://cdns2.freepik.com/fotos-gratis/_4241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908817"/>
            <a:ext cx="2016224" cy="1768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Espaço Reservado para Número de Slide 1"/>
          <p:cNvSpPr txBox="1">
            <a:spLocks/>
          </p:cNvSpPr>
          <p:nvPr/>
        </p:nvSpPr>
        <p:spPr bwMode="auto">
          <a:xfrm>
            <a:off x="8460432" y="6165850"/>
            <a:ext cx="509825" cy="57308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defTabSz="449263" rtl="0" fontAlgn="base"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ern="1200" smtClean="0">
                <a:solidFill>
                  <a:srgbClr val="FFFFFF"/>
                </a:solidFill>
                <a:latin typeface="Arial" charset="0"/>
                <a:ea typeface="+mn-ea"/>
                <a:cs typeface="Arial" charset="0"/>
              </a:defRPr>
            </a:lvl1pPr>
            <a:lvl2pPr marL="742950" indent="-28575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2pPr>
            <a:lvl3pPr marL="11430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12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39348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Teoria da Informação é uma teoria matemática da comunicação criada por Shannon em 1940 nos EUA.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Engenheiro de uma empresa de comunicação, o interesse das pesquisas de Shannon era de baixar os custos do processo comunicativo.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13</a:t>
            </a:fld>
            <a:endParaRPr lang="pt-BR"/>
          </a:p>
        </p:txBody>
      </p:sp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875" y="0"/>
            <a:ext cx="1762125" cy="1344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3585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Continuando...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6425" cy="2116832"/>
          </a:xfrm>
        </p:spPr>
        <p:txBody>
          <a:bodyPr/>
          <a:lstStyle/>
          <a:p>
            <a:pPr algn="just"/>
            <a:r>
              <a:rPr lang="pt-BR" dirty="0" smtClean="0"/>
              <a:t>   Esses elementos constituem o processo de comunicação analisado pelas teorias da comunicação, seja entre pessoas ou entre máquinas. 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14</a:t>
            </a:fld>
            <a:endParaRPr lang="pt-BR"/>
          </a:p>
        </p:txBody>
      </p:sp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429000"/>
            <a:ext cx="4320480" cy="3147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Espaço Reservado para Número de Slide 1"/>
          <p:cNvSpPr txBox="1">
            <a:spLocks/>
          </p:cNvSpPr>
          <p:nvPr/>
        </p:nvSpPr>
        <p:spPr bwMode="auto">
          <a:xfrm>
            <a:off x="8460432" y="6165850"/>
            <a:ext cx="509825" cy="57308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defTabSz="449263" rtl="0" fontAlgn="base"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ern="1200" smtClean="0">
                <a:solidFill>
                  <a:srgbClr val="FFFFFF"/>
                </a:solidFill>
                <a:latin typeface="Arial" charset="0"/>
                <a:ea typeface="+mn-ea"/>
                <a:cs typeface="Arial" charset="0"/>
              </a:defRPr>
            </a:lvl1pPr>
            <a:lvl2pPr marL="742950" indent="-28575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2pPr>
            <a:lvl3pPr marL="11430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14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396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Porém, conforme o interesse da análise, o significado e o valor de cada um pode mudar. Além disso, algumas teorias incluem outros elementos para compreender a comunicação.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15</a:t>
            </a:fld>
            <a:endParaRPr lang="pt-BR"/>
          </a:p>
        </p:txBody>
      </p:sp>
      <p:sp>
        <p:nvSpPr>
          <p:cNvPr id="5" name="Espaço Reservado para Número de Slide 1"/>
          <p:cNvSpPr txBox="1">
            <a:spLocks/>
          </p:cNvSpPr>
          <p:nvPr/>
        </p:nvSpPr>
        <p:spPr bwMode="auto">
          <a:xfrm>
            <a:off x="8460432" y="6165850"/>
            <a:ext cx="509825" cy="57308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defTabSz="449263" rtl="0" fontAlgn="base"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ern="1200" smtClean="0">
                <a:solidFill>
                  <a:srgbClr val="FFFFFF"/>
                </a:solidFill>
                <a:latin typeface="Arial" charset="0"/>
                <a:ea typeface="+mn-ea"/>
                <a:cs typeface="Arial" charset="0"/>
              </a:defRPr>
            </a:lvl1pPr>
            <a:lvl2pPr marL="742950" indent="-28575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2pPr>
            <a:lvl3pPr marL="11430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15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61105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3068960"/>
            <a:ext cx="8226425" cy="1433512"/>
          </a:xfrm>
        </p:spPr>
        <p:txBody>
          <a:bodyPr/>
          <a:lstStyle/>
          <a:p>
            <a:r>
              <a:rPr lang="pt-BR" dirty="0" smtClean="0"/>
              <a:t>Quais seriam estes outros elementos da comunicação ?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16</a:t>
            </a:fld>
            <a:endParaRPr lang="pt-BR"/>
          </a:p>
        </p:txBody>
      </p:sp>
      <p:sp>
        <p:nvSpPr>
          <p:cNvPr id="6" name="Espaço Reservado para Número de Slide 1"/>
          <p:cNvSpPr txBox="1">
            <a:spLocks/>
          </p:cNvSpPr>
          <p:nvPr/>
        </p:nvSpPr>
        <p:spPr bwMode="auto">
          <a:xfrm>
            <a:off x="8460432" y="6165850"/>
            <a:ext cx="509825" cy="57308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defTabSz="449263" rtl="0" fontAlgn="base"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ern="1200" smtClean="0">
                <a:solidFill>
                  <a:srgbClr val="FFFFFF"/>
                </a:solidFill>
                <a:latin typeface="Arial" charset="0"/>
                <a:ea typeface="+mn-ea"/>
                <a:cs typeface="Arial" charset="0"/>
              </a:defRPr>
            </a:lvl1pPr>
            <a:lvl2pPr marL="742950" indent="-28575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2pPr>
            <a:lvl3pPr marL="11430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16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06638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17</a:t>
            </a:fld>
            <a:endParaRPr lang="pt-BR"/>
          </a:p>
        </p:txBody>
      </p:sp>
      <p:pic>
        <p:nvPicPr>
          <p:cNvPr id="870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06034"/>
            <a:ext cx="7552419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Espaço Reservado para Número de Slide 1"/>
          <p:cNvSpPr txBox="1">
            <a:spLocks/>
          </p:cNvSpPr>
          <p:nvPr/>
        </p:nvSpPr>
        <p:spPr bwMode="auto">
          <a:xfrm>
            <a:off x="8460432" y="6165850"/>
            <a:ext cx="509825" cy="57308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defTabSz="449263" rtl="0" fontAlgn="base"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ern="1200" smtClean="0">
                <a:solidFill>
                  <a:srgbClr val="FFFFFF"/>
                </a:solidFill>
                <a:latin typeface="Arial" charset="0"/>
                <a:ea typeface="+mn-ea"/>
                <a:cs typeface="Arial" charset="0"/>
              </a:defRPr>
            </a:lvl1pPr>
            <a:lvl2pPr marL="742950" indent="-28575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2pPr>
            <a:lvl3pPr marL="11430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17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19586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INTERAÇÃO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Comunicação entre pessoas que convivem; diálogo, contato.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Conjunto das ações e relações entre os membros de um grupo ou entre grupos de uma comunidade.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7292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8226425" cy="2160240"/>
          </a:xfrm>
        </p:spPr>
        <p:txBody>
          <a:bodyPr/>
          <a:lstStyle/>
          <a:p>
            <a:r>
              <a:rPr lang="pt-BR" dirty="0" smtClean="0"/>
              <a:t>A comunicação é um processo linear que começa com a fonte e termina no destinatário.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19</a:t>
            </a:fld>
            <a:endParaRPr lang="pt-BR"/>
          </a:p>
        </p:txBody>
      </p:sp>
      <p:pic>
        <p:nvPicPr>
          <p:cNvPr id="880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56992"/>
            <a:ext cx="7632848" cy="3263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4721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...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Uma outra possibilidade é entender a comunicação como interação aberta. </a:t>
            </a:r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   Nesse caso todos os elementos estão envolvidos e, além deles, as condições de como a fonte produz a informação e como o destinatário a interpreta. 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0605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...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</a:t>
            </a:r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   O destinatário é alguém que busca a informação de modo que ela possa ser interpretada infinitamente.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8521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22</a:t>
            </a:fld>
            <a:endParaRPr lang="pt-BR"/>
          </a:p>
        </p:txBody>
      </p:sp>
      <p:pic>
        <p:nvPicPr>
          <p:cNvPr id="983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17" y="2420888"/>
            <a:ext cx="8734450" cy="1472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8235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Esquema circular...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23</a:t>
            </a:fld>
            <a:endParaRPr lang="pt-BR"/>
          </a:p>
        </p:txBody>
      </p:sp>
      <p:pic>
        <p:nvPicPr>
          <p:cNvPr id="993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8800"/>
            <a:ext cx="7995371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93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586" y="1631404"/>
            <a:ext cx="7991475" cy="453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229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3068960"/>
            <a:ext cx="8226425" cy="1433512"/>
          </a:xfrm>
        </p:spPr>
        <p:txBody>
          <a:bodyPr/>
          <a:lstStyle/>
          <a:p>
            <a:r>
              <a:rPr lang="pt-BR" dirty="0" smtClean="0"/>
              <a:t>Esquema Aberto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0622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Veja o exemplo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O livro do módulo10, o qual da base a esta aula, foi produzido para você e para milhares de outros funcionários da educação que também farão este curso.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Isso foi uma condicionante na produção das informações, na qual se tem de escolher linguagem, vocabulário, conteúdos, etc.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5693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INTERPRETAÇÃO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6425" cy="2764904"/>
          </a:xfrm>
        </p:spPr>
        <p:txBody>
          <a:bodyPr/>
          <a:lstStyle/>
          <a:p>
            <a:pPr algn="just"/>
            <a:r>
              <a:rPr lang="pt-BR" dirty="0" smtClean="0"/>
              <a:t> 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Já a condição para a interpretação que você fará do texto é a de que está estudando para aprender alguma coisa sobre comunicação na escola.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26</a:t>
            </a:fld>
            <a:endParaRPr lang="pt-BR"/>
          </a:p>
        </p:txBody>
      </p:sp>
      <p:pic>
        <p:nvPicPr>
          <p:cNvPr id="1003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5315" y="4869160"/>
            <a:ext cx="4168685" cy="1950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8605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INTERPRETAÇÃO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</a:t>
            </a:r>
            <a:endParaRPr lang="pt-BR" dirty="0"/>
          </a:p>
          <a:p>
            <a:pPr algn="just"/>
            <a:r>
              <a:rPr lang="pt-BR" dirty="0" smtClean="0"/>
              <a:t>   Entretanto, um estudioso da educação interessado em pesquisar como é feita a formação profissional dos funcionários neste curso, poderá interpretá-la de outro modo.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0415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INTERPRETAÇÃO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Uma terceira pessoa, estudiosa da comunicação, interessada em avaliar a validade do texto quanto aos conhecimentos de comunicação, terá outra interpretação.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0921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 </a:t>
            </a:r>
            <a:r>
              <a:rPr lang="pt-BR" dirty="0" smtClean="0"/>
              <a:t>  Para alguns, a comunicação se realiza quando o destinatário recebe a mensagem. </a:t>
            </a:r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   Para outros, a comunicação acontece quando o destinatário compreende a mensagem como a fonte a produziu.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596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</a:t>
            </a:r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   Para outros, ainda, a comunicação é um processo em que o destinatário interpreta a mensagem em um dado contexto e a transforma.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30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230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Considerando o que foi visto nos slides anteriores pense: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 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Na comunicação de massa interessa que o destinatário receba a mensagem ou interessa que ele a interprete? </a:t>
            </a:r>
          </a:p>
          <a:p>
            <a:endParaRPr lang="pt-BR" dirty="0"/>
          </a:p>
          <a:p>
            <a:r>
              <a:rPr lang="pt-BR" dirty="0" smtClean="0"/>
              <a:t>   E na escola, o que interessa?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31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0534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 agora, o que diria se alguém lhe perguntasse: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pPr algn="ctr"/>
            <a:r>
              <a:rPr lang="pt-BR" dirty="0" smtClean="0"/>
              <a:t> </a:t>
            </a:r>
          </a:p>
          <a:p>
            <a:pPr algn="ctr"/>
            <a:r>
              <a:rPr lang="pt-BR" dirty="0" smtClean="0"/>
              <a:t>“O que você entende por comunicação ?”.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32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9909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comunicação pode ser caracterizada de três maneiras: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arenR"/>
            </a:pPr>
            <a:endParaRPr lang="pt-BR" dirty="0" smtClean="0"/>
          </a:p>
          <a:p>
            <a:pPr marL="514350" indent="-514350">
              <a:buAutoNum type="arabicParenR"/>
            </a:pPr>
            <a:endParaRPr lang="pt-BR" dirty="0"/>
          </a:p>
          <a:p>
            <a:pPr marL="514350" indent="-514350">
              <a:buAutoNum type="arabicParenR"/>
            </a:pPr>
            <a:r>
              <a:rPr lang="pt-BR" dirty="0" smtClean="0"/>
              <a:t>Como relação das pessoas com mensagens, mas não entre si; </a:t>
            </a:r>
          </a:p>
          <a:p>
            <a:pPr marL="514350" indent="-514350">
              <a:buAutoNum type="arabicParenR"/>
            </a:pPr>
            <a:endParaRPr lang="pt-BR" dirty="0"/>
          </a:p>
          <a:p>
            <a:pPr marL="0" indent="0"/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33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803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comunicação pode ser caracterizada de três maneiras: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arenR"/>
            </a:pPr>
            <a:endParaRPr lang="pt-BR" dirty="0"/>
          </a:p>
          <a:p>
            <a:pPr marL="0" indent="0" algn="just"/>
            <a:r>
              <a:rPr lang="pt-BR" dirty="0" smtClean="0"/>
              <a:t>2)  Como relação entre pessoas por meio de mensagens - as mensagens são instrumentos das pessoas;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34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1852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comunicação pode ser caracterizada de três maneiras: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/>
            <a:endParaRPr lang="pt-BR" dirty="0" smtClean="0"/>
          </a:p>
          <a:p>
            <a:pPr marL="0" indent="0" algn="just"/>
            <a:r>
              <a:rPr lang="pt-BR" dirty="0" smtClean="0"/>
              <a:t>3) Como relação em que ao produzirem, emitirem e receberem mensagens, as pessoas interagem entre si e com as mensagens - pessoas e mensagens não podem ser separados na relação.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35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1852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pPr algn="just"/>
            <a:r>
              <a:rPr lang="pt-BR" dirty="0" smtClean="0"/>
              <a:t>Qual o papel da comunicação na vida social?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36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7908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Papel social da comunicação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Nesse sentido, a comunicação possibilita a expressão das individualidades;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A transmissão de valores e saberes; </a:t>
            </a:r>
          </a:p>
          <a:p>
            <a:pPr algn="just"/>
            <a:r>
              <a:rPr lang="pt-BR" dirty="0" smtClean="0"/>
              <a:t> 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A conversação e o diálogo entre diferentes (gerações, grupos sociais, gêneros, etnias, etc.);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37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47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A divulgação de informações, produtos, ideias, etc.; </a:t>
            </a:r>
          </a:p>
          <a:p>
            <a:pPr algn="just"/>
            <a:r>
              <a:rPr lang="pt-BR" dirty="0"/>
              <a:t> </a:t>
            </a:r>
            <a:endParaRPr lang="pt-BR" dirty="0" smtClean="0"/>
          </a:p>
          <a:p>
            <a:pPr algn="just"/>
            <a:r>
              <a:rPr lang="pt-BR" dirty="0"/>
              <a:t> </a:t>
            </a:r>
            <a:r>
              <a:rPr lang="pt-BR" dirty="0" smtClean="0"/>
              <a:t>  A difusão e propagação de opiniões, produtos, imagens...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Além disso, a comunicação também pode divertir, entreter, ensinar, educar, entre outros.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38</a:t>
            </a:fld>
            <a:endParaRPr lang="pt-BR"/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6425" cy="1433512"/>
          </a:xfrm>
        </p:spPr>
        <p:txBody>
          <a:bodyPr/>
          <a:lstStyle/>
          <a:p>
            <a:r>
              <a:rPr lang="pt-BR" dirty="0" smtClean="0"/>
              <a:t>Papel social da comunicação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86207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39</a:t>
            </a:fld>
            <a:endParaRPr lang="pt-BR"/>
          </a:p>
        </p:txBody>
      </p:sp>
      <p:pic>
        <p:nvPicPr>
          <p:cNvPr id="1013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315" y="4595014"/>
            <a:ext cx="1967157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6425" cy="1433512"/>
          </a:xfrm>
        </p:spPr>
        <p:txBody>
          <a:bodyPr/>
          <a:lstStyle/>
          <a:p>
            <a:r>
              <a:rPr lang="pt-BR" dirty="0" smtClean="0"/>
              <a:t>Papel social da comunicação</a:t>
            </a:r>
            <a:endParaRPr lang="pt-BR" dirty="0"/>
          </a:p>
        </p:txBody>
      </p:sp>
      <p:pic>
        <p:nvPicPr>
          <p:cNvPr id="101380" name="Picture 4" descr="http://4.bp.blogspot.com/-uiAJxY45WoI/UUp9q98j3lI/AAAAAAAAANc/Njj_Xv0E1PM/s400/empreendedo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7579" y="4601957"/>
            <a:ext cx="1849267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Conector reto 8"/>
          <p:cNvCxnSpPr/>
          <p:nvPr/>
        </p:nvCxnSpPr>
        <p:spPr bwMode="auto">
          <a:xfrm>
            <a:off x="-30205" y="6107182"/>
            <a:ext cx="9144000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Conector reto 11"/>
          <p:cNvCxnSpPr/>
          <p:nvPr/>
        </p:nvCxnSpPr>
        <p:spPr bwMode="auto">
          <a:xfrm>
            <a:off x="-30205" y="4595014"/>
            <a:ext cx="9144000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01382" name="Picture 6" descr="http://www.portalbarueri.com/wp-content/uploads/2010/10/reciclagem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141" y="4608900"/>
            <a:ext cx="1498282" cy="1498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384" name="Picture 8" descr="http://www.izp.al.gov.br/sala-de-imprensa/noticias/2011/marco-2012/rede-jovem-de-cidadania-discute-as-redes-sociais/image_preview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8443" y="4608900"/>
            <a:ext cx="1628712" cy="1498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386" name="Picture 10" descr="https://uvceara.files.wordpress.com/2014/07/redes_sociais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0555" y="1628800"/>
            <a:ext cx="3862369" cy="2758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2267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Mídias sociais também são formas de comunicação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40</a:t>
            </a:fld>
            <a:endParaRPr lang="pt-BR"/>
          </a:p>
        </p:txBody>
      </p:sp>
      <p:pic>
        <p:nvPicPr>
          <p:cNvPr id="103426" name="Picture 2" descr="http://1.bp.blogspot.com/-1hI-u85C_aw/UD4CW_vjIVI/AAAAAAAAAwA/4bCWxi-NnIg/s1600/midias_sociais-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84784"/>
            <a:ext cx="7488832" cy="4909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806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41</a:t>
            </a:fld>
            <a:endParaRPr lang="pt-BR"/>
          </a:p>
        </p:txBody>
      </p:sp>
      <p:pic>
        <p:nvPicPr>
          <p:cNvPr id="1044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60648"/>
            <a:ext cx="6146357" cy="6185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729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linguagem como elemento de expressão (1)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just">
              <a:buFont typeface="Arial" charset="0"/>
              <a:buChar char="•"/>
            </a:pPr>
            <a:r>
              <a:rPr lang="pt-BR" dirty="0"/>
              <a:t>S</a:t>
            </a:r>
            <a:r>
              <a:rPr lang="pt-BR" dirty="0" smtClean="0"/>
              <a:t>uas intenções, sentimentos e pensamentos) </a:t>
            </a:r>
          </a:p>
          <a:p>
            <a:pPr marL="0" indent="0" algn="just"/>
            <a:endParaRPr lang="pt-BR" dirty="0" smtClean="0"/>
          </a:p>
          <a:p>
            <a:pPr marL="0" indent="0" algn="just"/>
            <a:endParaRPr lang="pt-BR" dirty="0" smtClean="0"/>
          </a:p>
          <a:p>
            <a:pPr marL="457200" indent="-457200" algn="just">
              <a:buFont typeface="Arial" charset="0"/>
              <a:buChar char="•"/>
            </a:pPr>
            <a:r>
              <a:rPr lang="pt-BR" dirty="0" smtClean="0"/>
              <a:t>Para negociarem, para compartilharem, comunicarem, entenderem-se). </a:t>
            </a:r>
          </a:p>
          <a:p>
            <a:pPr marL="0" indent="0" algn="just"/>
            <a:endParaRPr lang="pt-BR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42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32791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linguagem como elemento de expressão (2)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just">
              <a:buFont typeface="Arial" charset="0"/>
              <a:buChar char="•"/>
            </a:pPr>
            <a:endParaRPr lang="pt-BR" dirty="0" smtClean="0"/>
          </a:p>
          <a:p>
            <a:pPr marL="457200" indent="-457200" algn="just">
              <a:buFont typeface="Arial" charset="0"/>
              <a:buChar char="•"/>
            </a:pPr>
            <a:r>
              <a:rPr lang="pt-BR" dirty="0" smtClean="0"/>
              <a:t>Representam o mundo (as coisas, os acontecimentos, as ações, as outras pessoas) e interagem (dialogam e conversam para se mostrarem diferentes, para construírem consensos, </a:t>
            </a:r>
          </a:p>
          <a:p>
            <a:pPr marL="0" indent="0" algn="just"/>
            <a:r>
              <a:rPr lang="pt-BR" dirty="0" smtClean="0"/>
              <a:t> 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43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15466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pPr algn="ctr"/>
            <a:endParaRPr lang="pt-BR" dirty="0"/>
          </a:p>
          <a:p>
            <a:pPr algn="ctr"/>
            <a:r>
              <a:rPr lang="pt-BR" dirty="0" smtClean="0"/>
              <a:t>A semiótica e o estudo da comunicação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44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0174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SEMIÓTICA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 </a:t>
            </a:r>
          </a:p>
          <a:p>
            <a:endParaRPr lang="pt-BR" dirty="0"/>
          </a:p>
          <a:p>
            <a:endParaRPr lang="pt-BR" dirty="0" smtClean="0"/>
          </a:p>
          <a:p>
            <a:r>
              <a:rPr lang="pt-BR" dirty="0"/>
              <a:t> </a:t>
            </a:r>
            <a:r>
              <a:rPr lang="pt-BR" dirty="0" smtClean="0"/>
              <a:t>  É a ciência dos signos, do significado das coisas ou objetos.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45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0509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>
                <a:solidFill>
                  <a:srgbClr val="000080"/>
                </a:solidFill>
              </a:rPr>
              <a:t>Interpretante</a:t>
            </a:r>
            <a:r>
              <a:rPr lang="en-GB" dirty="0" smtClean="0">
                <a:solidFill>
                  <a:srgbClr val="000080"/>
                </a:solidFill>
              </a:rPr>
              <a:t> </a:t>
            </a:r>
            <a:r>
              <a:rPr lang="en-GB" dirty="0" err="1" smtClean="0">
                <a:solidFill>
                  <a:srgbClr val="000080"/>
                </a:solidFill>
              </a:rPr>
              <a:t>imediato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46</a:t>
            </a:fld>
            <a:endParaRPr lang="pt-BR"/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pPr>
              <a:lnSpc>
                <a:spcPct val="95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sz="2800" dirty="0" smtClean="0"/>
          </a:p>
          <a:p>
            <a:pPr>
              <a:lnSpc>
                <a:spcPct val="95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sz="2800" dirty="0"/>
          </a:p>
          <a:p>
            <a:pPr algn="just">
              <a:lnSpc>
                <a:spcPct val="95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800" dirty="0" err="1" smtClean="0"/>
              <a:t>Tudo</a:t>
            </a:r>
            <a:r>
              <a:rPr lang="en-GB" sz="2800" dirty="0" smtClean="0"/>
              <a:t> </a:t>
            </a:r>
            <a:r>
              <a:rPr lang="en-GB" sz="2800" dirty="0" err="1"/>
              <a:t>aquilo</a:t>
            </a:r>
            <a:r>
              <a:rPr lang="en-GB" sz="2800" dirty="0"/>
              <a:t> </a:t>
            </a:r>
            <a:r>
              <a:rPr lang="en-GB" sz="2800" dirty="0" err="1"/>
              <a:t>que</a:t>
            </a:r>
            <a:r>
              <a:rPr lang="en-GB" sz="2800" dirty="0"/>
              <a:t> um </a:t>
            </a:r>
            <a:r>
              <a:rPr lang="en-GB" sz="2800" dirty="0" err="1"/>
              <a:t>signo</a:t>
            </a:r>
            <a:r>
              <a:rPr lang="en-GB" sz="2800" dirty="0"/>
              <a:t> </a:t>
            </a:r>
            <a:r>
              <a:rPr lang="en-GB" sz="2800" dirty="0" err="1"/>
              <a:t>está</a:t>
            </a:r>
            <a:r>
              <a:rPr lang="en-GB" sz="2800" dirty="0"/>
              <a:t> </a:t>
            </a:r>
            <a:r>
              <a:rPr lang="en-GB" sz="2800" dirty="0" err="1"/>
              <a:t>apto</a:t>
            </a:r>
            <a:r>
              <a:rPr lang="en-GB" sz="2800" dirty="0"/>
              <a:t> a </a:t>
            </a:r>
            <a:r>
              <a:rPr lang="en-GB" sz="2800" dirty="0" err="1"/>
              <a:t>produzir</a:t>
            </a:r>
            <a:r>
              <a:rPr lang="en-GB" sz="2800" dirty="0"/>
              <a:t> </a:t>
            </a:r>
            <a:r>
              <a:rPr lang="en-GB" sz="2800" dirty="0" err="1"/>
              <a:t>em</a:t>
            </a:r>
            <a:r>
              <a:rPr lang="en-GB" sz="2800" dirty="0"/>
              <a:t> </a:t>
            </a:r>
            <a:r>
              <a:rPr lang="en-GB" sz="2800" dirty="0" err="1"/>
              <a:t>uma</a:t>
            </a:r>
            <a:r>
              <a:rPr lang="en-GB" sz="2800" dirty="0"/>
              <a:t> </a:t>
            </a:r>
            <a:r>
              <a:rPr lang="en-GB" sz="2800" dirty="0" err="1"/>
              <a:t>mente</a:t>
            </a:r>
            <a:r>
              <a:rPr lang="en-GB" sz="2800" dirty="0"/>
              <a:t> </a:t>
            </a:r>
            <a:r>
              <a:rPr lang="en-GB" sz="2800" dirty="0" err="1"/>
              <a:t>interpretadora</a:t>
            </a:r>
            <a:r>
              <a:rPr lang="en-GB" sz="2800" dirty="0"/>
              <a:t>. </a:t>
            </a:r>
          </a:p>
          <a:p>
            <a:pPr>
              <a:lnSpc>
                <a:spcPct val="95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dirty="0" smtClean="0">
                <a:solidFill>
                  <a:srgbClr val="000080"/>
                </a:solidFill>
              </a:rPr>
              <a:t> </a:t>
            </a:r>
            <a:r>
              <a:rPr lang="en-GB" sz="2800" dirty="0" smtClean="0"/>
              <a:t>.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88978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>
                <a:solidFill>
                  <a:srgbClr val="000080"/>
                </a:solidFill>
              </a:rPr>
              <a:t>Interpretante</a:t>
            </a:r>
            <a:r>
              <a:rPr lang="en-GB" dirty="0" smtClean="0">
                <a:solidFill>
                  <a:srgbClr val="000080"/>
                </a:solidFill>
              </a:rPr>
              <a:t> </a:t>
            </a:r>
            <a:r>
              <a:rPr lang="en-GB" dirty="0" err="1" smtClean="0">
                <a:solidFill>
                  <a:srgbClr val="000080"/>
                </a:solidFill>
              </a:rPr>
              <a:t>dinâmico</a:t>
            </a:r>
            <a:r>
              <a:rPr lang="en-GB" dirty="0" smtClean="0">
                <a:solidFill>
                  <a:srgbClr val="000080"/>
                </a:solidFill>
              </a:rPr>
              <a:t>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47</a:t>
            </a:fld>
            <a:endParaRPr lang="pt-BR"/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pPr>
              <a:lnSpc>
                <a:spcPct val="95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800" dirty="0" smtClean="0"/>
              <a:t>    </a:t>
            </a:r>
          </a:p>
          <a:p>
            <a:pPr>
              <a:lnSpc>
                <a:spcPct val="95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sz="2800" dirty="0"/>
          </a:p>
          <a:p>
            <a:pPr algn="just">
              <a:lnSpc>
                <a:spcPct val="95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800" dirty="0" smtClean="0"/>
              <a:t>   </a:t>
            </a:r>
          </a:p>
          <a:p>
            <a:pPr algn="just">
              <a:lnSpc>
                <a:spcPct val="95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800" dirty="0"/>
              <a:t> </a:t>
            </a:r>
            <a:r>
              <a:rPr lang="en-GB" sz="2800" dirty="0" smtClean="0"/>
              <a:t>   </a:t>
            </a:r>
            <a:r>
              <a:rPr lang="en-GB" sz="2800" dirty="0" err="1" smtClean="0"/>
              <a:t>Aquilo</a:t>
            </a:r>
            <a:r>
              <a:rPr lang="en-GB" sz="2800" dirty="0" smtClean="0"/>
              <a:t> </a:t>
            </a:r>
            <a:r>
              <a:rPr lang="en-GB" sz="2800" dirty="0" err="1"/>
              <a:t>que</a:t>
            </a:r>
            <a:r>
              <a:rPr lang="en-GB" sz="2800" dirty="0"/>
              <a:t> o </a:t>
            </a:r>
            <a:r>
              <a:rPr lang="en-GB" sz="2800" dirty="0" err="1"/>
              <a:t>signo</a:t>
            </a:r>
            <a:r>
              <a:rPr lang="en-GB" sz="2800" dirty="0"/>
              <a:t> </a:t>
            </a:r>
            <a:r>
              <a:rPr lang="en-GB" sz="2800" dirty="0" err="1"/>
              <a:t>efetivamente</a:t>
            </a:r>
            <a:r>
              <a:rPr lang="en-GB" sz="2800" dirty="0"/>
              <a:t> </a:t>
            </a:r>
            <a:r>
              <a:rPr lang="en-GB" sz="2800" dirty="0" err="1"/>
              <a:t>produz</a:t>
            </a:r>
            <a:r>
              <a:rPr lang="en-GB" sz="2800" dirty="0"/>
              <a:t> </a:t>
            </a:r>
            <a:r>
              <a:rPr lang="en-GB" sz="2800" dirty="0" err="1"/>
              <a:t>em</a:t>
            </a:r>
            <a:r>
              <a:rPr lang="en-GB" sz="2800" dirty="0"/>
              <a:t> </a:t>
            </a:r>
            <a:r>
              <a:rPr lang="en-GB" sz="2800" dirty="0" err="1"/>
              <a:t>cada</a:t>
            </a:r>
            <a:r>
              <a:rPr lang="en-GB" sz="2800" dirty="0"/>
              <a:t> </a:t>
            </a:r>
            <a:r>
              <a:rPr lang="en-GB" sz="2800" dirty="0" err="1"/>
              <a:t>mente</a:t>
            </a:r>
            <a:r>
              <a:rPr lang="en-GB" sz="2800" dirty="0"/>
              <a:t> singular. </a:t>
            </a:r>
            <a:r>
              <a:rPr lang="en-GB" sz="2800" dirty="0" err="1"/>
              <a:t>Pode</a:t>
            </a:r>
            <a:r>
              <a:rPr lang="en-GB" sz="2800" dirty="0"/>
              <a:t> </a:t>
            </a:r>
            <a:r>
              <a:rPr lang="en-GB" sz="2800" dirty="0" err="1"/>
              <a:t>ser</a:t>
            </a:r>
            <a:r>
              <a:rPr lang="en-GB" sz="2800" dirty="0"/>
              <a:t> </a:t>
            </a:r>
            <a:r>
              <a:rPr lang="en-GB" sz="2800" dirty="0" err="1"/>
              <a:t>emocional</a:t>
            </a:r>
            <a:r>
              <a:rPr lang="en-GB" sz="2800" dirty="0"/>
              <a:t>, </a:t>
            </a:r>
            <a:r>
              <a:rPr lang="en-GB" sz="2800" dirty="0" err="1"/>
              <a:t>energético</a:t>
            </a:r>
            <a:r>
              <a:rPr lang="en-GB" sz="2800" dirty="0"/>
              <a:t> </a:t>
            </a:r>
            <a:r>
              <a:rPr lang="en-GB" sz="2800" dirty="0" err="1"/>
              <a:t>ou</a:t>
            </a:r>
            <a:r>
              <a:rPr lang="en-GB" sz="2800" dirty="0"/>
              <a:t> </a:t>
            </a:r>
            <a:r>
              <a:rPr lang="en-GB" sz="2800" dirty="0" err="1"/>
              <a:t>lógico</a:t>
            </a:r>
            <a:r>
              <a:rPr lang="en-GB" sz="2800" dirty="0" smtClean="0"/>
              <a:t>.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292128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>
                <a:solidFill>
                  <a:srgbClr val="000080"/>
                </a:solidFill>
              </a:rPr>
              <a:t>Interpretante</a:t>
            </a:r>
            <a:r>
              <a:rPr lang="en-GB" dirty="0" smtClean="0">
                <a:solidFill>
                  <a:srgbClr val="000080"/>
                </a:solidFill>
              </a:rPr>
              <a:t> </a:t>
            </a:r>
            <a:r>
              <a:rPr lang="en-GB" dirty="0" err="1" smtClean="0">
                <a:solidFill>
                  <a:srgbClr val="000080"/>
                </a:solidFill>
              </a:rPr>
              <a:t>em</a:t>
            </a:r>
            <a:r>
              <a:rPr lang="en-GB" dirty="0" smtClean="0">
                <a:solidFill>
                  <a:srgbClr val="000080"/>
                </a:solidFill>
              </a:rPr>
              <a:t> </a:t>
            </a:r>
            <a:r>
              <a:rPr lang="en-GB" dirty="0" err="1" smtClean="0">
                <a:solidFill>
                  <a:srgbClr val="000080"/>
                </a:solidFill>
              </a:rPr>
              <a:t>si</a:t>
            </a:r>
            <a:r>
              <a:rPr lang="en-GB" dirty="0" smtClean="0">
                <a:solidFill>
                  <a:srgbClr val="000080"/>
                </a:solidFill>
              </a:rPr>
              <a:t> </a:t>
            </a:r>
            <a:r>
              <a:rPr lang="en-GB" dirty="0" err="1" smtClean="0">
                <a:solidFill>
                  <a:srgbClr val="000080"/>
                </a:solidFill>
              </a:rPr>
              <a:t>ou</a:t>
            </a:r>
            <a:r>
              <a:rPr lang="en-GB" dirty="0" smtClean="0">
                <a:solidFill>
                  <a:srgbClr val="000080"/>
                </a:solidFill>
              </a:rPr>
              <a:t> final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48</a:t>
            </a:fld>
            <a:endParaRPr lang="pt-BR"/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pPr>
              <a:lnSpc>
                <a:spcPct val="95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dirty="0" smtClean="0">
                <a:solidFill>
                  <a:srgbClr val="000080"/>
                </a:solidFill>
              </a:rPr>
              <a:t>   </a:t>
            </a:r>
          </a:p>
          <a:p>
            <a:pPr>
              <a:lnSpc>
                <a:spcPct val="95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sz="2800" dirty="0">
              <a:solidFill>
                <a:srgbClr val="000080"/>
              </a:solidFill>
            </a:endParaRPr>
          </a:p>
          <a:p>
            <a:pPr>
              <a:lnSpc>
                <a:spcPct val="95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sz="2800" dirty="0" smtClean="0">
              <a:solidFill>
                <a:srgbClr val="000080"/>
              </a:solidFill>
            </a:endParaRPr>
          </a:p>
          <a:p>
            <a:pPr algn="just">
              <a:lnSpc>
                <a:spcPct val="95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800" dirty="0" smtClean="0">
                <a:solidFill>
                  <a:srgbClr val="000080"/>
                </a:solidFill>
              </a:rPr>
              <a:t>   </a:t>
            </a:r>
            <a:r>
              <a:rPr lang="en-GB" sz="2800" dirty="0" err="1" smtClean="0"/>
              <a:t>Modo</a:t>
            </a:r>
            <a:r>
              <a:rPr lang="en-GB" sz="2800" dirty="0" smtClean="0"/>
              <a:t> </a:t>
            </a:r>
            <a:r>
              <a:rPr lang="en-GB" sz="2800" dirty="0" err="1"/>
              <a:t>como</a:t>
            </a:r>
            <a:r>
              <a:rPr lang="en-GB" sz="2800" dirty="0"/>
              <a:t> </a:t>
            </a:r>
            <a:r>
              <a:rPr lang="en-GB" sz="2800" dirty="0" err="1"/>
              <a:t>qualquer</a:t>
            </a:r>
            <a:r>
              <a:rPr lang="en-GB" sz="2800" dirty="0"/>
              <a:t> </a:t>
            </a:r>
            <a:r>
              <a:rPr lang="en-GB" sz="2800" dirty="0" err="1"/>
              <a:t>mente</a:t>
            </a:r>
            <a:r>
              <a:rPr lang="en-GB" sz="2800" dirty="0"/>
              <a:t> </a:t>
            </a:r>
            <a:r>
              <a:rPr lang="en-GB" sz="2800" dirty="0" err="1"/>
              <a:t>reagiria</a:t>
            </a:r>
            <a:r>
              <a:rPr lang="en-GB" sz="2800" dirty="0"/>
              <a:t> </a:t>
            </a:r>
            <a:r>
              <a:rPr lang="en-GB" sz="2800" dirty="0" err="1"/>
              <a:t>ao</a:t>
            </a:r>
            <a:r>
              <a:rPr lang="en-GB" sz="2800" dirty="0"/>
              <a:t> </a:t>
            </a:r>
            <a:r>
              <a:rPr lang="en-GB" sz="2800" dirty="0" err="1"/>
              <a:t>signo</a:t>
            </a:r>
            <a:r>
              <a:rPr lang="en-GB" sz="2800" dirty="0"/>
              <a:t>, </a:t>
            </a:r>
            <a:r>
              <a:rPr lang="en-GB" sz="2800" dirty="0" err="1"/>
              <a:t>dadas</a:t>
            </a:r>
            <a:r>
              <a:rPr lang="en-GB" sz="2800" dirty="0"/>
              <a:t> </a:t>
            </a:r>
            <a:r>
              <a:rPr lang="en-GB" sz="2800" dirty="0" err="1"/>
              <a:t>certas</a:t>
            </a:r>
            <a:r>
              <a:rPr lang="en-GB" sz="2800" dirty="0"/>
              <a:t> </a:t>
            </a:r>
            <a:r>
              <a:rPr lang="en-GB" sz="2800" dirty="0" err="1"/>
              <a:t>condições</a:t>
            </a:r>
            <a:r>
              <a:rPr lang="en-GB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8978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49</a:t>
            </a:fld>
            <a:endParaRPr lang="pt-BR"/>
          </a:p>
        </p:txBody>
      </p:sp>
      <p:sp>
        <p:nvSpPr>
          <p:cNvPr id="5" name="AutoShape 2" descr="Resultado de imagem para manga de camisa  manga frut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7" name="Picture 4" descr="http://p2.trrsf.com.br/image/fget/cf/619/464/img.terra.com.br/i/2012/05/30/2360778-0478-re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420888"/>
            <a:ext cx="3746433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6" descr="data:image/jpeg;base64,/9j/4AAQSkZJRgABAQAAAQABAAD/2wCEAAkGBxQSEhQUEBQVFBQUFBQUFRQUFBUUFBUUFBQWFhQUFBQYHCggGBolHBQUITEhJSkrLi4uFx8zODMsNygtLisBCgoKDg0OGhAQGywkICQsLCwsLCwsLCwsLCwsLCwsLCwsLCwsLCwsLCwsLCwsLCwsLCwsLCwsLCwsLCwsLCwsLP/AABEIAKoBKQMBEQACEQEDEQH/xAAbAAABBQEBAAAAAAAAAAAAAAAAAQIDBAUGB//EAEAQAAIBAgMFBQcBBQUJAAAAAAABAgMRBCExBRJBUWEGE3GBkSIyobHB0fDhByNSU/EVYnKCwhYkM0JDc5Kisv/EABoBAQADAQEBAAAAAAAAAAAAAAABAgMFBAb/xAAzEQEBAAIBBAADBgYCAQUAAAAAAQIRAwQSITEFQVETIjJxgaEUUmGR0fBCsTMVI0Ni4f/aAAwDAQACEQMRAD8A9xAAAAAAAAAAAAAAAAAAAAAAAAAAAAAAAAAAAAAAAAAAAAAAAAAAAAAAAAAAAAAAAAAAAAAAAAAAAAAAAAAAAAAAAAAAAAAAAAAAAAAAAAAAAAAAEbtqBUr7Uow96pHwTu/gVueM91th0/Jn6xV/9oKH8fwZT7bD6tP4Lm+hy27Q/mL0l9h9th9UfwfN/L/0WltujJ23mm+cZW9bWRM5sL81cun5cfcaEZJ6O/gaMLNeygAAAAAAAAAAAAVsTjqdP35JdOPosymfJhh+KtMOLPP8M2yq/aikvdUpeVl8TxcnxLhw+tevD4dy33qKs+1nKn/7foefL4vhPWP7t58L/wDt+yGp20jBXnCyXHeXHRdS/D8T+0uphf7xGfw2Yzdz/ZHS/aNhb2k5Rz3b2vG97a5HtnUT5x470/0v7VtUu0VGSvFtq9rpaW1uRl1WGPvaZ0fJfWmjh8XCavCSfg8/Q3xzxym8awz48sLrKaT3LKAAAAAAAAAAAAAAAAKm0dpU6Ed6pK3JcX4IrllMZuteLhz5brGOP2j2wnK6p+wumcn4vh5Hkz6n6Ovw/DcZ5y8sLFbXlJ5yb6ttv1PNlz2uhx9JjPUUZY3PNsyvI9U4ZrwfGuR3q3BJGv1KXNXsW6VfqRc2dwaOGx8lo39fUmc9x9V5s+DG+42sFt2afte0uT+j+9z1cfXWe3g5eixvrw6DB42NRey8+KeqOhxc2HJPDncnFlx3ysmrIAAAAAAEdaqopuTslxItkm6mS5XUc1tTbzd1T9lc+L+xzefrL6w8OnwdHJ5zYFVuWt3c5mWF5PddPHWPokIJcyPsdJuVpk4t6L4oyy4t/NMumVtPs/36W/JxSlvWWabtbPia8fLycM8eWXLhjyIodl6atvON007uOtuMs83rmP43kt/CrOnjbwWHjSTUJb287tvi/A14+bK3z6WmGp6W4VLO6PVM5PMRcd+K0sLtmpHV3XKWfx1PRh1VeTk6Pjy9fs3sBtWFTo+T+jPZhy45Ofy9Nnx/k0DR5wAAAAAAAAAAAGXt/bUcNT3nnJ+7Hn1fQpnnMY36fp8ubLU9PLNq7WnWm5zldv0XRckc7k5LlX03T9Pjhj2yM91mea5PfjjDnMz7l5iFr+eZBfSWD5fcW+GdS0kVtRk08MsillebP2swQsZVYi/xGdljKruFxLi009PUvhzXG7jDk45lNV02B2qpWU8uvDzOz0/W45zWTlcvTXHzi1Ez3vIAAAAZUqKKbeSWbIt15qZN3UcdtnarqSsvd4L6s4/VdX3XWLr9N08wm77ZqOZnzPWeo3PPl1WXyT6I6R58uqt91aZEjRRnepqbmlVMmdTyK9xJUuhrj1vJCZG90kX/APUM/nE920kbI0w6+fPwpdns9vF1HHl6qAss0evHP+qPftv7J2rpGo/Bv5M6PDz7+7k5vU9Nr72DcTPU8BQAAAAAAAAIsXiI04SnN2jFNsi3U2tjjcrJHjnaPbMq9WUpPjkuCS0Rzebk7q+n6Pp5x4yRiOozy3J08cZD6Uvzh0+plcvLXXlNFv4euZVNkPuSrpNBZ8yLWd9LNCJLPKtHDr45lZp581+hTv8A1t4jKanh588tJ5ws7Iz+W2cy8HwgY2aVtWqMrE459rPKbbWzcfb2ZacOn6HV6TrO29mXr/pz+fg396e20dl4QAAcp2n2rd91B5L3n15HK6/qdf8At4/q6PR8H/O/o56DucLk5NOnItUKGWet3+h4s+W30W6WlSM+232z7j+6Rbsmkd1NcUVsid0hG6FLb1AlkR4oHTQuEJlTXRI7bPSe41Stqeni6vPHxl5Trfo/wOxw9RMoq6TYmN347svej8Udvg5e+acrquHsy7p6rVPQ8gAAAAAAADif2jbU3YxoxevtS/0r5v0PP1Gepp0/h3Du99eXVpttnLyr6XjkkNg+fl4mdb/kmoyzM8vDTSZy9fkUTqn02SrlFunLoJ7YWLdBrzK3Lyyy20cO9Fz5/nUtj9Xnz+rQpLrkX7nmyWowulzM8rplbqnxjzM7FbUkImOURaliMclK3dk4rejZvOOXkfQ/D+o+0w7b7n/Tm9Rx9uW582gdB51PauK7qlKXFLLxehny59mFyacWHfnMXnEqjlJt8Xc+V5+S27rvYYzWmlhaNl1ZzOXkuV0tauwiRjIxtOJQa2RanRjkV2to25G06G8Nmi3LIKi0iDlImWo0JJMWSk8INGOLky4smnuLODxDhNSXD5cUfRdH1HmWMeXjmeNjsacrpNcTvOHZrwcAAAAAAAHjPa/aHe15y4OTS8FkvhY5vPnu19N0XF2ccjmpLPPwPHXVxpEs/QrW09LFHIwy2W2+k0VnZFd/Nf1N1JTf51Fv0VylWKT4LjYjevLLKfNcwyyzXG34yLWOftoYbV34Fe76PPn5jUw9iJyV5c9rsY3RpLthbqpo0xf6M7kckUyiCtHnos7Mnu1E/wCJ2fXK2fw9D3dBy9nPj/Xwy58e7jroz6dy3M9s6/swhzvJ+WS+bOf8Qy1hMXt6LHzcnLYKneXRHzHUZadeeI16cTxYz6s8qkcibVdGOQ2nRrmNp0ZKRF0tIY5FbFtBMroO3i0qNHKRaVGjlItKjR8WWlVsNqRuhlJYmXSCMvgejoeWzLtrSx2Gxa29TXTL7fA+y4Mu7COH1OPbyVfNnnAAAAAFLbWI7uhVlyg7eLyXzK53WNrThx7s5Hh+MldtnIzu6+s4ppnSMrfL2YpbXfjb1M/kvLqeUql0M7FpPPg+BXTRYiituopldeU8EU7pWVXKOSuRv5McvN00sLB2zZXbzZ2b8NHDpFJv5vNna06SyN8fTy5e1iCLxnRukZQ2ZI8ma0LSdmn1LcOWspUZTw6lH2bjuO7YS/ex6Q+rOT8Qv3p+TpdFPu/qy9m07Jvm/kfNdRfMjo1omFrNHKRROjHILaRykQtIjcyNr6NcyNp0cpjaLDt8lGjlIsro5MISRZeK08uqr1NTPu7cpY1np0PZyp7y6Jn2fw/OZYeHK67HzK3joPAAAAAAOf7cVd3CT/vOK+N/oZc91hXr6LHfNHj+J4+hyq+o41VR5uxi9CSVS6XTlzKSLYYn7uRTa+NSQi9OWZS2Tyvue06lw5fUzvvauvmt0dLZGd+rDL3tZwtO8kl+hOWWvDPPLU22Ka1t5FfFeO1doIrWGa/TZtHnqeLJ2zsEpFcsiRHJnnyu14dSWaL8OP3ojKuqR9o4zju1q/er/CvmzkfEfxfo6XR/g/VRwiyR8xz/AI3Q+SyzKqopMqtEUmVXhjYSY2QuawkqCC3CNFiyYixKmSqkjItKrYlUjTuU0iropnF8Gr2dl7dujPqPg+W8NPD10+5+rp0dtyigAAAAcv8AtCf+7xXOovhFnn6n8D3/AA7/AMv6PK68Tl519Hgr935/UxteiXcKoWy5md9rzz5Pukyl2vNlUfmyNr7W6K+RnJtnknoRvwM7lqssrr5tPDrLIi6282ftfoxsNvPldrtOJXXjbG1agWjKp4sne2dJJlLfJAyLBZwFO84rqj19Fx93NjP6subLWFrpT6tynLdr6XtQl0a9H+pzPiGPqvf0V8WMuhoj5bqJrkdL5JJM81IhmyF4jZCxjZC0hGQkgAwAkFwaPgy0VsTJllD0yVSVdCck4tDs7/xF4P5Hf+CV5Ou/8brUfRuOAAAAAOY7fr9xH/uf6WebqvwPf8P/APJfyeYVonKy9vosEDhxX5wMsq2hXDwMrV8bs1Lhw/PsVrWJYwM7fKdpU3pmRtHj3FmhB5amVyY52NShAr3beXLJepq30DG3a7SRaeXnyTQ1I+at9LEGTKyoACNDU2LSvJy5K3mzs/C+LeVz+jx9VlqdraO48LI7S4bfpN8Yu/lo/wA6Hl6zDu4r/R6elz7eT83K0Hl5nyPWT70rsYppM8dTEUylWhhCxrCTbEJFiAWJBYJNYSdEtFaliWUSRZMVpZ6E30Rpdm4/vPJ/I7/wOe/9+Tx9ffuOrPpHIAAAAAGD21pb2Fk/4ZRl8bfU8/UzfHXs6HLXNP1eW1o52OPX0mN8bQ7pnWuzN3UpWsoS6fqUq3lNFZGd8J35SwTKXSt0tUIWM6xyq/RTKV58quxXFk7Y1dojG/NjkmUeReqbS02VxqlOLoLFX0JwxtuoW6dLgaG5BLjq/E+r6bh+y45j/dyeXPvytWDdmZVgmmno1Z+ZFm/FTLry4jE4Z05yi+Gn0PlviHT3Hc+jt8PJ3SUxM4k8tzJEVMNsVSbILQy5CSkUIwEuEm3JSdFloiposvtSpYsnalFR5E30T22ezFPNvkvm/wBD6X4JhrC5f7/vhz+vy8SOkO65gAAIt8A7wJVNqUu8pVIfxRaXjw+NimePdjYvxZdmcy+leS4mnZnCy9vquO+EPdmOVbbR7mZG/DTfg6KKVKVQ58TO0l+ialEyquS1TpoisssquUoGeTDKrdMpWdWqSL4xjVlI0ZnRGMVp7LojV2Ng/wDnl/l+52PhvS//AC5fp/l4uq5f+E/VsnZeIAAGH2iwV0qkdY6+HPyPB1/D34d0+X/T19Jy6vbfm52x8Zy8fZncXYl3NlcTOw2YyExHJBeGEJBUACMJMJWKiUJ4F4zqWJaKUlVk1OLquz9Ddp35v4L9bn2nw7i7OCON1mfdya+jVPc8gAAKDqBJveAG+QOA7TYLcrSyyl7S89fjc43V4dnJ+fl3+h5e/jn9GNuniydGVG6fPT6lLdNJTlEonaSnG+hXJNuk9OHMyrO36LUERGVWYEVlVmlCxWSRnldrUMi0jKp4lopUqLyKLez8H3ks/dWv2Pd0fS/bZbvqe/8ADDm5eyePboYpJWWiPopJJqOZbstyQbwBvANqJNNPO+Qo47H4Xu5uPDWL5xZ8n8U6Xsy3P9jtdPy9+KucZ6DZIJhkyKtETKrmsqk1sJ0HMg0Zcsk+JaIqaBZSpYkxSlw1NzmkuLPT0nDeXmxxiOTKYYW13OHp7sUlwVj7nHGYySPnssu62pSyoAAMWUiFid4AqqDYzdv4TvaeXvRzXXmjzdVxfaYePc9PV0nN9ln59VxDicGvocabKGn5kVrSUJZmUX2kjErUWpYlKosQK1nVmBW1nVqmQyqeBaKVPA0k2zq1hqLnKy/ouZ6uDhy5cu2MeTOYTddBRgoRSjovy59LxcePHjMcXMzyuV3TnM0VJvgJvkBd8A3waZ22sNvxuvejmuq4o8nWcH2vHZ83o6bk7M/PqubufE8uHZlY7RWVQjmVq8QSZVeGtkJMbIWIEhEoSwRaK1PCJZnaKkrCmM23uzOB/wCpL/L9z6j4N0nZh9rl8/X5Ob1/Nu/Zz9XRndcwAAABhzIWRtkBrkAjkEua25s/dbnD3W81/C39GcfrunuN+0x9fN1+i6nunZl7+THRy7XUPjCxX0nY7sqnaWnEz2i1YponTLJPFEM6kjMqjS1EtIyq1Qi3ZJZvJG/Hjcrqe6yysnl0WDw25Hq9X9D6TpennDhr5/NyuXk76lbPUyMbAjcgklyAXAN4AcgOc2lQ3J5aSzXjxX1Pmfi/Sdt78XY6Tl78dX3ECOHI9NJJCkqCpEzq8qCSKtISwSLEmz4RJVtTQgWkUtPlKxdWTaXZeAeIm1moK281/wDKfM9/w7ob1Oe8vwz3/hn1HPODDx7ruKNNRSSVklZLkkfZ4ySajgW23dPJQAAAAxqkCFleaIShlICKVQJQVKiaaeaeTRFks1Uy2XccztHCd296GcPjH7rqcPq+guP3uP07XS9bMvu5+1anXWRy/M8V0Pa1FkqnRZnaaS05ldq2JkydqaLAqVeoq9jXCbrDLw6HZeF3falq9Oi+59B0PS9k78vd/aOX1PLv7saiOnHjI4gMlECOUQkxogIAgDWExVxtBTi1x1T5PgY8/DOXC41rxcl48u6MCV07PJrVHxXUcGXByXHJ28cpnj3Qu8Y1GjJmdiZUTiRpfZqiNJ2XdJ0bPigilnOxYmO1rZmzJVs3lDnxfPd+50ui+GcnUfey8Y/vfy/yw5+qx4fE83/fbsMHh404qMFZI+u4uLHiwmGE1I4nJyZZ5d2SyjVmAAAAAKkqQSgqYchKrVwhCdqNbCsJUK9GRCzMxUZLmVS5raEXF3ivLgeHqOiw5fM8V7+n6zPj8XzEFHbSWU/Zf97Jeuhy+ToeXH5b/J08Oq4s/n/dp0Mcno16niywylb6li7SxKKa0rcVqFVBS41PhrydoK/N8F5m/F03JyfhjDk5McfxV0OzsAlZyzfLgvudrpfh+PHe7Pzf2czn6ru8YtqmjpvBU0USg6xKBugNcCUmuiQbMlQGkopUGRoQ1KclwCynWnJcGQMDasp3UlquHBrqeTqul4+ox1n/AHejg5cuO+FCGPi8pew+UtPJ6HzfU/DOXi/D5n9P8Opx8+Gfvwn7451xs8WNu0jrEJ7De9IT2BVSdb9J7UlJOTyPVw/D+fm9Y6n1vhlnzceHutbBbNWs1vdHp5rid3pfhHHx3u5PvX9v/wBeDl63K+MPDocPe2h2o51XIFlKemSgoCgAABEEksAjgBFKiQlDPCp8AnarV2dF8CNJ2pVtgwlwRGk9zOxHZClLWK9CO1bvZ8/2fUdYpx/wuUfkymXDjl7jXDqM8fVPp9hktJz85NmP8Hw/yxr/AB3N/MvYfsmo6u/jdl8em48fWM/szy6nO+7WzhNkqBrMWFz20qVGxbSlqZIlU9AOJQAFQCkhACwCNBJriiDZkqEXrFPyQTtXqbOpPWnB+MUVsie6oHsXD8KNNeEUvkUvFhl7kWnJnPnSf2NQ/lxKXpeG/wDCf2i32/J/NR/Y1D+XH0I/hOD+Sf2h/Ecv81PjsqitKUP/ABRpjxYY+pJ+it5c77tTwwsFpCK8Ei+or3VLGK5EoPQDkSgoC3JQUAAAGBJAEACA1hJrYDboAuiEi6ALoBU0EFTAcgHIIOQCkoACgAAApIQgIEmsBCEmsBAFAQBQFQChBUA5EgCCgKSABgSRgADJEJRyAikwlHJkJQyk+YSY5PmQFjJ82QlLCQQsQZZWpohB6CDkApKCgKApIAABoSCA1gIyEmsBEAoCAACoByAciUFQChBSQAAH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32" name="Picture 8" descr="http://upload.wikimedia.org/wikipedia/commons/e/ee/Mango_and_cross_section_edi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996952"/>
            <a:ext cx="3190782" cy="182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ixaDeTexto 7"/>
          <p:cNvSpPr txBox="1"/>
          <p:nvPr/>
        </p:nvSpPr>
        <p:spPr>
          <a:xfrm>
            <a:off x="612775" y="980728"/>
            <a:ext cx="68395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 smtClean="0">
                <a:solidFill>
                  <a:schemeClr val="tx1"/>
                </a:solidFill>
              </a:rPr>
              <a:t>MANGA E MANGA</a:t>
            </a:r>
            <a:endParaRPr lang="pt-BR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03998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8700" y="341"/>
            <a:ext cx="49530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628001" y="1988840"/>
            <a:ext cx="763284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pt-B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pt-BR" sz="3600" dirty="0" smtClean="0"/>
              <a:t>Filme sobre semiótica: A Origem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638381" y="3258962"/>
            <a:ext cx="7433265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chemeClr val="tx1"/>
                </a:solidFill>
                <a:hlinkClick r:id="rId4"/>
              </a:rPr>
              <a:t>https://www.youtube.com/watch?v=uGSxG4LNrgc</a:t>
            </a:r>
            <a:r>
              <a:rPr lang="pt-BR" dirty="0" smtClean="0">
                <a:solidFill>
                  <a:schemeClr val="tx1"/>
                </a:solidFill>
              </a:rPr>
              <a:t> 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50</a:t>
            </a:fld>
            <a:endParaRPr lang="pt-BR"/>
          </a:p>
        </p:txBody>
      </p:sp>
      <p:sp>
        <p:nvSpPr>
          <p:cNvPr id="9" name="Espaço Reservado para Número de Slide 1"/>
          <p:cNvSpPr txBox="1">
            <a:spLocks/>
          </p:cNvSpPr>
          <p:nvPr/>
        </p:nvSpPr>
        <p:spPr bwMode="auto">
          <a:xfrm>
            <a:off x="8138875" y="6186394"/>
            <a:ext cx="509825" cy="57308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defTabSz="449263" rtl="0" fontAlgn="base"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ern="1200" smtClean="0">
                <a:solidFill>
                  <a:srgbClr val="FFFFFF"/>
                </a:solidFill>
                <a:latin typeface="Arial" charset="0"/>
                <a:ea typeface="+mn-ea"/>
                <a:cs typeface="Arial" charset="0"/>
              </a:defRPr>
            </a:lvl1pPr>
            <a:lvl2pPr marL="742950" indent="-28575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2pPr>
            <a:lvl3pPr marL="11430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50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3745695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2708920"/>
            <a:ext cx="8226425" cy="1433512"/>
          </a:xfrm>
        </p:spPr>
        <p:txBody>
          <a:bodyPr/>
          <a:lstStyle/>
          <a:p>
            <a:r>
              <a:rPr lang="pt-BR" dirty="0" smtClean="0"/>
              <a:t>Brincando com a semiótica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51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7687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52</a:t>
            </a:fld>
            <a:endParaRPr lang="pt-BR"/>
          </a:p>
        </p:txBody>
      </p:sp>
      <p:pic>
        <p:nvPicPr>
          <p:cNvPr id="112644" name="Picture 4" descr="Olhe abaixo e diga as CORES, não as palavras: Conflito no cérebro!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052736"/>
            <a:ext cx="7168796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5716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53</a:t>
            </a:fld>
            <a:endParaRPr lang="pt-BR"/>
          </a:p>
        </p:txBody>
      </p:sp>
      <p:pic>
        <p:nvPicPr>
          <p:cNvPr id="105474" name="Picture 2" descr="http://image.slidesharecdn.com/ilusodetica-120915172729-phpapp01/95/iluso-de-tica-novos-desafios-1-728.jpg?cb=134774817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620688"/>
            <a:ext cx="6934200" cy="5200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3809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54</a:t>
            </a:fld>
            <a:endParaRPr lang="pt-BR"/>
          </a:p>
        </p:txBody>
      </p:sp>
      <p:pic>
        <p:nvPicPr>
          <p:cNvPr id="109570" name="Picture 2" descr="http://sorisomail.com/img/1322478606669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902" y="2204864"/>
            <a:ext cx="6871398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0670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55</a:t>
            </a:fld>
            <a:endParaRPr lang="pt-BR"/>
          </a:p>
        </p:txBody>
      </p:sp>
      <p:pic>
        <p:nvPicPr>
          <p:cNvPr id="1116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155" y="764704"/>
            <a:ext cx="7416824" cy="5545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6483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56</a:t>
            </a:fld>
            <a:endParaRPr lang="pt-BR"/>
          </a:p>
        </p:txBody>
      </p:sp>
      <p:pic>
        <p:nvPicPr>
          <p:cNvPr id="110594" name="Picture 2" descr="http://www.alzirazulmira.com/ilusao/elefan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219" y="836712"/>
            <a:ext cx="7296809" cy="54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1196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 smtClean="0"/>
              <a:t>Parece mas não é</a:t>
            </a:r>
            <a:endParaRPr lang="pt-BR" sz="36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57</a:t>
            </a:fld>
            <a:endParaRPr lang="pt-BR"/>
          </a:p>
        </p:txBody>
      </p:sp>
      <p:pic>
        <p:nvPicPr>
          <p:cNvPr id="1280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5950" y="1381125"/>
            <a:ext cx="5372100" cy="409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ítulo 1"/>
          <p:cNvSpPr txBox="1">
            <a:spLocks/>
          </p:cNvSpPr>
          <p:nvPr/>
        </p:nvSpPr>
        <p:spPr bwMode="auto">
          <a:xfrm>
            <a:off x="23696" y="5424488"/>
            <a:ext cx="8226425" cy="143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r>
              <a:rPr lang="pt-BR" sz="2800" dirty="0" smtClean="0"/>
              <a:t>Mas muita gente gostaria que fosse verdade.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1437445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Parece mas não é.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58</a:t>
            </a:fld>
            <a:endParaRPr lang="pt-BR"/>
          </a:p>
        </p:txBody>
      </p:sp>
      <p:pic>
        <p:nvPicPr>
          <p:cNvPr id="129026" name="Picture 2" descr="http://imguol.com/2013/01/09/9jan2013---parece-mas-nao-e-1357732907368_564x4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938147"/>
            <a:ext cx="5372100" cy="409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1128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 smtClean="0"/>
              <a:t>Quantas pessoas tem na imagem?</a:t>
            </a:r>
            <a:endParaRPr lang="pt-BR" sz="36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59</a:t>
            </a:fld>
            <a:endParaRPr lang="pt-BR"/>
          </a:p>
        </p:txBody>
      </p:sp>
      <p:pic>
        <p:nvPicPr>
          <p:cNvPr id="124930" name="Picture 2" descr="http://3.bp.blogspot.com/-pdMGQPuc_-M/UHmYiR9vePI/AAAAAAAAAYE/DJrI9a5O_1k/s1600/mensagem+subliminar+quadr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988840"/>
            <a:ext cx="5868823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7445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000" dirty="0" smtClean="0"/>
              <a:t>Conte os pontos pretos da imagem</a:t>
            </a:r>
            <a:endParaRPr lang="pt-BR" sz="40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60</a:t>
            </a:fld>
            <a:endParaRPr lang="pt-BR"/>
          </a:p>
        </p:txBody>
      </p:sp>
      <p:pic>
        <p:nvPicPr>
          <p:cNvPr id="5" name="Picture 4" descr="http://image.slidesharecdn.com/conflito-orpps-1222358875803947-8/95/conflito-no-cerebro-2-728.jpg?cb=12223517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475" y="1556792"/>
            <a:ext cx="6934200" cy="5200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150" y="1268760"/>
            <a:ext cx="6934200" cy="520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678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61</a:t>
            </a:fld>
            <a:endParaRPr lang="pt-BR"/>
          </a:p>
        </p:txBody>
      </p:sp>
      <p:pic>
        <p:nvPicPr>
          <p:cNvPr id="132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76672"/>
            <a:ext cx="7272808" cy="5454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4992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Após alguns segundo a imagem parece estar em movimento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62</a:t>
            </a:fld>
            <a:endParaRPr lang="pt-BR"/>
          </a:p>
        </p:txBody>
      </p:sp>
      <p:pic>
        <p:nvPicPr>
          <p:cNvPr id="133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276872"/>
            <a:ext cx="6889493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8116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Imagens em movimento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63</a:t>
            </a:fld>
            <a:endParaRPr lang="pt-BR"/>
          </a:p>
        </p:txBody>
      </p:sp>
      <p:pic>
        <p:nvPicPr>
          <p:cNvPr id="134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772816"/>
            <a:ext cx="6543845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14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64</a:t>
            </a:fld>
            <a:endParaRPr lang="pt-BR"/>
          </a:p>
        </p:txBody>
      </p:sp>
      <p:pic>
        <p:nvPicPr>
          <p:cNvPr id="135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700808"/>
            <a:ext cx="6768752" cy="479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0627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65</a:t>
            </a:fld>
            <a:endParaRPr lang="pt-BR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457200"/>
            <a:ext cx="8915400" cy="990600"/>
          </a:xfrm>
        </p:spPr>
        <p:txBody>
          <a:bodyPr/>
          <a:lstStyle/>
          <a:p>
            <a:r>
              <a:rPr lang="pt-BR" dirty="0"/>
              <a:t>PEIRCE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1885950"/>
            <a:ext cx="8178800" cy="417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800">
                <a:solidFill>
                  <a:srgbClr val="000000"/>
                </a:solidFill>
                <a:latin typeface="+mn-lt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>
                <a:solidFill>
                  <a:srgbClr val="000000"/>
                </a:solidFill>
                <a:latin typeface="+mn-lt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5pPr>
            <a:lvl6pPr marL="25146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 algn="just">
              <a:buFont typeface="Monotype Sorts" pitchFamily="2" charset="2"/>
              <a:buNone/>
            </a:pPr>
            <a:r>
              <a:rPr lang="pt-BR" dirty="0" smtClean="0"/>
              <a:t>	</a:t>
            </a:r>
          </a:p>
          <a:p>
            <a:pPr algn="just">
              <a:buFont typeface="Monotype Sorts" pitchFamily="2" charset="2"/>
              <a:buNone/>
            </a:pPr>
            <a:endParaRPr lang="pt-BR" dirty="0"/>
          </a:p>
          <a:p>
            <a:pPr algn="just">
              <a:buFont typeface="Monotype Sorts" pitchFamily="2" charset="2"/>
              <a:buNone/>
            </a:pPr>
            <a:r>
              <a:rPr lang="pt-BR" dirty="0" smtClean="0"/>
              <a:t>“Toda e qualquer produção, realização e expressão humana é uma questão semiótica”.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77113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66</a:t>
            </a:fld>
            <a:endParaRPr lang="pt-BR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457200"/>
            <a:ext cx="8915400" cy="990600"/>
          </a:xfrm>
        </p:spPr>
        <p:txBody>
          <a:bodyPr/>
          <a:lstStyle/>
          <a:p>
            <a:r>
              <a:rPr lang="pt-BR" dirty="0" smtClean="0"/>
              <a:t>MENSAGENS SUBLIMINARES</a:t>
            </a:r>
            <a:endParaRPr lang="pt-BR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1885950"/>
            <a:ext cx="8178800" cy="417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800">
                <a:solidFill>
                  <a:srgbClr val="000000"/>
                </a:solidFill>
                <a:latin typeface="+mn-lt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>
                <a:solidFill>
                  <a:srgbClr val="000000"/>
                </a:solidFill>
                <a:latin typeface="+mn-lt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5pPr>
            <a:lvl6pPr marL="25146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 algn="just">
              <a:buFont typeface="Monotype Sorts" pitchFamily="2" charset="2"/>
              <a:buNone/>
            </a:pPr>
            <a:r>
              <a:rPr lang="pt-BR" dirty="0" smtClean="0"/>
              <a:t>	</a:t>
            </a:r>
          </a:p>
          <a:p>
            <a:pPr algn="just">
              <a:buFont typeface="Monotype Sorts" pitchFamily="2" charset="2"/>
              <a:buNone/>
            </a:pPr>
            <a:endParaRPr lang="pt-BR" dirty="0"/>
          </a:p>
          <a:p>
            <a:pPr algn="just">
              <a:buFont typeface="Monotype Sorts" pitchFamily="2" charset="2"/>
              <a:buNone/>
            </a:pPr>
            <a:r>
              <a:rPr lang="pt-BR" dirty="0" smtClean="0"/>
              <a:t>“Toda e qualquer produção, realização e expressão humana é uma questão semiótica”.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53442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Outra definição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 </a:t>
            </a:r>
            <a:r>
              <a:rPr lang="pt-BR" dirty="0" smtClean="0"/>
              <a:t>É </a:t>
            </a:r>
            <a:r>
              <a:rPr lang="pt-BR" dirty="0"/>
              <a:t>uma pseudociência e teoria de conspiração, que afirma que uma imagem projetada numa velocidade maior que o olho podia captar, ou oculta num quadro, não será vista conscientemente, mas atingiam diretamente o subconsciente, podendo influenciar as pessoas.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67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3428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68</a:t>
            </a:fld>
            <a:endParaRPr lang="pt-BR"/>
          </a:p>
        </p:txBody>
      </p:sp>
      <p:pic>
        <p:nvPicPr>
          <p:cNvPr id="121858" name="Picture 2" descr="http://websurreal.site90.com/img/vicar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836712"/>
            <a:ext cx="7104789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8901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69</a:t>
            </a:fld>
            <a:endParaRPr lang="pt-BR"/>
          </a:p>
        </p:txBody>
      </p:sp>
      <p:pic>
        <p:nvPicPr>
          <p:cNvPr id="136194" name="Picture 2" descr="http://pensamentodoentio.files.wordpress.com/2010/09/sublimina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04665"/>
            <a:ext cx="4212467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910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70</a:t>
            </a:fld>
            <a:endParaRPr lang="pt-BR"/>
          </a:p>
        </p:txBody>
      </p:sp>
      <p:pic>
        <p:nvPicPr>
          <p:cNvPr id="122882" name="Picture 2" descr="http://2.bp.blogspot.com/_yI6Yii-8oOw/S0z2v48UdNI/AAAAAAAAATA/SlF5wDDq7eU/s400/090613-popcor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212976"/>
            <a:ext cx="3672408" cy="2965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884" name="Picture 4" descr="http://3.bp.blogspot.com/-d-B73evTe4g/UxjJ35RipyI/AAAAAAAABa4/7TjHWtS5AfI/s1600/Fotor030616142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3212976"/>
            <a:ext cx="4176465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886" name="Picture 6" descr="https://1957timecapsule.files.wordpress.com/2010/09/popcorn-coca-cola.jpg?w=665&amp;h=66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9132" y="260648"/>
            <a:ext cx="2897750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7144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71</a:t>
            </a:fld>
            <a:endParaRPr lang="pt-BR"/>
          </a:p>
        </p:txBody>
      </p:sp>
      <p:pic>
        <p:nvPicPr>
          <p:cNvPr id="114690" name="Picture 2" descr="http://2.bp.blogspot.com/_QfSWS6cPQPs/Sy59MfI4P3I/AAAAAAAAAHU/Q8Ik3ux_t5c/s400/o.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620688"/>
            <a:ext cx="5112568" cy="4831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/>
          <p:cNvSpPr txBox="1"/>
          <p:nvPr/>
        </p:nvSpPr>
        <p:spPr>
          <a:xfrm>
            <a:off x="2987824" y="6021288"/>
            <a:ext cx="5328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chemeClr val="tx1"/>
                </a:solidFill>
              </a:rPr>
              <a:t>Imagem subliminar com conotação sexual</a:t>
            </a:r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365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72</a:t>
            </a:fld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2987824" y="6021288"/>
            <a:ext cx="5328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chemeClr val="tx1"/>
                </a:solidFill>
              </a:rPr>
              <a:t>Imagem subliminar com conotação </a:t>
            </a:r>
            <a:r>
              <a:rPr lang="pt-BR" dirty="0" err="1" smtClean="0">
                <a:solidFill>
                  <a:schemeClr val="tx1"/>
                </a:solidFill>
              </a:rPr>
              <a:t>diabolica</a:t>
            </a:r>
            <a:endParaRPr lang="pt-BR" dirty="0">
              <a:solidFill>
                <a:schemeClr val="tx1"/>
              </a:solidFill>
            </a:endParaRPr>
          </a:p>
        </p:txBody>
      </p:sp>
      <p:pic>
        <p:nvPicPr>
          <p:cNvPr id="123906" name="Picture 2" descr="http://www.webgroove.com.br/wp-content/uploads/2012/02/Mensagem-Sublimina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924944"/>
            <a:ext cx="2801888" cy="2682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9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764704"/>
            <a:ext cx="2880320" cy="2757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8109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73</a:t>
            </a:fld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2987824" y="6021288"/>
            <a:ext cx="5328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chemeClr val="tx1"/>
                </a:solidFill>
              </a:rPr>
              <a:t>Imagem subliminar com conotação </a:t>
            </a:r>
            <a:r>
              <a:rPr lang="pt-BR" dirty="0" err="1" smtClean="0">
                <a:solidFill>
                  <a:schemeClr val="tx1"/>
                </a:solidFill>
              </a:rPr>
              <a:t>diabolica</a:t>
            </a:r>
            <a:endParaRPr lang="pt-BR" dirty="0">
              <a:solidFill>
                <a:schemeClr val="tx1"/>
              </a:solidFill>
            </a:endParaRPr>
          </a:p>
        </p:txBody>
      </p:sp>
      <p:pic>
        <p:nvPicPr>
          <p:cNvPr id="123906" name="Picture 2" descr="http://www.webgroove.com.br/wp-content/uploads/2012/02/Mensagem-Sublimina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924944"/>
            <a:ext cx="2801888" cy="2682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9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764704"/>
            <a:ext cx="2880320" cy="2757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4432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74</a:t>
            </a:fld>
            <a:endParaRPr lang="pt-BR"/>
          </a:p>
        </p:txBody>
      </p:sp>
      <p:pic>
        <p:nvPicPr>
          <p:cNvPr id="6146" name="Picture 2" descr="lei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996952"/>
            <a:ext cx="5895975" cy="2762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358218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75</a:t>
            </a:fld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2987824" y="6021288"/>
            <a:ext cx="5328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chemeClr val="tx1"/>
                </a:solidFill>
              </a:rPr>
              <a:t>Imagem subliminar com conotação </a:t>
            </a:r>
            <a:r>
              <a:rPr lang="pt-BR" dirty="0" err="1" smtClean="0">
                <a:solidFill>
                  <a:schemeClr val="tx1"/>
                </a:solidFill>
              </a:rPr>
              <a:t>diabolica</a:t>
            </a:r>
            <a:endParaRPr lang="pt-BR" dirty="0">
              <a:solidFill>
                <a:schemeClr val="tx1"/>
              </a:solidFill>
            </a:endParaRPr>
          </a:p>
        </p:txBody>
      </p:sp>
      <p:pic>
        <p:nvPicPr>
          <p:cNvPr id="2050" name="Picture 2" descr="http://info.abril.com.br/noticias/rede/legal/files/2013/08/Como-revender-cosm%C3%A9ticos-Jequit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152818"/>
            <a:ext cx="3333750" cy="274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i.ytimg.com/vi/dqpMz_g1A1I/hqdefaul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826953"/>
            <a:ext cx="3563888" cy="2672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5792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76</a:t>
            </a:fld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3275856" y="6021288"/>
            <a:ext cx="4968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chemeClr val="tx1"/>
                </a:solidFill>
              </a:rPr>
              <a:t>Propaganda inserida dentro de desenhos e ou outros programas...</a:t>
            </a:r>
            <a:endParaRPr lang="pt-BR" dirty="0">
              <a:solidFill>
                <a:schemeClr val="tx1"/>
              </a:solidFill>
            </a:endParaRPr>
          </a:p>
        </p:txBody>
      </p:sp>
      <p:pic>
        <p:nvPicPr>
          <p:cNvPr id="8194" name="Picture 2" descr="http://www.curaeascensao.com.br/segredos_arquivos/img/wwb_img1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750255"/>
            <a:ext cx="2016224" cy="167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www.curaeascensao.com.br/segredos_arquivos/img/wwb_img12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750255"/>
            <a:ext cx="1728192" cy="167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://www.curaeascensao.com.br/segredos_arquivos/img/wwb_img12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581607"/>
            <a:ext cx="2016224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://www.curaeascensao.com.br/segredos_arquivos/img/wwb_img12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3" y="2581608"/>
            <a:ext cx="1728193" cy="1440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Conector de seta reta 2"/>
          <p:cNvCxnSpPr/>
          <p:nvPr/>
        </p:nvCxnSpPr>
        <p:spPr bwMode="auto">
          <a:xfrm flipH="1" flipV="1">
            <a:off x="5669342" y="1488115"/>
            <a:ext cx="1577288" cy="1872208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" name="Conector de seta reta 6"/>
          <p:cNvCxnSpPr/>
          <p:nvPr/>
        </p:nvCxnSpPr>
        <p:spPr bwMode="auto">
          <a:xfrm flipV="1">
            <a:off x="1835696" y="3068960"/>
            <a:ext cx="1512168" cy="2592288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Conector de seta reta 13"/>
          <p:cNvCxnSpPr/>
          <p:nvPr/>
        </p:nvCxnSpPr>
        <p:spPr bwMode="auto">
          <a:xfrm flipV="1">
            <a:off x="3724436" y="3296103"/>
            <a:ext cx="1512168" cy="2592288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346036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8700" y="341"/>
            <a:ext cx="49530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628001" y="1988840"/>
            <a:ext cx="7632848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pt-B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pt-BR" sz="3600" dirty="0" smtClean="0"/>
              <a:t>Esta aula bem como todas as outras já realizadas estão disponíveis no site: 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808911" y="3990582"/>
            <a:ext cx="7433265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chemeClr val="tx1"/>
                </a:solidFill>
                <a:hlinkClick r:id="rId4"/>
              </a:rPr>
              <a:t>http://www.oxnar.com.br/2015/profuncionario</a:t>
            </a:r>
            <a:r>
              <a:rPr lang="pt-BR" dirty="0" smtClean="0">
                <a:solidFill>
                  <a:schemeClr val="tx1"/>
                </a:solidFill>
              </a:rPr>
              <a:t> 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77</a:t>
            </a:fld>
            <a:endParaRPr lang="pt-BR"/>
          </a:p>
        </p:txBody>
      </p:sp>
      <p:sp>
        <p:nvSpPr>
          <p:cNvPr id="9" name="Espaço Reservado para Número de Slide 1"/>
          <p:cNvSpPr txBox="1">
            <a:spLocks/>
          </p:cNvSpPr>
          <p:nvPr/>
        </p:nvSpPr>
        <p:spPr bwMode="auto">
          <a:xfrm>
            <a:off x="8138875" y="6186394"/>
            <a:ext cx="509825" cy="57308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defTabSz="449263" rtl="0" fontAlgn="base"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ern="1200" smtClean="0">
                <a:solidFill>
                  <a:srgbClr val="FFFFFF"/>
                </a:solidFill>
                <a:latin typeface="Arial" charset="0"/>
                <a:ea typeface="+mn-ea"/>
                <a:cs typeface="Arial" charset="0"/>
              </a:defRPr>
            </a:lvl1pPr>
            <a:lvl2pPr marL="742950" indent="-28575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2pPr>
            <a:lvl3pPr marL="11430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77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8735795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0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8700" y="341"/>
            <a:ext cx="49530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692696"/>
            <a:ext cx="8075240" cy="4522788"/>
          </a:xfrm>
        </p:spPr>
        <p:txBody>
          <a:bodyPr/>
          <a:lstStyle/>
          <a:p>
            <a:endParaRPr lang="pt-BR" dirty="0" smtClean="0"/>
          </a:p>
          <a:p>
            <a:pPr algn="just"/>
            <a:endParaRPr lang="pt-BR" dirty="0"/>
          </a:p>
          <a:p>
            <a:pPr algn="just"/>
            <a:endParaRPr lang="pt-BR" dirty="0" smtClean="0"/>
          </a:p>
          <a:p>
            <a:pPr algn="just"/>
            <a:r>
              <a:rPr lang="pt-BR" dirty="0" smtClean="0"/>
              <a:t>  Encontre pelo menos 5 imagens como imagens subliminares ou do tipo parece mas mão e elabore uma apresentação sobre a mesma. 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78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017476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0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8700" y="341"/>
            <a:ext cx="49530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1" y="1600200"/>
            <a:ext cx="8075240" cy="4522788"/>
          </a:xfrm>
        </p:spPr>
        <p:txBody>
          <a:bodyPr/>
          <a:lstStyle/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r>
              <a:rPr lang="pt-BR" dirty="0" smtClean="0"/>
              <a:t>OBRIGADO A TODOS PELA PRESENÇA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79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887945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80</a:t>
            </a:fld>
            <a:endParaRPr lang="pt-BR"/>
          </a:p>
        </p:txBody>
      </p:sp>
      <p:pic>
        <p:nvPicPr>
          <p:cNvPr id="138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582474"/>
            <a:ext cx="57150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3279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81</a:t>
            </a:fld>
            <a:endParaRPr lang="pt-BR"/>
          </a:p>
        </p:txBody>
      </p:sp>
      <p:pic>
        <p:nvPicPr>
          <p:cNvPr id="137218" name="Picture 2" descr="http://bp1.blogger.com/_Ed9aLl0ARtc/R1Xpun_MgVI/AAAAAAAABMs/Zo-jf88_hI8/s320/foto+Sublimina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76672"/>
            <a:ext cx="4752528" cy="5951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8570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0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8700" y="341"/>
            <a:ext cx="49530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82</a:t>
            </a:fld>
            <a:endParaRPr lang="pt-BR"/>
          </a:p>
        </p:txBody>
      </p:sp>
      <p:pic>
        <p:nvPicPr>
          <p:cNvPr id="40962" name="Picture 2" descr="https://scontent-gru.xx.fbcdn.net/hphotos-xfa1/v/t1.0-9/395545_160718874046712_370716333_n.jpg?oh=95722734c693cbdc195d8f5143543d27&amp;oe=559EFD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59" y="1844824"/>
            <a:ext cx="8648700" cy="3932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017476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83</a:t>
            </a:fld>
            <a:endParaRPr lang="pt-BR"/>
          </a:p>
        </p:txBody>
      </p:sp>
      <p:sp>
        <p:nvSpPr>
          <p:cNvPr id="5" name="Rectangle 2"/>
          <p:cNvSpPr>
            <a:spLocks noGrp="1" noChangeArrowheads="1"/>
          </p:cNvSpPr>
          <p:nvPr>
            <p:ph idx="1"/>
          </p:nvPr>
        </p:nvSpPr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just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pt-BR" sz="3200" i="1" dirty="0">
                <a:latin typeface="Tahoma" charset="0"/>
              </a:rPr>
              <a:t>		“O homem desvela significações. É no homem e pelo homem que se opera o processo de alteração dos sinais (qualquer estímulo emitido pelos objetos do mundo) em signo ou linguagens (produtos da consciência)”.</a:t>
            </a:r>
            <a:endParaRPr kumimoji="1" lang="pt-BR" sz="3200" dirty="0">
              <a:latin typeface="Tahoma" charset="0"/>
            </a:endParaRP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pt-BR" sz="3200" dirty="0">
                <a:latin typeface="Tahoma" charset="0"/>
              </a:rPr>
              <a:t>						</a:t>
            </a:r>
            <a:r>
              <a:rPr kumimoji="1" lang="pt-BR" sz="2800" dirty="0">
                <a:latin typeface="Tahoma" charset="0"/>
              </a:rPr>
              <a:t>Lúcia </a:t>
            </a:r>
            <a:r>
              <a:rPr kumimoji="1" lang="pt-BR" sz="2800" dirty="0" err="1">
                <a:latin typeface="Tahoma" charset="0"/>
              </a:rPr>
              <a:t>Santaella</a:t>
            </a:r>
            <a:endParaRPr kumimoji="1" lang="pt-BR" sz="3200" dirty="0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616624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84</a:t>
            </a:fld>
            <a:endParaRPr lang="pt-BR"/>
          </a:p>
        </p:txBody>
      </p:sp>
      <p:pic>
        <p:nvPicPr>
          <p:cNvPr id="90114" name="Picture 2" descr="http://1.bp.blogspot.com/-kQs7Rx6Z_ac/VJOPJn1Gi7I/AAAAAAAABPc/Mia8dPoTwYc/s1600/521445_376837825698331_113834308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6632"/>
            <a:ext cx="7321769" cy="6627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0427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922</TotalTime>
  <Words>1363</Words>
  <Application>Microsoft Office PowerPoint</Application>
  <PresentationFormat>Apresentação na tela (4:3)</PresentationFormat>
  <Paragraphs>299</Paragraphs>
  <Slides>84</Slides>
  <Notes>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84</vt:i4>
      </vt:variant>
    </vt:vector>
  </HeadingPairs>
  <TitlesOfParts>
    <vt:vector size="85" baseType="lpstr">
      <vt:lpstr>Tema do Office</vt:lpstr>
      <vt:lpstr>Apresentação do PowerPoint</vt:lpstr>
      <vt:lpstr>ELEMENTOS DA COMUNICAÇÃO</vt:lpstr>
      <vt:lpstr>ELEMENTOS DA COMUNICAÇÃO</vt:lpstr>
      <vt:lpstr>ELEMENTOS DA COMUNICAÇÃO</vt:lpstr>
      <vt:lpstr>RESUMINDO</vt:lpstr>
      <vt:lpstr>Apresentação do PowerPoint</vt:lpstr>
      <vt:lpstr>LINGUAGEM</vt:lpstr>
      <vt:lpstr>Apresentação do PowerPoint</vt:lpstr>
      <vt:lpstr>Apresentação do PowerPoint</vt:lpstr>
      <vt:lpstr>ELEMENTOS DA COMUNICAÇÃO</vt:lpstr>
      <vt:lpstr>Apresentação do PowerPoint</vt:lpstr>
      <vt:lpstr>OUTROS EXEMPLOS DE ELEMENTOS DA COMUNICAÇÃO</vt:lpstr>
      <vt:lpstr>Apresentação do PowerPoint</vt:lpstr>
      <vt:lpstr>Continuando...</vt:lpstr>
      <vt:lpstr>Apresentação do PowerPoint</vt:lpstr>
      <vt:lpstr>Quais seriam estes outros elementos da comunicação ?</vt:lpstr>
      <vt:lpstr>Apresentação do PowerPoint</vt:lpstr>
      <vt:lpstr>INTERAÇÃO</vt:lpstr>
      <vt:lpstr>A comunicação é um processo linear que começa com a fonte e termina no destinatário.</vt:lpstr>
      <vt:lpstr>...</vt:lpstr>
      <vt:lpstr>...</vt:lpstr>
      <vt:lpstr>Apresentação do PowerPoint</vt:lpstr>
      <vt:lpstr>Esquema circular...</vt:lpstr>
      <vt:lpstr>Esquema Aberto</vt:lpstr>
      <vt:lpstr>Veja o exemplo</vt:lpstr>
      <vt:lpstr>INTERPRETAÇÃO</vt:lpstr>
      <vt:lpstr>INTERPRETAÇÃO</vt:lpstr>
      <vt:lpstr>INTERPRETAÇÃO</vt:lpstr>
      <vt:lpstr>Apresentação do PowerPoint</vt:lpstr>
      <vt:lpstr>Apresentação do PowerPoint</vt:lpstr>
      <vt:lpstr>Considerando o que foi visto nos slides anteriores pense:</vt:lpstr>
      <vt:lpstr>E agora, o que diria se alguém lhe perguntasse:</vt:lpstr>
      <vt:lpstr>A comunicação pode ser caracterizada de três maneiras:</vt:lpstr>
      <vt:lpstr>A comunicação pode ser caracterizada de três maneiras:</vt:lpstr>
      <vt:lpstr>A comunicação pode ser caracterizada de três maneiras:</vt:lpstr>
      <vt:lpstr>Apresentação do PowerPoint</vt:lpstr>
      <vt:lpstr>Papel social da comunicação</vt:lpstr>
      <vt:lpstr>Papel social da comunicação</vt:lpstr>
      <vt:lpstr>Papel social da comunicação</vt:lpstr>
      <vt:lpstr>Mídias sociais também são formas de comunicação</vt:lpstr>
      <vt:lpstr>Apresentação do PowerPoint</vt:lpstr>
      <vt:lpstr>A linguagem como elemento de expressão (1)</vt:lpstr>
      <vt:lpstr>A linguagem como elemento de expressão (2)</vt:lpstr>
      <vt:lpstr>Apresentação do PowerPoint</vt:lpstr>
      <vt:lpstr>SEMIÓTICA</vt:lpstr>
      <vt:lpstr>Interpretante imediato</vt:lpstr>
      <vt:lpstr>Interpretante dinâmico.</vt:lpstr>
      <vt:lpstr>Interpretante em si ou final</vt:lpstr>
      <vt:lpstr>Apresentação do PowerPoint</vt:lpstr>
      <vt:lpstr>Apresentação do PowerPoint</vt:lpstr>
      <vt:lpstr>Brincando com a semiótica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Parece mas não é</vt:lpstr>
      <vt:lpstr>Parece mas não é.</vt:lpstr>
      <vt:lpstr>Quantas pessoas tem na imagem?</vt:lpstr>
      <vt:lpstr>Conte os pontos pretos da imagem</vt:lpstr>
      <vt:lpstr>Apresentação do PowerPoint</vt:lpstr>
      <vt:lpstr>Após alguns segundo a imagem parece estar em movimento</vt:lpstr>
      <vt:lpstr>Imagens em movimento</vt:lpstr>
      <vt:lpstr>Apresentação do PowerPoint</vt:lpstr>
      <vt:lpstr>PEIRCE</vt:lpstr>
      <vt:lpstr>MENSAGENS SUBLIMINARES</vt:lpstr>
      <vt:lpstr>Outra definição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Andre</dc:creator>
  <cp:lastModifiedBy>Andre</cp:lastModifiedBy>
  <cp:revision>55</cp:revision>
  <cp:lastPrinted>1601-01-01T00:00:00Z</cp:lastPrinted>
  <dcterms:created xsi:type="dcterms:W3CDTF">1601-01-01T00:00:00Z</dcterms:created>
  <dcterms:modified xsi:type="dcterms:W3CDTF">2015-04-11T10:16:10Z</dcterms:modified>
</cp:coreProperties>
</file>