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0"/>
  </p:notesMasterIdLst>
  <p:sldIdLst>
    <p:sldId id="267" r:id="rId2"/>
    <p:sldId id="279" r:id="rId3"/>
    <p:sldId id="280" r:id="rId4"/>
    <p:sldId id="269" r:id="rId5"/>
    <p:sldId id="266" r:id="rId6"/>
    <p:sldId id="270" r:id="rId7"/>
    <p:sldId id="271" r:id="rId8"/>
    <p:sldId id="273" r:id="rId9"/>
    <p:sldId id="281" r:id="rId10"/>
    <p:sldId id="292" r:id="rId11"/>
    <p:sldId id="274" r:id="rId12"/>
    <p:sldId id="300" r:id="rId13"/>
    <p:sldId id="268" r:id="rId14"/>
    <p:sldId id="272" r:id="rId15"/>
    <p:sldId id="293" r:id="rId16"/>
    <p:sldId id="294" r:id="rId17"/>
    <p:sldId id="295" r:id="rId18"/>
    <p:sldId id="297" r:id="rId19"/>
    <p:sldId id="299" r:id="rId20"/>
    <p:sldId id="298" r:id="rId21"/>
    <p:sldId id="301" r:id="rId22"/>
    <p:sldId id="302" r:id="rId23"/>
    <p:sldId id="275" r:id="rId24"/>
    <p:sldId id="303" r:id="rId25"/>
    <p:sldId id="304" r:id="rId26"/>
    <p:sldId id="277" r:id="rId27"/>
    <p:sldId id="278" r:id="rId28"/>
    <p:sldId id="276" r:id="rId29"/>
    <p:sldId id="282" r:id="rId30"/>
    <p:sldId id="283" r:id="rId31"/>
    <p:sldId id="284" r:id="rId32"/>
    <p:sldId id="286" r:id="rId33"/>
    <p:sldId id="287" r:id="rId34"/>
    <p:sldId id="288" r:id="rId35"/>
    <p:sldId id="289" r:id="rId36"/>
    <p:sldId id="290" r:id="rId37"/>
    <p:sldId id="285" r:id="rId38"/>
    <p:sldId id="291" r:id="rId39"/>
  </p:sldIdLst>
  <p:sldSz cx="9144000" cy="6858000" type="screen4x3"/>
  <p:notesSz cx="6858000" cy="9144000"/>
  <p:defaultTextStyle>
    <a:defPPr>
      <a:defRPr lang="pt-BR"/>
    </a:defPPr>
    <a:lvl1pPr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66"/>
    <a:srgbClr val="000099"/>
    <a:srgbClr val="660033"/>
    <a:srgbClr val="9900CC"/>
    <a:srgbClr val="FF9999"/>
    <a:srgbClr val="FFFF00"/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2" autoAdjust="0"/>
    <p:restoredTop sz="94660"/>
  </p:normalViewPr>
  <p:slideViewPr>
    <p:cSldViewPr>
      <p:cViewPr varScale="1">
        <p:scale>
          <a:sx n="69" d="100"/>
          <a:sy n="69" d="100"/>
        </p:scale>
        <p:origin x="-12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AA6D0-1E70-43CE-9378-F1A71041E9B9}" type="datetimeFigureOut">
              <a:rPr lang="pt-BR" smtClean="0"/>
              <a:t>27/03/2015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023A9-1F9E-483C-BF3D-89E0176FDB1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grpSp>
        <p:nvGrpSpPr>
          <p:cNvPr id="5" name="Gru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11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12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13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1911A2D-280D-4469-AB4B-0203ABC2FD1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6AD63-F667-4D6D-8F3F-9D213A675DB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10575" y="0"/>
            <a:ext cx="733425" cy="7524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5" name="Divisa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19D2AC-8D53-4080-B5F1-1136CA342C7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15F576-B7C2-44B3-8FA2-C32D335F627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F0A1EF-44AF-4A3B-AD34-156068C94D2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84384B-CD0C-4000-8FA8-4843DFA027F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0AA62-01B4-45B1-91E7-5FAAB2893E1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188640"/>
            <a:ext cx="733425" cy="7524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CE3450-2906-4417-AE5D-E47DCAE6B90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rma livre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Triângulo retângu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10" name="Divisa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BR" noProof="0" dirty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1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1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BDF868E-E43B-4307-A1E7-3DE65DC4962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0B51A-B537-49AF-9992-637D5D95949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B79DA-28B9-4AC7-8B3F-1CBF327827A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33" name="Espaço Reservado para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E71E69A-F314-49B8-8EFD-7F840ED3933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3" r:id="rId2"/>
    <p:sldLayoutId id="2147483768" r:id="rId3"/>
    <p:sldLayoutId id="2147483769" r:id="rId4"/>
    <p:sldLayoutId id="2147483770" r:id="rId5"/>
    <p:sldLayoutId id="2147483771" r:id="rId6"/>
    <p:sldLayoutId id="2147483764" r:id="rId7"/>
    <p:sldLayoutId id="2147483772" r:id="rId8"/>
    <p:sldLayoutId id="2147483773" r:id="rId9"/>
    <p:sldLayoutId id="2147483765" r:id="rId10"/>
    <p:sldLayoutId id="21474837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ixaDeTexto 4"/>
          <p:cNvSpPr txBox="1">
            <a:spLocks noChangeArrowheads="1"/>
          </p:cNvSpPr>
          <p:nvPr/>
        </p:nvSpPr>
        <p:spPr bwMode="auto">
          <a:xfrm>
            <a:off x="1187624" y="2276872"/>
            <a:ext cx="701173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BR" sz="3600" dirty="0" smtClean="0"/>
          </a:p>
          <a:p>
            <a:r>
              <a:rPr lang="pt-BR" sz="3600" dirty="0" smtClean="0"/>
              <a:t>TEORIAS DA COMUNICAÇÃO</a:t>
            </a:r>
            <a:endParaRPr lang="pt-BR" sz="3600" dirty="0"/>
          </a:p>
        </p:txBody>
      </p:sp>
      <p:sp>
        <p:nvSpPr>
          <p:cNvPr id="9219" name="CaixaDeTexto 5"/>
          <p:cNvSpPr txBox="1">
            <a:spLocks noChangeArrowheads="1"/>
          </p:cNvSpPr>
          <p:nvPr/>
        </p:nvSpPr>
        <p:spPr bwMode="auto">
          <a:xfrm>
            <a:off x="3131840" y="5733256"/>
            <a:ext cx="5715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dirty="0" smtClean="0"/>
              <a:t>TÉCNICO EM MULTIMEIOS DIDÁTICOS                                      </a:t>
            </a:r>
            <a:r>
              <a:rPr lang="pt-BR" dirty="0" smtClean="0"/>
              <a:t>prof</a:t>
            </a:r>
            <a:r>
              <a:rPr lang="pt-BR" dirty="0"/>
              <a:t>. André Aparecido da Silva </a:t>
            </a:r>
          </a:p>
        </p:txBody>
      </p:sp>
      <p:pic>
        <p:nvPicPr>
          <p:cNvPr id="9221" name="Picture 5" descr="http://2.bp.blogspot.com/--6Nq0xFShIY/ULaNVd3B3MI/AAAAAAAAABs/KfBOrxgxh8U/s1600/img_ferramentas_pesqui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88640"/>
            <a:ext cx="2016224" cy="1887187"/>
          </a:xfrm>
          <a:prstGeom prst="rect">
            <a:avLst/>
          </a:prstGeom>
          <a:noFill/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87624" y="2492896"/>
            <a:ext cx="684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COMUNICAR</a:t>
            </a:r>
          </a:p>
          <a:p>
            <a:endParaRPr lang="pt-BR" dirty="0" smtClean="0"/>
          </a:p>
          <a:p>
            <a:r>
              <a:rPr lang="pt-BR" dirty="0" smtClean="0"/>
              <a:t>TORNAR COMUM</a:t>
            </a:r>
            <a:endParaRPr lang="pt-BR" dirty="0"/>
          </a:p>
        </p:txBody>
      </p:sp>
      <p:sp>
        <p:nvSpPr>
          <p:cNvPr id="3" name="Elipse 2"/>
          <p:cNvSpPr/>
          <p:nvPr/>
        </p:nvSpPr>
        <p:spPr>
          <a:xfrm>
            <a:off x="683568" y="1412776"/>
            <a:ext cx="7776864" cy="367240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835696" y="1772816"/>
            <a:ext cx="5400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COMUNICAR</a:t>
            </a:r>
          </a:p>
          <a:p>
            <a:endParaRPr lang="pt-BR" sz="4400" dirty="0" smtClean="0"/>
          </a:p>
          <a:p>
            <a:r>
              <a:rPr lang="pt-BR" sz="4400" dirty="0" smtClean="0"/>
              <a:t>TORNAR COMUM</a:t>
            </a:r>
          </a:p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395536" y="548680"/>
            <a:ext cx="7776864" cy="122413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115616" y="836712"/>
            <a:ext cx="65527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PROCESSO DE COMUNICAÇÃO</a:t>
            </a:r>
            <a:endParaRPr lang="pt-BR" sz="3200" dirty="0" smtClean="0"/>
          </a:p>
          <a:p>
            <a:endParaRPr lang="pt-BR" dirty="0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539552" y="2204864"/>
            <a:ext cx="2879725" cy="2736850"/>
          </a:xfrm>
          <a:prstGeom prst="ellipse">
            <a:avLst/>
          </a:prstGeom>
          <a:noFill/>
          <a:ln w="9360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187624" y="2852936"/>
            <a:ext cx="935037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spcBef>
                <a:spcPts val="5000"/>
              </a:spcBef>
              <a:buClr>
                <a:srgbClr val="006699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8000" dirty="0">
                <a:solidFill>
                  <a:srgbClr val="006699"/>
                </a:solidFill>
                <a:cs typeface="Lucida Sans Unicode" pitchFamily="34" charset="0"/>
              </a:rPr>
              <a:t>A</a:t>
            </a: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5580162" y="2132410"/>
            <a:ext cx="2879725" cy="2736850"/>
          </a:xfrm>
          <a:prstGeom prst="ellipse">
            <a:avLst/>
          </a:prstGeom>
          <a:noFill/>
          <a:ln w="9360">
            <a:solidFill>
              <a:srgbClr val="006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588225" y="2781697"/>
            <a:ext cx="792162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49263">
              <a:spcBef>
                <a:spcPts val="5000"/>
              </a:spcBef>
              <a:buClr>
                <a:srgbClr val="006699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8000">
                <a:solidFill>
                  <a:srgbClr val="006699"/>
                </a:solidFill>
                <a:cs typeface="Lucida Sans Unicode" pitchFamily="34" charset="0"/>
              </a:rPr>
              <a:t>B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011962" y="5516960"/>
            <a:ext cx="14525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6699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6699"/>
                </a:solidFill>
                <a:cs typeface="Lucida Sans Unicode" pitchFamily="34" charset="0"/>
              </a:rPr>
              <a:t>RECEPTOR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67345" y="5589240"/>
            <a:ext cx="1517060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6699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006699"/>
                </a:solidFill>
                <a:cs typeface="Lucida Sans Unicode" pitchFamily="34" charset="0"/>
              </a:rPr>
              <a:t>EMISSOR</a:t>
            </a:r>
            <a:endParaRPr lang="en-GB" dirty="0">
              <a:solidFill>
                <a:srgbClr val="006699"/>
              </a:solidFill>
              <a:cs typeface="Lucida Sans Unicode" pitchFamily="34" charset="0"/>
            </a:endParaRPr>
          </a:p>
        </p:txBody>
      </p:sp>
      <p:cxnSp>
        <p:nvCxnSpPr>
          <p:cNvPr id="15" name="Conector de seta reta 14"/>
          <p:cNvCxnSpPr>
            <a:stCxn id="6" idx="6"/>
            <a:endCxn id="8" idx="2"/>
          </p:cNvCxnSpPr>
          <p:nvPr/>
        </p:nvCxnSpPr>
        <p:spPr>
          <a:xfrm flipV="1">
            <a:off x="3419277" y="3500835"/>
            <a:ext cx="2160885" cy="724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3394075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A </a:t>
            </a:r>
            <a:r>
              <a:rPr lang="pt-BR" dirty="0" smtClean="0"/>
              <a:t>comunicação sempre teve um papel importante para a evolução da sociedade, porém,  a partir dos anos 90, teve maior destaque com a chegada da </a:t>
            </a:r>
            <a:r>
              <a:rPr lang="pt-BR" dirty="0" smtClean="0"/>
              <a:t>internet, expansão da telefonia  e outros artifícios </a:t>
            </a:r>
            <a:r>
              <a:rPr lang="pt-BR" dirty="0" smtClean="0"/>
              <a:t>que </a:t>
            </a:r>
            <a:r>
              <a:rPr lang="pt-BR" dirty="0" smtClean="0"/>
              <a:t>dinamizaram, </a:t>
            </a:r>
            <a:r>
              <a:rPr lang="pt-BR" dirty="0" smtClean="0"/>
              <a:t>para sempre as comunicações.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933056"/>
            <a:ext cx="3779912" cy="274730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0" name="Picture 26" descr="http://www.zun.com.br/fotos/2011/12/Teve-anti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1805843" cy="1152128"/>
          </a:xfrm>
          <a:prstGeom prst="rect">
            <a:avLst/>
          </a:prstGeom>
          <a:noFill/>
        </p:spPr>
      </p:pic>
      <p:pic>
        <p:nvPicPr>
          <p:cNvPr id="11292" name="Picture 28" descr="https://vocarecom.files.wordpress.com/2013/09/anos90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628800"/>
            <a:ext cx="1591756" cy="1008112"/>
          </a:xfrm>
          <a:prstGeom prst="rect">
            <a:avLst/>
          </a:prstGeom>
          <a:noFill/>
        </p:spPr>
      </p:pic>
      <p:pic>
        <p:nvPicPr>
          <p:cNvPr id="11294" name="Picture 30" descr="https://encrypted-tbn1.gstatic.com/images?q=tbn:ANd9GcSYGj8Czmu4VD4G5Yf29--RYfzKIu79tdO9Bd2Chz1bj_Qw2AukF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068960"/>
            <a:ext cx="1411486" cy="1368152"/>
          </a:xfrm>
          <a:prstGeom prst="rect">
            <a:avLst/>
          </a:prstGeom>
          <a:noFill/>
        </p:spPr>
      </p:pic>
      <p:pic>
        <p:nvPicPr>
          <p:cNvPr id="11296" name="Picture 32" descr="https://vocarecom.files.wordpress.com/2013/09/anos90-1.jpg?w=6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6065912"/>
            <a:ext cx="1782197" cy="792088"/>
          </a:xfrm>
          <a:prstGeom prst="rect">
            <a:avLst/>
          </a:prstGeom>
          <a:noFill/>
        </p:spPr>
      </p:pic>
      <p:pic>
        <p:nvPicPr>
          <p:cNvPr id="11299" name="Picture 3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4365104"/>
            <a:ext cx="2088232" cy="148896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11" name="CaixaDeTexto 10"/>
          <p:cNvSpPr txBox="1"/>
          <p:nvPr/>
        </p:nvSpPr>
        <p:spPr>
          <a:xfrm>
            <a:off x="3347864" y="1844824"/>
            <a:ext cx="5508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COMUNICAÇÃO NOS ANOS 80 e  90</a:t>
            </a:r>
            <a:endParaRPr lang="pt-BR" dirty="0"/>
          </a:p>
        </p:txBody>
      </p:sp>
      <p:pic>
        <p:nvPicPr>
          <p:cNvPr id="11301" name="Picture 37" descr="http://4.bp.blogspot.com/_alZ0N0MSgRk/S_rV7cHephI/AAAAAAAAAPA/F8mpdGWZv5A/s1600/falando+niss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581128"/>
            <a:ext cx="1080120" cy="1114301"/>
          </a:xfrm>
          <a:prstGeom prst="rect">
            <a:avLst/>
          </a:prstGeom>
          <a:noFill/>
        </p:spPr>
      </p:pic>
      <p:pic>
        <p:nvPicPr>
          <p:cNvPr id="11302" name="Picture 3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4941168"/>
            <a:ext cx="1368152" cy="119656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14" name="Espaço Reservado para Número de Slid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2852936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000" dirty="0" smtClean="0"/>
              <a:t>A comunicação hoje ...</a:t>
            </a:r>
            <a:endParaRPr lang="pt-BR" sz="60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268760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 televisão, por exemplo, é um dos meios que constituem esses processos. Imagine quantas informações chegam até você e a milhões de pessoas pela TV! </a:t>
            </a:r>
          </a:p>
          <a:p>
            <a:pPr algn="just"/>
            <a:r>
              <a:rPr lang="pt-BR" dirty="0" smtClean="0"/>
              <a:t>Se não fosse pela televisão, você não saberia algumas coisas. Coisas boas e coisas ruins.</a:t>
            </a:r>
            <a:endParaRPr lang="pt-BR" dirty="0"/>
          </a:p>
        </p:txBody>
      </p:sp>
      <p:pic>
        <p:nvPicPr>
          <p:cNvPr id="13315" name="Picture 3" descr="http://pupilentes.com.br/noticias/wp-content/uploads/2012/12/48200921548pm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501008"/>
            <a:ext cx="4680520" cy="3105664"/>
          </a:xfrm>
          <a:prstGeom prst="rect">
            <a:avLst/>
          </a:prstGeom>
          <a:noFill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12474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Mas a televisão pode manipular opiniões... </a:t>
            </a:r>
            <a:endParaRPr lang="pt-BR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132856"/>
            <a:ext cx="4433862" cy="405702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image.slidesharecdn.com/escravosdamidia-110619190728-phpapp01/95/escravos-da-midia-2-728.jpg?cb=13085285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574794"/>
            <a:ext cx="6048673" cy="4536506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539552" y="90872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Mas a televisão pode manipular opiniões...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40466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Telefone em todos os lugares </a:t>
            </a:r>
            <a:endParaRPr lang="pt-BR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429000"/>
            <a:ext cx="2354344" cy="309634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48133" name="Picture 5" descr="http://i.ytimg.com/vi/7LFGNdu0FZM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3712412" cy="2088232"/>
          </a:xfrm>
          <a:prstGeom prst="rect">
            <a:avLst/>
          </a:prstGeom>
          <a:noFill/>
        </p:spPr>
      </p:pic>
      <p:pic>
        <p:nvPicPr>
          <p:cNvPr id="48135" name="Picture 7" descr="http://blogs.diariodepernambuco.com.br/mobilidadeurbana/wp-content/uploads/2012/04/celular-dire%C3%A7%C3%A3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284984"/>
            <a:ext cx="4933928" cy="2664321"/>
          </a:xfrm>
          <a:prstGeom prst="rect">
            <a:avLst/>
          </a:prstGeom>
          <a:noFill/>
        </p:spPr>
      </p:pic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124744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Não só a televisão, pois, sites de busca mostram em alguns casos os resultados de seu interesse </a:t>
            </a:r>
            <a:endParaRPr lang="pt-BR" sz="3200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20888"/>
            <a:ext cx="5659951" cy="381642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47667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O </a:t>
            </a:r>
            <a:r>
              <a:rPr lang="pt-BR" sz="3200" dirty="0" err="1"/>
              <a:t>F</a:t>
            </a:r>
            <a:r>
              <a:rPr lang="pt-BR" sz="3200" dirty="0" err="1" smtClean="0"/>
              <a:t>acebook</a:t>
            </a:r>
            <a:r>
              <a:rPr lang="pt-BR" sz="3200" dirty="0" smtClean="0"/>
              <a:t> e as sociedades em redes...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  <p:sp>
        <p:nvSpPr>
          <p:cNvPr id="66562" name="AutoShape 2" descr="Resultado de imagem para facebook"/>
          <p:cNvSpPr>
            <a:spLocks noChangeAspect="1" noChangeArrowheads="1"/>
          </p:cNvSpPr>
          <p:nvPr/>
        </p:nvSpPr>
        <p:spPr bwMode="auto">
          <a:xfrm>
            <a:off x="45418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6564" name="AutoShape 4" descr="Resultado de imagem para facebook"/>
          <p:cNvSpPr>
            <a:spLocks noChangeAspect="1" noChangeArrowheads="1"/>
          </p:cNvSpPr>
          <p:nvPr/>
        </p:nvSpPr>
        <p:spPr bwMode="auto">
          <a:xfrm>
            <a:off x="45418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6566" name="Picture 6" descr="http://imagens2.publico.pt/imagens.aspx/786612?tp=UH&amp;db=IMAGE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2059845" cy="1224136"/>
          </a:xfrm>
          <a:prstGeom prst="rect">
            <a:avLst/>
          </a:prstGeom>
          <a:noFill/>
        </p:spPr>
      </p:pic>
      <p:pic>
        <p:nvPicPr>
          <p:cNvPr id="66568" name="Picture 8" descr="https://frasesdavida.files.wordpress.com/2015/03/whatsapp-todesdrohungen_34808c4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941168"/>
            <a:ext cx="1637671" cy="1656184"/>
          </a:xfrm>
          <a:prstGeom prst="rect">
            <a:avLst/>
          </a:prstGeom>
          <a:noFill/>
        </p:spPr>
      </p:pic>
      <p:pic>
        <p:nvPicPr>
          <p:cNvPr id="66570" name="Picture 10" descr="http://imagens.canaltech.com.br/22066.36148-Pessoas-conectad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2780928"/>
            <a:ext cx="5715000" cy="2447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Link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62965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6"/>
          <p:cNvSpPr txBox="1">
            <a:spLocks/>
          </p:cNvSpPr>
          <p:nvPr/>
        </p:nvSpPr>
        <p:spPr>
          <a:xfrm>
            <a:off x="0" y="404664"/>
            <a:ext cx="8460432" cy="1512168"/>
          </a:xfrm>
          <a:prstGeom prst="rect">
            <a:avLst/>
          </a:prstGeom>
          <a:noFill/>
        </p:spPr>
        <p:txBody>
          <a:bodyPr/>
          <a:lstStyle/>
          <a:p>
            <a:pPr marL="58738" defTabSz="576263">
              <a:buSzPct val="171000"/>
              <a:buFont typeface="GillSans" charset="0"/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 ELEMENTOS DA COMUNICAÇÃO   E FUNÇÃO DA  LINGUAGEM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13</a:t>
            </a:fld>
            <a:endParaRPr lang="pt-BR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1004888"/>
            <a:ext cx="8648700" cy="484822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600" y="2276872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/>
              <a:t>A</a:t>
            </a:r>
            <a:r>
              <a:rPr lang="pt-BR" sz="4400" dirty="0" smtClean="0"/>
              <a:t> comunicação hoje é mais eficiente do que no passado?</a:t>
            </a:r>
            <a:endParaRPr lang="pt-BR" sz="44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15616" y="476672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interpessoal</a:t>
            </a:r>
            <a:endParaRPr lang="pt-BR" sz="4400" dirty="0">
              <a:solidFill>
                <a:srgbClr val="FF00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39552" y="1484784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400" dirty="0" smtClean="0"/>
              <a:t>É a comunicação direta e imediata acontece quando as pessoas estão cara a cara.  Eles se relacionam principalmente pela fala e gesticulação</a:t>
            </a:r>
            <a:endParaRPr lang="pt-BR" sz="44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425841"/>
            <a:ext cx="2922156" cy="243216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899592" y="141277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Já a comunicação indireta e mediada acontece quando as pessoas estão distantes e não podem se enxergar nem escutar uma a outra.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15616" y="476672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Indireta</a:t>
            </a:r>
            <a:endParaRPr lang="pt-BR" sz="4400" dirty="0">
              <a:solidFill>
                <a:srgbClr val="FF0000"/>
              </a:solidFill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3356993"/>
            <a:ext cx="2693488" cy="201622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501008"/>
            <a:ext cx="2592288" cy="183992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60421" name="Picture 5" descr="Resultado de imagem para passar um fa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717032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899592" y="1412776"/>
            <a:ext cx="756084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Nessa situação, elas precisam usar algum meio que lhes possibilite a troca de informações, transportando a voz ou os gestos que uma faz até a outra.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Os meios utilizados podem ser variados (telefone, carta, computador), mas uma vez usado um meio, ele estará mediando (intermediando) a comunicação entre as pessoas.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15616" y="476672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Indireta</a:t>
            </a:r>
            <a:endParaRPr lang="pt-B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18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323528" y="1700808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aquela criada exclusivamente para formar imagem positiva em torno de uma organização, empresa, pessoa, ou ainda em torno de algo ou alguma coisa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Ela</a:t>
            </a:r>
            <a:r>
              <a:rPr lang="pt-BR" dirty="0"/>
              <a:t> está ligada ao nível de abordagem do assunto tratado e ao tipo de linguagem adotada para transmitir informações de uma determinada organização.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15616" y="476672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Institucional</a:t>
            </a:r>
            <a:endParaRPr lang="pt-B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323528" y="1700808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O </a:t>
            </a:r>
            <a:r>
              <a:rPr lang="pt-BR" dirty="0"/>
              <a:t>nível de abordagem deve ter a amplitude necessária à representação do conjunto de conceitos de uma organização, como filosofia, valores, missão, visão, políticas, pensamentos, condutas, posturas e atitudes, tanto do ponto de vista ético-moral quanto administrativo, em todos os níveis da organização.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15616" y="476672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Institucional</a:t>
            </a:r>
            <a:endParaRPr lang="pt-BR" sz="4400" dirty="0">
              <a:solidFill>
                <a:srgbClr val="FF0000"/>
              </a:solidFill>
            </a:endParaRPr>
          </a:p>
        </p:txBody>
      </p:sp>
      <p:pic>
        <p:nvPicPr>
          <p:cNvPr id="63490" name="Picture 2" descr="http://www.inedia.net/data/images/comunicacao%20institucio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933056"/>
            <a:ext cx="6372200" cy="2576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827584" y="1988840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Que diferença faz para a comunicação se as pessoas estiverem em espaços informais ou em espaços sociais formais quando trocam informações?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Aparentemente nenhuma, pois a comunicação continua sendo entre pessoas que usam linguagem e meios para isso, não é mesmo?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15616" y="476672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Institucional</a:t>
            </a:r>
            <a:endParaRPr lang="pt-B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21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827584" y="2060848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As informações contidas no mural da escola dizem respeito a assuntos da escola (trabalhos dos alunos, datas festivas, avisos aos pais, entre muitos outros). </a:t>
            </a:r>
          </a:p>
          <a:p>
            <a:pPr algn="just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15616" y="476672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smtClean="0">
                <a:solidFill>
                  <a:srgbClr val="FF0000"/>
                </a:solidFill>
              </a:rPr>
              <a:t>Comunicação Institucional - Murais</a:t>
            </a:r>
            <a:endParaRPr lang="pt-BR" sz="4400" dirty="0">
              <a:solidFill>
                <a:srgbClr val="FF0000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356992"/>
            <a:ext cx="4464496" cy="322364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22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683568" y="1988840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Então, as informações a serem fixadas no mural da escola são informações de interesse da instituição escolar, na qual as pessoas assumem certas posições: alunos, professores, diretores, funcionários, pais.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São os sujeitos ou atores escolares. A comunicação institucional acontece entre pessoas, porém, quando elas estão em exercício de seus papéis institucionais, formam um público.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1520" y="908720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rgbClr val="FF0000"/>
                </a:solidFill>
              </a:rPr>
              <a:t>Comunicação Institucional - Os atores.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2060848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Nas empresas os problemas de comunicação entre os diversos setor ou pessoas podem causar desgastes ou até prejuízos.</a:t>
            </a:r>
            <a:endParaRPr lang="pt-BR" sz="2800" dirty="0"/>
          </a:p>
        </p:txBody>
      </p:sp>
      <p:pic>
        <p:nvPicPr>
          <p:cNvPr id="39938" name="Picture 2" descr="http://2.bp.blogspot.com/-JieZAiZZnkE/Uef0M9Wrx5I/AAAAAAAABrk/W5SksCRtdwU/s1600/feri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861048"/>
            <a:ext cx="3707904" cy="2737736"/>
          </a:xfrm>
          <a:prstGeom prst="rect">
            <a:avLst/>
          </a:prstGeom>
          <a:noFill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221088"/>
            <a:ext cx="3031194" cy="187220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251520" y="908720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rgbClr val="FF0000"/>
                </a:solidFill>
              </a:rPr>
              <a:t>Comunicação Institucional - Problemas.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51520" y="908720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rgbClr val="FF0000"/>
                </a:solidFill>
              </a:rPr>
              <a:t>Comunicação de massas.</a:t>
            </a:r>
            <a:endParaRPr lang="pt-BR" sz="4000" dirty="0">
              <a:solidFill>
                <a:srgbClr val="FF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95536" y="2132856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A comunicação de massa tem de ser feita pelos meios de comunicação a fim de atingir e alcançar as multidões. Portanto, a comunicação de massa é sempre mediada. </a:t>
            </a:r>
          </a:p>
          <a:p>
            <a:pPr algn="just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9634" name="AutoShape 2" descr="data:image/jpeg;base64,/9j/4AAQSkZJRgABAQAAAQABAAD/2wCEAAkGBxQTEhUUExQVFhQXGBsYGBgYGBwaGhkXGh0dHRccGBocHCggGBwlHBwWITEiJSkrLi4uFx8zODMsNygtLisBCgoKDg0OGhAQGywkHCUsLDQsLCwsLCwsLCwtLDQsLCwsLCwsLCwsLCwsLCwsLCwsLCwsLCwsLCwsLCwsLCwsLP/AABEIAQsAvQMBIgACEQEDEQH/xAAcAAACAwEBAQEAAAAAAAAAAAADBAIFBgEHAAj/xABMEAABAgMEBQcJBQcCAwkAAAABAhEAAyEEEjFBBVFhcYEGEyIykaGxI0JScpLB0eHwFDNDU9IHFWKCorLxFiQlg8I1RFRjc3ST4uP/xAAZAQEBAQEBAQAAAAAAAAAAAAAAAQIDBAX/xAAtEQACAgEDAwMDAgcAAAAAAAAAAQIRAxIhMQRBUWGx8CJxwTKBE1JykaHR4f/aAAwDAQACEQMRAD8A9D5XJBmj1B4qiilWeNJymQ8weqPfFdLlNHN8gSTII85XaY6Qt6LX7R+MWCJcS5saogK69MH4kz2lfGJfaJo/Fme2r4w7zEdNnEUCgtk782Z7avjEV6RnDCbM9owdUlsoXmpgAatMWgfir7YKjTVo/NV3fCFVyYIiVADH79tH5h7E/CJI5QWj8z+lP6YV5qJJkwsFhL0/PzX/AEp+EMJ05O1j2RCEuRsgyZcLZBlen5w9HsiI5RztSOz5wqqXETKhbA3/AKnneijsP6omOU830Edh+MVapMfc1FtlLX/VEz0Ed/xiY5UL/LT2mKUyokmVC2C5/wBUq/LHtfKFNIctlSwCJAU7+e1cvNMIczWIzZAIYgERiWprZ0yEh+0df/hE/wDz/wD5QdP7RQ1bOQdkx/8Aoit+wo9BPYIGqxo9FHsiOVZ/5v8ABNzUcoJSzOooBLJpdc7avCirJMAHTHs/OB6e0guVbwiZ9zOSkS1ejNAqk+tRv8xCxqUBNvTllpqgLwCmSAGAYbTWpju+TQzLkrZioPkbvzjibPMzWk/y79u7sj4zgfxSKj8OIicQ3lCwcdTE/VYAIbNN9NPsfOImzTqstHs/OCWe0AkEzTd1CWdWZbeYZmEVaYQwBPQeh4bRSBBNVnmsQVJOo3fnu7IWNmUDUghsg1YsVF/xmZIJPN4gluGUETYCtIImuxx5tn2MT3wBULkxWaOnFU6akk3T1QQQBcJQu6WYh7pprjXzNHgRW2ebZTOElKk88m8LrFw7KWHZsQCa5RAZz96n0B0UkrqaFDc4kUqReS2usPi0K5uYspHRUUpYllNRzSnSvD+V4tLfomShCpiwlKUkzFGuOZLYuwcZ0hawGzrkLMtQVJDhVVEABLqHSqBdIwgUrrPbpodNwLUFLHWYklc4IAJFB5MCvpbK2ujphWkKLVcUcYEioUAUnWDgXEVx0ro0D7yWaKFbxe9evO46RN9dTXpq1mLCz6Ssws/OomJ5pCmUqpZSiMSakkqFdsAMzJcQNnO2GLJaETUBctQWguxGwse8GIybXLXfCFBVxRStvNUMQYpBdMukQlopHJGkJS5apqVgyg5KsmTj2R9o62S5ySqUsLSCxI16u8QBwoePkDKO/a0FapYUCtLXk5h8HhXSGl5Nn++mBJOAYktuAJaBQ6YHPVhHLDbETU35agpOseB1HZCOmNLSZJAmTAkmrVJbcAS0QDMwwJZiFntiJoCpagpOse/VESqKDU8o7Ai085KW4wZTF0qYFKknNnGG0a4p9BJmplHn7wmc6oKIS95gkBQfEFnfblld6VQTOUWmtQdABsMfrVERLUS/lw2TAahQfWcHyBWSouOnMyoU+J+ETnSyw8osMPRaoAxcBn98FMpT15+ppQfWuPkyyHDT8cWHdTCIAMu0EFTGZkR0aDCg+EFVNUqoXMH8o1B8tb8TH0tCmP34zcitHcCkEmA0LWgYig2DLVR97wBGXaCm6SqYoOfMxwxDOBu1mHEWu8oBldIOC1NxOUKsol7toAqWb3dwiJSQWH2gtm1KHW2z/EAWbOI83UObt65/oWxCFHUmalSS/Z3x6RdOoxgLZZjMRpYZpWhY2XHUe4GIVF/y9L2YSR1p82XKHFTn+3vip5Oywmw25IwE20AbggAQ1abWbTatHhOAlG0qG9ICOxUKcn3Njt9PxrR/YIpOwfkfouSuwyVKlS1KN91KQkk+UUKkh9Uc5c2VMvR84IQhCXQWQkJD30VYZ0EVnJiyaQVZZRkTpCZXSuhYLjpqd2SfOeLrl8CNHTb1VNLcjB76HbjAdxPkovmZtosxwChNl+osBwNgN3iTHeTA6Vv/APczPfH2nkczPslpwSTzEw/wrDpJ2A3jwEc5MPet1P8AvC4AqeTw/wCEzvUm+BiPI1fMzUy/NnyETU+ukdIbz0j2Qfk8P+DzT/BO8DELZJKLDY7SkVkc2otnLUAFDjTvgUe0Un/iFq9SX4CFOTMlM+ZaLQsBRMwoReD3UJAZn2EDhDOjFPb7UU1BlyiDsKQQYD+z8f7Un/zFeCYEF7IgWfSCpaOjLnIvXRgFh8BlgrtgOi0pVarVfAM0TGD1Il+az5Yd0H0y40jZW9FXgr5xPT2hlTFCdKPNz04HJWxXxgUHY9GmVaZikACTMSCwyWNQyz7YanrYwroXSpnOhabk6XRafeNkM2lNYpDdWyWTOVSZq6KmGGMQ5tQqETekKuuorsDPQZ4R21SCqaryZUL2PONQipZ9gpEhZcHlHAv5XA4tjVyB274AhKQqronBx6b4VoRhWnyjiZTB7s9wwa/ji+Brh4R1EhwfJliQR5V3NRQ3gxY6+8R9zDN5I4l/K4Pm77TEB2XLJBF2cApwekKVyrR4+XLC6mVMyFSATjXWfgeEdlSDe+5Vi787nWrPAjZGpzBz/GDa9eEAE5p63JwrRIUABuALDVwhiyzCKc3Mqesog8SXdsO2Fk2W8RelKAZn516CowVXEmGho2XiyvbV8YEHCIyPJ2SF2nSSTgqYlJ3FKgY16yACTQAOYrLNLkJXMWgBKphCluSCSHqQrCj5QBkP2cWdZmTVLFZCE2YHcpSlf9MF5ND/AGWkP/WtP9gjWWSRJl3igJHOKMxTF7yjirGuGWqIWewSEIWhCUhExRKwFdZSwys8SGgWzOch9JSUWGSlc2WlQvulS0gh5izUE0p4xzl7aUTNHzzLUlYBlh0qCgDziNRh5XJbR7jyMurAdNVXcjzthg6NB2RMpUkS0iUshSk31MSKgk3nHV7oDYFyg0d9osa5bOSgFPrJDp7w3GM/+z60GZLtKziqZeO8pD98bdC0MGZsBXs7mhSx2CRKChLSlN83iyusTnU+EAYrk7/2NN9Sd4GL7Q1jE3R8qWrBcgJPFLPwixl6Ns8uSqSlKUymN5N44KxqS9YZsqJctKZaGASlkpd2SKCpPCAbMByBvc/PSsMtCESz/wAslPgAIZ5JKEmZabKogKTNK0g5oIDEcAk/zRqZVkkImTJiAkLW19QUa0cOHYUrFdp3Q1nn9KcgEil4Eg7BTGpw2wBQCYJ+kryekiRLukjC+XDf1H2TBNF6WVMmTpUy6Fy1kJAoSjI41+Yi3sNklSUXJKQlONC7nWTnFVpbRVntBvLSCoUvAsdj64Aq0zAvSJKK3ZTLI1vQHbh2RbzMYHYbFKkJuy0gPU1cneY6uZWAZtp8l5y/JoLnErYnhrxjtnk3aplywoEN5V6F3rswiNqlvMWWk9YjpEvdrqFDi+yPlIu3aWYK2qNCMGLVo2MUH0+yhN4mShqV5wigzNN0SXJCqGUjpEP5TEZF9dTSBWoulT/ZylmLE7Dq3RLm6pLSC1aqNGPRamLXe+IDsmzpcXZMssQxE19zfXjTgs4eklBSCReMzEVAOx46mWElJUJAbFlK62KSKag/ExJIDEn7NeLgm/Q1BD01uTuEAcFmS33SCSMOcfPwar7MIY0ehN4koQlWsLvEg4ON1Y+ssiUKKTKC6ggF8d4GTUg1nlSiq8m4S2IgBueBdU+DF9zVjOzbPZiDdWb2HRpUFwAkAAG9gAzka3jSLS4INQaHdnCatGSySW1nrKZzVxWheobDENAFKiXZg15b3U9bBLEkljdbrA4YEgbIMiVIqiqfNANHAvJISGcglS9rmmUWZ0fL9FNA1CRSpIx1k92qJLsUslylL4u5cVehGFS8AVZkSCbruS6nfEzBdJcBtWFA4hVKZCAB0wLwIcDrAGpDOOoU1GI3mLz7DLdwlIZmqWDMzDgKbBHJmj5ZJdKS7u5JHSBCqYB3L74EKhUmQEsoLSmqXU1AliajAVxNa9kpsuznEvgSXFXWS7s3WJwywizn2OWpJBSCC5xI1atwiCtHy69AVLmpqd7wBXCxyVFgST0iS485gXowdu4xFVnkFIddAQcRVtYus3DJ9Ziz+yIFEgCoJqasSa68S+t4gNFS8br71Kpur9CmEAVVos0jC+XvZkPewbBidkJgSgGQtg7ioe8nEuRWiT3xbTNFywoqZ1XitycFEvQCmOuK+dYJbg3RQMKnCr51xPbFBTzJEoKJvklyaqGIxy3bYUtFlleljgXTsOrd3RbTbChiGxfzjm2bvkITnWFHojADE4DDPbEKV5lSyOtUAipGvEhtcJTpEot0v6hFsmwoGA7z8YSnWKWS5A9o/GKD0WZOaYrpyesXCgXdy2eOA374iifRyuzEjMpbtjs2aLyiJiAbyhVD16WOepzm22PpdpSwJmo6hcXMy7Hg3dAHVAKDA2e6QyhdaocltlH4RFxeAvWdgcLtakUFaQRNoDpBnS91xnfDuIrtOukLxxEyXiw8nUFr2vVWAO88DibORUdXzgNpypwgZX0QXsoA/hLOMWfbEpk5NDzsoAEYy/ObEdhjgngkgTZZB6Q6GT1ejGjCIAyZibyVKVIwLm7U1LXSTSrcX2QzZZkpyEc2/wDCAKcMsIrjODl5sumPk8qkDx74dslVOFIIYUCWIJzfUawINW2Y0tbYhJw3Rhpmlp4vNfLYeUxx7Mu2Ntbx5NfqnwjzqfKN8tKcFw/OULuDTLEx4eq/Uvsc58jZ0xaMkLP/ADInatJTbgN9aSTheNPjC8kKQnoyjU1HODVSp1sILb8B6wjz423kS+e5Mbqa+5yfb5oY84vV1jqfXDM20zAgK51df4j8YrLRN6IG33ER9MtKubQ+GuPovY9b3mxgaQmhvKL9ow2jSihjMV7RinUSwVCpm1cxJRbZ586botp2mVhTBam9YxG0coVCnOL9oxnrTOClMkxV2+0XS2J8I6Rjsc4wbZoZnKFdXmrA9YwlaOUSqgTJm9z8YzXPnXAlTo0zvHHFcl8jTk0u81faYFO01O/MLb4pELOWuCGYCQ77Iy2zoscXwWZ03MNOcU8CFrWcVdw+EEsujkrLgvsOPZDn7tjfY8srTo9iReUFXZqwQo15snOgZsKfTwGZbD1RPU7MfJZ6zTB47MmkKIK5w6VGQCM6AtUN2Cp1x0zSq6y54dJPU1E0NKH4CB2IieaDnlOou/NsGqGNNeewR37WHURNNC/3ZoOq22piCZpqL89y2KMDXZT5DXWIJf7ydT+D5QAWTaHcc8TQn7oDGg7CQfoxCdaHBInMDeoZT7SDwI+njv2o3R052r7upzJZtTDhrjkyeb33s7ggFqDNi2LttiA6LWwLzicD91QCr+IPCGbBago3b5UrHqFNKfHvgPOVV5SdRgehj5tHFeGzXWMq0lKkvMnKBdwUU4nEDaNQgBzSJ8mv1VeEeezpBvEiUku7m8zg0L8Hj0W1AFKnqLpfaGjKBLiWwxCu8hQ7jHl6iDdNEWPW+SpkKmIASmWgAZX+OqCzySgX2BfKubUiutM04gmqlZ5MPlBETKEmu/fBdK4SjJvuTHibd+D5dpBIS2fgIsJMpwpJwYERV2gpHTOIUO+LbRpCrygaMBxjrnqrXodoqSk1Ir7Qm6gjbFPaZKlYRo7XJoXiumyVMSmNwTfByzOkjPyrKsKwihttoJmKOb+EbqzAsSqgGO6MXYLGLROUAbrlSsNtKRp7ckxfUxJMyOKVjG/0fyZkBLFN45k5wzaOSchQoGOyMqaZ2cDza89fr6+McMwvXdrjU6Q5JhINwk7/AHaoy1rklCmIZoaky6Wtx6w2oomJL1GPH/Mac2l4yNgUCXOz/EWc+1MY1F9jn1EW0pHtYmY1tIZ8qeHAb9sRnOwZVqq4oATlUvlXDYYjKlqJFLQKEMVC7rc5tRsM44izqCACJwfABd4pu4EYa+4cNEJFd1QralNjQEYbm1CJLLBIBtDNljV6KpRm15jHGIKQSOraaEDrMTjXaB9Vji5Rqm7aGF7BYrXW+FKesYgDTFFne1dFhQCtMduFWzMQ+0FxS1UBHVxvOa7RRuEdQks5TaNTXg+dcdnfEDZzeb/cs7XucoKgOGJcYmsATG+1BtmvVSrNFpZUMxvrNMFbydWNW4CKoJPRUUT3SwZ0m9dr0vSqSK+j29lSyC3+5LukqKqDJ2gB7SZ8nM9RXgYzksgJlHMJCuHN/ERotJnyU31Ff2mMrMmeSJGUuWBu6QPcY5ZaqjpiVspbdJHNoIzSDxKQPdCk1XQLah4RY2uY8qT6rdhaK5SacAO75R6L8/NxCP0/PFHbdJvSjtYcXAiz5NSmQtCto7zCNrn30EszV7Giykm6obSPGPLm3TR1Ua3+cBV2cpBBN6lDGXTapo6ORMa/Sa7oJjHS5vSUNsenofqW55Oq2QrpCcsS1hy10wtyIsSlLMzBOA264vbTZr1nmbUqBbc/jE5WjVIkICACQBiSA+JdtrxOpmtTijp00KipPuXYTdMHUukYxAnpVeZm9GYSDjiCGGXbFvpK2KloFcRHm4PRVj09TiMXyvlpCHzekWlj02VEpUEODUA9Ib0nCKLlmh0pWMAW7YiX1F7MptFEqUE6q7o0IliKbk/JLKV/L8Ys6iPpYY1Gz5meduvB7RKsbgDm1gB2Im+kzmhyy7mgZkUYypoAJ/FbwL+aNmMdTZkEAGUgJAA+9dku5eu0nbAzZuq8hNXDiawwoOI98ec9AZMpWIlLeoHlsXGdWdj3R9Ms4WLxlLBoCEzB5tBeKTU1Lk6oGmyBg8lIU4Yc6S7CjVDUzrujos5JWTKSL2J5y95zmjjNy1KiICCbMceZmA1T97UDX1uMSlJWEkCzrqLtZoPRwYF6DA01R8iUpPVkpoxHlfOFYnZ5CU3UiWkOHI52ouqBBFagEDw3gRmSS48gokpKSSsOxvAgl3Ir4ao5YpJCwoSZgALAmY4GIJYnBmw1wFVno/NIvE0AnE3sjW8GYlIzxwhvRylJIQJSUpNS0y8QTjTE1pADekQ8qYNaFDujM2hJSg0/DWfYukU7eyNPbSQhfqnwjH8oLSQqSkFryFBW5YD/ANpjDjqkvSzpF0v3QhpNFxKE53AricfAQrZldXt7ICuaqZUucq4B3YbM4LZTTOgVhuPbHfLHQl5HTTc3LxXsRt5aUo7D4CHbJab6ELZjew4wJUnnJaknduiQBqAKdEjsrHllxXc7q79LLPTJ6JjGW0GUp1pIBwOuNbbVFYSdYEL6WsiZstAXg8b6bI8cTz54Wys0LbULlTBeAW5YE1a735xcyLQAkPGF0vZhZ7TLS/RdJrsIi70lOULt0OKlWdBszjOa3K/J1wU4l2VX1BsIhbUAmsZtFomlQWkgIIBBqKU4dsEl26YSb+FcwfCObOugeVotBLsH1tXtis5Q2IzEJlJwKnJ1AYw1Zrc4xds46mcCsglgBr1xm99hVIptJJElCEpAADgNqpU665xWqtKjVou7alExWILUEdTYgAGAj1Rm4xSs8k1GU26PU5dmBSWlSFEEBxMo5q52uARiamJy5Ya7zcj0gBMcXs8qUGLZbI5KUW6JsgF2pD5Z44CprrjqihJSo8wHBvXUEuS4DEA0Zw0aMkQEqULqZBSAQOmXoHPAAD5NH0+UCAoy5JpnMLCt5TFvSLnhsAPIsiwOrZ+CCHd3BDai3+Y6qyTKXUWdhrSXqADgNncIAUnWVNDzchxrmEdIYDDcYKZYNAiRcSSQ8zIliWGD0zzgosCiQ6LPdBeiFOMLzbTHE6PWAQlFnbCqcQ7spks2wDKIAJkC6lJlyHclucYE3RVOosOwRY2fRyAXMtIIPRIfAHo8YXmWJZWoiXZ6GhUkkkUAdtlOEWkm9W82NGfDa+eMCAbcOgv1T4R59pOWpUwLxCUOODp8THo1rHQV6p8Iwc9wzGl0PuvknwjOrTL9md4Q1RX9SKiVKupSNdw7iyojLBAVuL73b3xZrs7oWRiiYc8khZ+EIub1MDQ7rxPuiue9v5sajGrjHn/pOUPJr2se8CLLQ7K7AO0QpZ5YULtXCTxq8LckbUSVhWRB4PSOcu5p7bfYsbYghNMqQuFkhLxZaRFTqeMrpXlPKlC6jyiwcB1RvVnwjEU+DGXcruXlmUufKCQ6lBhvcNFpo6f0jKJdaQCduTjWIQ5ILXa7bzk03rgv7AxF1KRlWv8AKdcPaXsq5MwLSHVLJBGakHV3Htjpk3Jh2TQTqOxYamcd8LWqziYBeqAXYBg+1otZVqlzUhQaKTTOkH8lIF5R6xGCd5jg7O9+grKCZYKU6yeJyivtdkvKKiovsNIuLJo5TFuku6TXYO5z4wkJdAciHG41iwe9mMnFFVKsrHE9sTn6TmIoIaVQ0irt73o6HJcnvk22yilxMlgD+DAMxCn31G+B/aQQGmynOHk/NpRn1nvgsucpSvvyRgBzTVVQVbWR2Vhc2t0h5q8yTzWRozDUxL7Y7HI4dJ0DT0Ux6BZgd9KU74Ii3m9dM1DkgsUEUIoB0vGJTErSKzjizmVv2Mcq7I+lzXBaaXoH5pi5qKEagocYAF+8XIafLAIo6Ce9/hjBvt3Sbn0VoBdxOIY7iBwwgSLW34pIZiOaOJwOzW3xEcmz2Y8+at+FrdiQcNUATFvN5hPlupmBQXc0GeLv2Q9YtIIUyecSpTF2cYbNlIrkT6ffk5fdNsf39sFE0OEicxYJbm88iMhQtwgCztc5kL2JJ7ow8+ayZYzUk9xJr2xsdIhpMzM3Ff2mMjLSlVoljECU29wX8REcFLf7/g3DLo/uvyJWTSQSJyG6R6QO8fAwNKgEoSA6iX4Fh4kwsbKUzVAgtluNB4GK7TmnQmYUyU1QwvHAFOr0m90YWl/QembcJfxF5ZbaTt6bMoE9Is10YmmNcBXGM3Z+U3NKVdljpBsXo51MHionzVTSSskqJrU4++GZej1BHOBBuBulkKsNtTntjSj5PPOdu0OaR5RTpku6WQDi2JGonLhGfVL2Q7NS9AIFdq0ao53Zrv2WffTR/Ak95jZcobBfF5I6Q7xqjzvkjalSbSGLXxd2OK12fGNvp7lBPlSitMlBKesCThrDY91IOmqYTadozkyxoViltbUPFoYsGjx1ZaQBm1ANpMVR5XS5gK5sspXqRRKuJdj9VjTaD5S2aakJlm4pnKFBjtN7BW9486xNvfg9DzbbchlykyJS1HJJKjuEed2NaqOo3Awu6yAHxEbLlhpJAk82lQKlkBhXogurDZTjGGs1ruKCciK7zWNTjtSM45b7lt9nCsFCuEKWjRznGAzyxfL6rH0y2TKFkrfO8UniC/jETVFcXex7cJqwUm9PObXQKO5B7O+CTllgCqcS5qEnVUdHEVodm9xzXx/3J1YDux7tUfLlkAEG0HM1Y1BphiGHEisdzgDUssAFWgbSkuXauzDJmc4QUKKReJnK/kL1qKAaqV2QOYCqoE8EsDUBxg9M4MhTPS0V7s6dnfEANc0kBQVODuKIrTNmbVVshljJVoN0G/NqT+HXAUZuO2sCJwraA76qVavjH0xZagtHCjxQFlrWV3RMmDByUUNNbNl3wzZ7OpJHlVKDYEJ1NiA+2EZpcu093OADgVLbq09Uaobss1jcaaR6ShhTB/rOICekz5Kb6iv7TGARNMq6sdZimtdTePjG/wBIfdzPUV4GPO9Jg3XYsXbcPnGJyaaiu56umxqSk5Lj33G7LOeZeJpR94dXvjBWpd5SycSVKPFTxrZIU6wBTE8E1PhGOJz1KIO4/Rguf2XsXO9l937nCnpAbAO6JpnzrvNhZuO91zdfW2G2OTSxSrYO6nuMNXWJIzF4R0PGxEXhkC5bPGCSknzkF3DHLs+GuLmVJkfZysTDz5UGT/C7HJwLtXeppsheYh0igqa7gYhRdKrq0rbqEKFGe6XIbtj1K2SUzJIzCksdoIb63x5fIDn67I3P745rRaZh64SUD1wSke48DGkZMDyasKVWyXKXUBan2lAUR3gR6X9hkywohCUvVRYB9pOfGPPeRji2ydpV/Yp/GNby6t12UJaetNJB9QdbtNOMQ1Zh9LW0z56ljqiiB/CxALbceyK4SKvwhoS68G+MBn2SlCrioxGgmHmdJDUdolabHcCCJqDeD0OG/tivlWVTOVq4EwnNlq9JXaYyoGnkP0gyioEy5rhqXwRt3tELTZXIdM1q+dqwxLV98cnSS78yp8D5UbNupjETKuhXk1F1YFeIFbzk0wEbMghJVRN2aKVN7MjXvzx7YkZaqm5MBu+lQkMA2eWMSmyHL80oPSkwDGuulaD/ABHVyKdJF03nbnQMcTjT5xACVZy/VnVABZWphXawEdRLJB6M7EAuraC/1qiYkEJA5pRFfxRntKq4d8dEvEGWsMB+IMgw85+OwwBBUsnzJuTsRjjvLHXwhqVOUkJFxZyejjCprv7IBKk4EyyNvOAh8sy+XGJCzVHklBmrfywdgcWHfvgBu1JdChrSR2iMCmYVFSCQyUqCdbkE8aiPQLVRKvVPhHmMu0JSskqF4kls2GPjGZJaXKuP9nq6Zu0k+/4YSUDfSoVHOXd6SjpRjVABa05XlDiCWeN/blJlql4NfKjq6LAxgbcsc7MORWrg5J7RFVbHLI3Jt9gR6pGaT3H674fsVU7Q44RWrcGv+RrEM6PnM+2KcmETKIBUMAfptsGFopgH1t4jI/W2Ok9BtZ8YHPT0qY+NQ0UhKyjpDDGvzEc0ra1c2mR5omKmcSAG4dL2oPKAOFWPhiO7VnC2l01BgA/JJRFrlEZXz/QqDaftZnWhZeiWlj+XH+q93RV6PtZlLC04socVJUkd5Bg1nDCAZ1KQ8BtCXpBknVA1qps169ghYoLpG3CaJcuVJCVpFSK7+GdYqCipBxG2HkTFhwlRSVBi2SdUJLktETK0e+2iReLqlIKj1unSmBbu4CILsgwEtL+udXvhi1S5ZwEnLFWIyfUHbg8BMsdEFMjHpC9rYhqVJr3RQCMtvwk1IcX2wwy1P2QytTistFMPKagwo1DluMQTLDElMgbQotVg+Gtu6IGW7KKZLuXN45VpStYAipAIvGUm9X8Ti+yrxOZLVgmWLuq+RxeI81hcTJoT5xwyyxxPCJypq6kmVdGpRdqNlvgAqbGgAi7jjU/GCSZCUlwkA4cOO4QMLmMA8q9qvng1M4MiZg5Q7VAUMc+ECEbWroKfC6fCPNtM6HC5RUAzHo50JArqDMY9KtgIlqJGCVHeGjHWyYXD9S+UqGVLpFN3hHHJPTJeD19PDXFpLcq9NOuYpOXSAO0i8Yx1oT5ZY/iMbabUhWRmHsuFNYxOlCROVvB7hCDt385GfZKHgCtGXZA5SqwaYvPI/TQJAcx1PMWEhTtviILr4wCyrZWwwSUfKDeIBIJMJSQpOeI1/OO6RVeTeGfjHVdQQKbQlPmrqPW+bRSCkrGG5YfdnC8iXDhYe85DdrMBRO52asycuP1SF5iXOROrIfKGScKVPVGoaz7zwjvNhIfPMxC8CiyEjH5xVWtZJBeLG1FIdzuilts2oaIU/SBsS26lnB9Qtt4v4RE2RTg3ZGTkoJIIAFK4UbKjRR2zlUqYjyKZktYVLJ+7Lomy5i0s7gdUEgsQ0BsNutc1RTfWCEuXElqM7Mkv1hHVQbVmGzQpsy2a7Z29Q63He3ZEUyVjFMlmLMk4/wCQOyFLFb13Ulc1BDspxWppVIAqCAKRE2pf50p6eac8O0Rgo4bOt6Jk3XPml9vie0x9Ksq6i7IqA/RNWxfXA7Jbam/NQQAT0QQzNXx7YcRpCXQ3wxoNrMT4iBDqrIp3CJPFJenV7InZ7ClumiU+sJfLaHj796SvzB9cIbCnrAAbaAJa9VxXYxjB2kFRmJyvJU+rL390bnSP3Uz1Ff2mMeCOk2YR4PHnyq5JHswTePHKSE7ZLSAgCgdJI3kiMLp1STOUU5hJ43Q44FxGxVW/i96mulW4Ri9Iy3mKyq31xi41TpEyxajcnva9rYGUXDGBMxgt+gDVgSzHY8xNOUMSOuneITSYZlHpJ4RAHlr6IEctCb10DF+6B3mJ3mJrPBzd4Z+I74pDiVAEIGPnK2ZhPx+iVSiVOBUYDIHXw90AQOmWyEE567WACjolnc+cYStNtNQnCIqmuDthWYYGiCi6XirtasIsvfFTpFTEcfdEB+nZ2gZQTdkolSnUFFpSCC2wjFiQDk8dkaIUiqZgBzIlIBId2JAwhlVqmD8FXBSfjBFz1gOJZNMHD5U7z7MatmBZdgmZTz7CMeyJ2SzLS9+YVvg6UhteGMTVaVu3NKbXeT8YgLQunklZv0k0pvq+EQDYTHbkLy5yzjLI/mGsDwc8IgbVN/JJw85PHsgBrmxiwfB2yjhEdlqJAJDHU7tHyzACtt6i/VPhGMUxBDs90cWAjX6QV5Nfqq8DGDsiFVmGrOz5DXvjhldNHr6eKcHfGwWxpqTrUojcSBGD0rOBnTMg/uja2m2BClMOqkAcBQd0YO1oImKH1gIuJk6i9Tfr+ARSBXH6+uyIKXEgIkZT5NHY8wEQxZldIQFoJJLKG+BQpxO8wRfVTx8flAiWWd5g8wdFPHxgCCTjA5kfPDPO9EBmp8OMGEJBB1QKbJOo8YdVC8wQAkRFRpTrDjF3NQzv9PWKLTJ6QbbBkP1Oi1knLs+cEM8viOz5x+ZLF+0XSRNbUrLzJer1IvZHLy3k1tB9iX+iN6QfoArOseyf1QIqV6SfZP6o8Wkct7ccZ59iX+mLCzcrrYcZ39CP0xNJLPWby/ST7J/VHby/SR7J/XHntn5RWk4zP6U/phyRp2ecZn9KfhDSi2bVUxfpI9k/qgSlzPSR7J/VGdk6TmnFXcPhDkq1rOfcIaULH5smYoEX0MQR1Tn/ADRSzOTyrpHOpr/CR74tETTriSlmMSxxlyaU2uDPzuS5Uq9zidzGK+18hb61LMxIfIA0oBTsjWvHzwWOK4NTyyl+oxx5BH873e6Bq5BFvvQ/E+6NoTEFKjWkxZhlcgT+anv+EcTyEI/FHZG0WYg8NIsyMzkOoqKudFST28I4rkWpgOcT3/CNe8QJhpGoxx5FL/MR3/CJf6PXTpp7/hGtJiBVDR6jUZuTyWKQoKuLcUN4ht3RxivXyRm5FPtf/WNkVQMqiKHqHIxU3kZNPnp7flqirt/IRRIvTwk1pdf3x6OtUUmmjVPH3RrSZs//2Q=="/>
          <p:cNvSpPr>
            <a:spLocks noChangeAspect="1" noChangeArrowheads="1"/>
          </p:cNvSpPr>
          <p:nvPr/>
        </p:nvSpPr>
        <p:spPr bwMode="auto">
          <a:xfrm>
            <a:off x="45418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9636" name="AutoShape 4" descr="data:image/jpeg;base64,/9j/4AAQSkZJRgABAQAAAQABAAD/2wCEAAkGBxQTEhUUExQVFhQXGBsYGBgYGBwaGhkXGh0dHRccGBocHCggGBwlHBwWITEiJSkrLi4uFx8zODMsNygtLisBCgoKDg0OGhAQGywkHCUsLDQsLCwsLCwsLCwtLDQsLCwsLCwsLCwsLCwsLCwsLCwsLCwsLCwsLCwsLCwsLCwsLP/AABEIAQsAvQMBIgACEQEDEQH/xAAcAAACAwEBAQEAAAAAAAAAAAADBAIFBgEHAAj/xABMEAABAgMEBQcJBQcCAwkAAAABAhEAAyEEEjFBBVFhcYEGEyIykaGxI0JScpLB0eHwFDNDU9IHFWKCorLxFiQlg8I1RFRjc3ST4uP/xAAZAQEBAQEBAQAAAAAAAAAAAAAAAQIDBAX/xAAtEQACAgEDAwMDAgcAAAAAAAAAAQIRAxIhMQRBUWGx8CJxwTKBE1JykaHR4f/aAAwDAQACEQMRAD8A9D5XJBmj1B4qiilWeNJymQ8weqPfFdLlNHN8gSTII85XaY6Qt6LX7R+MWCJcS5saogK69MH4kz2lfGJfaJo/Fme2r4w7zEdNnEUCgtk782Z7avjEV6RnDCbM9owdUlsoXmpgAatMWgfir7YKjTVo/NV3fCFVyYIiVADH79tH5h7E/CJI5QWj8z+lP6YV5qJJkwsFhL0/PzX/AEp+EMJ05O1j2RCEuRsgyZcLZBlen5w9HsiI5RztSOz5wqqXETKhbA3/AKnneijsP6omOU830Edh+MVapMfc1FtlLX/VEz0Ed/xiY5UL/LT2mKUyokmVC2C5/wBUq/LHtfKFNIctlSwCJAU7+e1cvNMIczWIzZAIYgERiWprZ0yEh+0df/hE/wDz/wD5QdP7RQ1bOQdkx/8Aoit+wo9BPYIGqxo9FHsiOVZ/5v8ABNzUcoJSzOooBLJpdc7avCirJMAHTHs/OB6e0guVbwiZ9zOSkS1ejNAqk+tRv8xCxqUBNvTllpqgLwCmSAGAYbTWpju+TQzLkrZioPkbvzjibPMzWk/y79u7sj4zgfxSKj8OIicQ3lCwcdTE/VYAIbNN9NPsfOImzTqstHs/OCWe0AkEzTd1CWdWZbeYZmEVaYQwBPQeh4bRSBBNVnmsQVJOo3fnu7IWNmUDUghsg1YsVF/xmZIJPN4gluGUETYCtIImuxx5tn2MT3wBULkxWaOnFU6akk3T1QQQBcJQu6WYh7pprjXzNHgRW2ebZTOElKk88m8LrFw7KWHZsQCa5RAZz96n0B0UkrqaFDc4kUqReS2usPi0K5uYspHRUUpYllNRzSnSvD+V4tLfomShCpiwlKUkzFGuOZLYuwcZ0hawGzrkLMtQVJDhVVEABLqHSqBdIwgUrrPbpodNwLUFLHWYklc4IAJFB5MCvpbK2ujphWkKLVcUcYEioUAUnWDgXEVx0ro0D7yWaKFbxe9evO46RN9dTXpq1mLCz6Ssws/OomJ5pCmUqpZSiMSakkqFdsAMzJcQNnO2GLJaETUBctQWguxGwse8GIybXLXfCFBVxRStvNUMQYpBdMukQlopHJGkJS5apqVgyg5KsmTj2R9o62S5ySqUsLSCxI16u8QBwoePkDKO/a0FapYUCtLXk5h8HhXSGl5Nn++mBJOAYktuAJaBQ6YHPVhHLDbETU35agpOseB1HZCOmNLSZJAmTAkmrVJbcAS0QDMwwJZiFntiJoCpagpOse/VESqKDU8o7Ai085KW4wZTF0qYFKknNnGG0a4p9BJmplHn7wmc6oKIS95gkBQfEFnfblld6VQTOUWmtQdABsMfrVERLUS/lw2TAahQfWcHyBWSouOnMyoU+J+ETnSyw8osMPRaoAxcBn98FMpT15+ppQfWuPkyyHDT8cWHdTCIAMu0EFTGZkR0aDCg+EFVNUqoXMH8o1B8tb8TH0tCmP34zcitHcCkEmA0LWgYig2DLVR97wBGXaCm6SqYoOfMxwxDOBu1mHEWu8oBldIOC1NxOUKsol7toAqWb3dwiJSQWH2gtm1KHW2z/EAWbOI83UObt65/oWxCFHUmalSS/Z3x6RdOoxgLZZjMRpYZpWhY2XHUe4GIVF/y9L2YSR1p82XKHFTn+3vip5Oywmw25IwE20AbggAQ1abWbTatHhOAlG0qG9ICOxUKcn3Njt9PxrR/YIpOwfkfouSuwyVKlS1KN91KQkk+UUKkh9Uc5c2VMvR84IQhCXQWQkJD30VYZ0EVnJiyaQVZZRkTpCZXSuhYLjpqd2SfOeLrl8CNHTb1VNLcjB76HbjAdxPkovmZtosxwChNl+osBwNgN3iTHeTA6Vv/APczPfH2nkczPslpwSTzEw/wrDpJ2A3jwEc5MPet1P8AvC4AqeTw/wCEzvUm+BiPI1fMzUy/NnyETU+ukdIbz0j2Qfk8P+DzT/BO8DELZJKLDY7SkVkc2otnLUAFDjTvgUe0Un/iFq9SX4CFOTMlM+ZaLQsBRMwoReD3UJAZn2EDhDOjFPb7UU1BlyiDsKQQYD+z8f7Un/zFeCYEF7IgWfSCpaOjLnIvXRgFh8BlgrtgOi0pVarVfAM0TGD1Il+az5Yd0H0y40jZW9FXgr5xPT2hlTFCdKPNz04HJWxXxgUHY9GmVaZikACTMSCwyWNQyz7YanrYwroXSpnOhabk6XRafeNkM2lNYpDdWyWTOVSZq6KmGGMQ5tQqETekKuuorsDPQZ4R21SCqaryZUL2PONQipZ9gpEhZcHlHAv5XA4tjVyB274AhKQqronBx6b4VoRhWnyjiZTB7s9wwa/ji+Brh4R1EhwfJliQR5V3NRQ3gxY6+8R9zDN5I4l/K4Pm77TEB2XLJBF2cApwekKVyrR4+XLC6mVMyFSATjXWfgeEdlSDe+5Vi787nWrPAjZGpzBz/GDa9eEAE5p63JwrRIUABuALDVwhiyzCKc3Mqesog8SXdsO2Fk2W8RelKAZn516CowVXEmGho2XiyvbV8YEHCIyPJ2SF2nSSTgqYlJ3FKgY16yACTQAOYrLNLkJXMWgBKphCluSCSHqQrCj5QBkP2cWdZmTVLFZCE2YHcpSlf9MF5ND/AGWkP/WtP9gjWWSRJl3igJHOKMxTF7yjirGuGWqIWewSEIWhCUhExRKwFdZSwys8SGgWzOch9JSUWGSlc2WlQvulS0gh5izUE0p4xzl7aUTNHzzLUlYBlh0qCgDziNRh5XJbR7jyMurAdNVXcjzthg6NB2RMpUkS0iUshSk31MSKgk3nHV7oDYFyg0d9osa5bOSgFPrJDp7w3GM/+z60GZLtKziqZeO8pD98bdC0MGZsBXs7mhSx2CRKChLSlN83iyusTnU+EAYrk7/2NN9Sd4GL7Q1jE3R8qWrBcgJPFLPwixl6Ns8uSqSlKUymN5N44KxqS9YZsqJctKZaGASlkpd2SKCpPCAbMByBvc/PSsMtCESz/wAslPgAIZ5JKEmZabKogKTNK0g5oIDEcAk/zRqZVkkImTJiAkLW19QUa0cOHYUrFdp3Q1nn9KcgEil4Eg7BTGpw2wBQCYJ+kryekiRLukjC+XDf1H2TBNF6WVMmTpUy6Fy1kJAoSjI41+Yi3sNklSUXJKQlONC7nWTnFVpbRVntBvLSCoUvAsdj64Aq0zAvSJKK3ZTLI1vQHbh2RbzMYHYbFKkJuy0gPU1cneY6uZWAZtp8l5y/JoLnErYnhrxjtnk3aplywoEN5V6F3rswiNqlvMWWk9YjpEvdrqFDi+yPlIu3aWYK2qNCMGLVo2MUH0+yhN4mShqV5wigzNN0SXJCqGUjpEP5TEZF9dTSBWoulT/ZylmLE7Dq3RLm6pLSC1aqNGPRamLXe+IDsmzpcXZMssQxE19zfXjTgs4eklBSCReMzEVAOx46mWElJUJAbFlK62KSKag/ExJIDEn7NeLgm/Q1BD01uTuEAcFmS33SCSMOcfPwar7MIY0ehN4koQlWsLvEg4ON1Y+ssiUKKTKC6ggF8d4GTUg1nlSiq8m4S2IgBueBdU+DF9zVjOzbPZiDdWb2HRpUFwAkAAG9gAzka3jSLS4INQaHdnCatGSySW1nrKZzVxWheobDENAFKiXZg15b3U9bBLEkljdbrA4YEgbIMiVIqiqfNANHAvJISGcglS9rmmUWZ0fL9FNA1CRSpIx1k92qJLsUslylL4u5cVehGFS8AVZkSCbruS6nfEzBdJcBtWFA4hVKZCAB0wLwIcDrAGpDOOoU1GI3mLz7DLdwlIZmqWDMzDgKbBHJmj5ZJdKS7u5JHSBCqYB3L74EKhUmQEsoLSmqXU1AliajAVxNa9kpsuznEvgSXFXWS7s3WJwywizn2OWpJBSCC5xI1atwiCtHy69AVLmpqd7wBXCxyVFgST0iS485gXowdu4xFVnkFIddAQcRVtYus3DJ9Ziz+yIFEgCoJqasSa68S+t4gNFS8br71Kpur9CmEAVVos0jC+XvZkPewbBidkJgSgGQtg7ioe8nEuRWiT3xbTNFywoqZ1XitycFEvQCmOuK+dYJbg3RQMKnCr51xPbFBTzJEoKJvklyaqGIxy3bYUtFlleljgXTsOrd3RbTbChiGxfzjm2bvkITnWFHojADE4DDPbEKV5lSyOtUAipGvEhtcJTpEot0v6hFsmwoGA7z8YSnWKWS5A9o/GKD0WZOaYrpyesXCgXdy2eOA374iifRyuzEjMpbtjs2aLyiJiAbyhVD16WOepzm22PpdpSwJmo6hcXMy7Hg3dAHVAKDA2e6QyhdaocltlH4RFxeAvWdgcLtakUFaQRNoDpBnS91xnfDuIrtOukLxxEyXiw8nUFr2vVWAO88DibORUdXzgNpypwgZX0QXsoA/hLOMWfbEpk5NDzsoAEYy/ObEdhjgngkgTZZB6Q6GT1ejGjCIAyZibyVKVIwLm7U1LXSTSrcX2QzZZkpyEc2/wDCAKcMsIrjODl5sumPk8qkDx74dslVOFIIYUCWIJzfUawINW2Y0tbYhJw3Rhpmlp4vNfLYeUxx7Mu2Ntbx5NfqnwjzqfKN8tKcFw/OULuDTLEx4eq/Uvsc58jZ0xaMkLP/ADInatJTbgN9aSTheNPjC8kKQnoyjU1HODVSp1sILb8B6wjz423kS+e5Mbqa+5yfb5oY84vV1jqfXDM20zAgK51df4j8YrLRN6IG33ER9MtKubQ+GuPovY9b3mxgaQmhvKL9ow2jSihjMV7RinUSwVCpm1cxJRbZ586botp2mVhTBam9YxG0coVCnOL9oxnrTOClMkxV2+0XS2J8I6Rjsc4wbZoZnKFdXmrA9YwlaOUSqgTJm9z8YzXPnXAlTo0zvHHFcl8jTk0u81faYFO01O/MLb4pELOWuCGYCQ77Iy2zoscXwWZ03MNOcU8CFrWcVdw+EEsujkrLgvsOPZDn7tjfY8srTo9iReUFXZqwQo15snOgZsKfTwGZbD1RPU7MfJZ6zTB47MmkKIK5w6VGQCM6AtUN2Cp1x0zSq6y54dJPU1E0NKH4CB2IieaDnlOou/NsGqGNNeewR37WHURNNC/3ZoOq22piCZpqL89y2KMDXZT5DXWIJf7ydT+D5QAWTaHcc8TQn7oDGg7CQfoxCdaHBInMDeoZT7SDwI+njv2o3R052r7upzJZtTDhrjkyeb33s7ggFqDNi2LttiA6LWwLzicD91QCr+IPCGbBago3b5UrHqFNKfHvgPOVV5SdRgehj5tHFeGzXWMq0lKkvMnKBdwUU4nEDaNQgBzSJ8mv1VeEeezpBvEiUku7m8zg0L8Hj0W1AFKnqLpfaGjKBLiWwxCu8hQ7jHl6iDdNEWPW+SpkKmIASmWgAZX+OqCzySgX2BfKubUiutM04gmqlZ5MPlBETKEmu/fBdK4SjJvuTHibd+D5dpBIS2fgIsJMpwpJwYERV2gpHTOIUO+LbRpCrygaMBxjrnqrXodoqSk1Ir7Qm6gjbFPaZKlYRo7XJoXiumyVMSmNwTfByzOkjPyrKsKwihttoJmKOb+EbqzAsSqgGO6MXYLGLROUAbrlSsNtKRp7ckxfUxJMyOKVjG/0fyZkBLFN45k5wzaOSchQoGOyMqaZ2cDza89fr6+McMwvXdrjU6Q5JhINwk7/AHaoy1rklCmIZoaky6Wtx6w2oomJL1GPH/Mac2l4yNgUCXOz/EWc+1MY1F9jn1EW0pHtYmY1tIZ8qeHAb9sRnOwZVqq4oATlUvlXDYYjKlqJFLQKEMVC7rc5tRsM44izqCACJwfABd4pu4EYa+4cNEJFd1QralNjQEYbm1CJLLBIBtDNljV6KpRm15jHGIKQSOraaEDrMTjXaB9Vji5Rqm7aGF7BYrXW+FKesYgDTFFne1dFhQCtMduFWzMQ+0FxS1UBHVxvOa7RRuEdQks5TaNTXg+dcdnfEDZzeb/cs7XucoKgOGJcYmsATG+1BtmvVSrNFpZUMxvrNMFbydWNW4CKoJPRUUT3SwZ0m9dr0vSqSK+j29lSyC3+5LukqKqDJ2gB7SZ8nM9RXgYzksgJlHMJCuHN/ERotJnyU31Ff2mMrMmeSJGUuWBu6QPcY5ZaqjpiVspbdJHNoIzSDxKQPdCk1XQLah4RY2uY8qT6rdhaK5SacAO75R6L8/NxCP0/PFHbdJvSjtYcXAiz5NSmQtCto7zCNrn30EszV7Giykm6obSPGPLm3TR1Ua3+cBV2cpBBN6lDGXTapo6ORMa/Sa7oJjHS5vSUNsenofqW55Oq2QrpCcsS1hy10wtyIsSlLMzBOA264vbTZr1nmbUqBbc/jE5WjVIkICACQBiSA+JdtrxOpmtTijp00KipPuXYTdMHUukYxAnpVeZm9GYSDjiCGGXbFvpK2KloFcRHm4PRVj09TiMXyvlpCHzekWlj02VEpUEODUA9Ib0nCKLlmh0pWMAW7YiX1F7MptFEqUE6q7o0IliKbk/JLKV/L8Ys6iPpYY1Gz5meduvB7RKsbgDm1gB2Im+kzmhyy7mgZkUYypoAJ/FbwL+aNmMdTZkEAGUgJAA+9dku5eu0nbAzZuq8hNXDiawwoOI98ec9AZMpWIlLeoHlsXGdWdj3R9Ms4WLxlLBoCEzB5tBeKTU1Lk6oGmyBg8lIU4Yc6S7CjVDUzrujos5JWTKSL2J5y95zmjjNy1KiICCbMceZmA1T97UDX1uMSlJWEkCzrqLtZoPRwYF6DA01R8iUpPVkpoxHlfOFYnZ5CU3UiWkOHI52ouqBBFagEDw3gRmSS48gokpKSSsOxvAgl3Ir4ao5YpJCwoSZgALAmY4GIJYnBmw1wFVno/NIvE0AnE3sjW8GYlIzxwhvRylJIQJSUpNS0y8QTjTE1pADekQ8qYNaFDujM2hJSg0/DWfYukU7eyNPbSQhfqnwjH8oLSQqSkFryFBW5YD/ANpjDjqkvSzpF0v3QhpNFxKE53AricfAQrZldXt7ICuaqZUucq4B3YbM4LZTTOgVhuPbHfLHQl5HTTc3LxXsRt5aUo7D4CHbJab6ELZjew4wJUnnJaknduiQBqAKdEjsrHllxXc7q79LLPTJ6JjGW0GUp1pIBwOuNbbVFYSdYEL6WsiZstAXg8b6bI8cTz54Wys0LbULlTBeAW5YE1a735xcyLQAkPGF0vZhZ7TLS/RdJrsIi70lOULt0OKlWdBszjOa3K/J1wU4l2VX1BsIhbUAmsZtFomlQWkgIIBBqKU4dsEl26YSb+FcwfCObOugeVotBLsH1tXtis5Q2IzEJlJwKnJ1AYw1Zrc4xds46mcCsglgBr1xm99hVIptJJElCEpAADgNqpU665xWqtKjVou7alExWILUEdTYgAGAj1Rm4xSs8k1GU26PU5dmBSWlSFEEBxMo5q52uARiamJy5Ya7zcj0gBMcXs8qUGLZbI5KUW6JsgF2pD5Z44CprrjqihJSo8wHBvXUEuS4DEA0Zw0aMkQEqULqZBSAQOmXoHPAAD5NH0+UCAoy5JpnMLCt5TFvSLnhsAPIsiwOrZ+CCHd3BDai3+Y6qyTKXUWdhrSXqADgNncIAUnWVNDzchxrmEdIYDDcYKZYNAiRcSSQ8zIliWGD0zzgosCiQ6LPdBeiFOMLzbTHE6PWAQlFnbCqcQ7spks2wDKIAJkC6lJlyHclucYE3RVOosOwRY2fRyAXMtIIPRIfAHo8YXmWJZWoiXZ6GhUkkkUAdtlOEWkm9W82NGfDa+eMCAbcOgv1T4R59pOWpUwLxCUOODp8THo1rHQV6p8Iwc9wzGl0PuvknwjOrTL9md4Q1RX9SKiVKupSNdw7iyojLBAVuL73b3xZrs7oWRiiYc8khZ+EIub1MDQ7rxPuiue9v5sajGrjHn/pOUPJr2se8CLLQ7K7AO0QpZ5YULtXCTxq8LckbUSVhWRB4PSOcu5p7bfYsbYghNMqQuFkhLxZaRFTqeMrpXlPKlC6jyiwcB1RvVnwjEU+DGXcruXlmUufKCQ6lBhvcNFpo6f0jKJdaQCduTjWIQ5ILXa7bzk03rgv7AxF1KRlWv8AKdcPaXsq5MwLSHVLJBGakHV3Htjpk3Jh2TQTqOxYamcd8LWqziYBeqAXYBg+1otZVqlzUhQaKTTOkH8lIF5R6xGCd5jg7O9+grKCZYKU6yeJyivtdkvKKiovsNIuLJo5TFuku6TXYO5z4wkJdAciHG41iwe9mMnFFVKsrHE9sTn6TmIoIaVQ0irt73o6HJcnvk22yilxMlgD+DAMxCn31G+B/aQQGmynOHk/NpRn1nvgsucpSvvyRgBzTVVQVbWR2Vhc2t0h5q8yTzWRozDUxL7Y7HI4dJ0DT0Ux6BZgd9KU74Ii3m9dM1DkgsUEUIoB0vGJTErSKzjizmVv2Mcq7I+lzXBaaXoH5pi5qKEagocYAF+8XIafLAIo6Ce9/hjBvt3Sbn0VoBdxOIY7iBwwgSLW34pIZiOaOJwOzW3xEcmz2Y8+at+FrdiQcNUATFvN5hPlupmBQXc0GeLv2Q9YtIIUyecSpTF2cYbNlIrkT6ffk5fdNsf39sFE0OEicxYJbm88iMhQtwgCztc5kL2JJ7ow8+ayZYzUk9xJr2xsdIhpMzM3Ff2mMjLSlVoljECU29wX8REcFLf7/g3DLo/uvyJWTSQSJyG6R6QO8fAwNKgEoSA6iX4Fh4kwsbKUzVAgtluNB4GK7TmnQmYUyU1QwvHAFOr0m90YWl/QembcJfxF5ZbaTt6bMoE9Is10YmmNcBXGM3Z+U3NKVdljpBsXo51MHionzVTSSskqJrU4++GZej1BHOBBuBulkKsNtTntjSj5PPOdu0OaR5RTpku6WQDi2JGonLhGfVL2Q7NS9AIFdq0ao53Zrv2WffTR/Ak95jZcobBfF5I6Q7xqjzvkjalSbSGLXxd2OK12fGNvp7lBPlSitMlBKesCThrDY91IOmqYTadozkyxoViltbUPFoYsGjx1ZaQBm1ANpMVR5XS5gK5sspXqRRKuJdj9VjTaD5S2aakJlm4pnKFBjtN7BW9486xNvfg9DzbbchlykyJS1HJJKjuEed2NaqOo3Awu6yAHxEbLlhpJAk82lQKlkBhXogurDZTjGGs1ruKCciK7zWNTjtSM45b7lt9nCsFCuEKWjRznGAzyxfL6rH0y2TKFkrfO8UniC/jETVFcXex7cJqwUm9PObXQKO5B7O+CTllgCqcS5qEnVUdHEVodm9xzXx/3J1YDux7tUfLlkAEG0HM1Y1BphiGHEisdzgDUssAFWgbSkuXauzDJmc4QUKKReJnK/kL1qKAaqV2QOYCqoE8EsDUBxg9M4MhTPS0V7s6dnfEANc0kBQVODuKIrTNmbVVshljJVoN0G/NqT+HXAUZuO2sCJwraA76qVavjH0xZagtHCjxQFlrWV3RMmDByUUNNbNl3wzZ7OpJHlVKDYEJ1NiA+2EZpcu093OADgVLbq09Uaobss1jcaaR6ShhTB/rOICekz5Kb6iv7TGARNMq6sdZimtdTePjG/wBIfdzPUV4GPO9Jg3XYsXbcPnGJyaaiu56umxqSk5Lj33G7LOeZeJpR94dXvjBWpd5SycSVKPFTxrZIU6wBTE8E1PhGOJz1KIO4/Rguf2XsXO9l937nCnpAbAO6JpnzrvNhZuO91zdfW2G2OTSxSrYO6nuMNXWJIzF4R0PGxEXhkC5bPGCSknzkF3DHLs+GuLmVJkfZysTDz5UGT/C7HJwLtXeppsheYh0igqa7gYhRdKrq0rbqEKFGe6XIbtj1K2SUzJIzCksdoIb63x5fIDn67I3P745rRaZh64SUD1wSke48DGkZMDyasKVWyXKXUBan2lAUR3gR6X9hkywohCUvVRYB9pOfGPPeRji2ydpV/Yp/GNby6t12UJaetNJB9QdbtNOMQ1Zh9LW0z56ljqiiB/CxALbceyK4SKvwhoS68G+MBn2SlCrioxGgmHmdJDUdolabHcCCJqDeD0OG/tivlWVTOVq4EwnNlq9JXaYyoGnkP0gyioEy5rhqXwRt3tELTZXIdM1q+dqwxLV98cnSS78yp8D5UbNupjETKuhXk1F1YFeIFbzk0wEbMghJVRN2aKVN7MjXvzx7YkZaqm5MBu+lQkMA2eWMSmyHL80oPSkwDGuulaD/ABHVyKdJF03nbnQMcTjT5xACVZy/VnVABZWphXawEdRLJB6M7EAuraC/1qiYkEJA5pRFfxRntKq4d8dEvEGWsMB+IMgw85+OwwBBUsnzJuTsRjjvLHXwhqVOUkJFxZyejjCprv7IBKk4EyyNvOAh8sy+XGJCzVHklBmrfywdgcWHfvgBu1JdChrSR2iMCmYVFSCQyUqCdbkE8aiPQLVRKvVPhHmMu0JSskqF4kls2GPjGZJaXKuP9nq6Zu0k+/4YSUDfSoVHOXd6SjpRjVABa05XlDiCWeN/blJlql4NfKjq6LAxgbcsc7MORWrg5J7RFVbHLI3Jt9gR6pGaT3H674fsVU7Q44RWrcGv+RrEM6PnM+2KcmETKIBUMAfptsGFopgH1t4jI/W2Ok9BtZ8YHPT0qY+NQ0UhKyjpDDGvzEc0ra1c2mR5omKmcSAG4dL2oPKAOFWPhiO7VnC2l01BgA/JJRFrlEZXz/QqDaftZnWhZeiWlj+XH+q93RV6PtZlLC04socVJUkd5Bg1nDCAZ1KQ8BtCXpBknVA1qps169ghYoLpG3CaJcuVJCVpFSK7+GdYqCipBxG2HkTFhwlRSVBi2SdUJLktETK0e+2iReLqlIKj1unSmBbu4CILsgwEtL+udXvhi1S5ZwEnLFWIyfUHbg8BMsdEFMjHpC9rYhqVJr3RQCMtvwk1IcX2wwy1P2QytTistFMPKagwo1DluMQTLDElMgbQotVg+Gtu6IGW7KKZLuXN45VpStYAipAIvGUm9X8Ti+yrxOZLVgmWLuq+RxeI81hcTJoT5xwyyxxPCJypq6kmVdGpRdqNlvgAqbGgAi7jjU/GCSZCUlwkA4cOO4QMLmMA8q9qvng1M4MiZg5Q7VAUMc+ECEbWroKfC6fCPNtM6HC5RUAzHo50JArqDMY9KtgIlqJGCVHeGjHWyYXD9S+UqGVLpFN3hHHJPTJeD19PDXFpLcq9NOuYpOXSAO0i8Yx1oT5ZY/iMbabUhWRmHsuFNYxOlCROVvB7hCDt385GfZKHgCtGXZA5SqwaYvPI/TQJAcx1PMWEhTtviILr4wCyrZWwwSUfKDeIBIJMJSQpOeI1/OO6RVeTeGfjHVdQQKbQlPmrqPW+bRSCkrGG5YfdnC8iXDhYe85DdrMBRO52asycuP1SF5iXOROrIfKGScKVPVGoaz7zwjvNhIfPMxC8CiyEjH5xVWtZJBeLG1FIdzuilts2oaIU/SBsS26lnB9Qtt4v4RE2RTg3ZGTkoJIIAFK4UbKjRR2zlUqYjyKZktYVLJ+7Lomy5i0s7gdUEgsQ0BsNutc1RTfWCEuXElqM7Mkv1hHVQbVmGzQpsy2a7Z29Q63He3ZEUyVjFMlmLMk4/wCQOyFLFb13Ulc1BDspxWppVIAqCAKRE2pf50p6eac8O0Rgo4bOt6Jk3XPml9vie0x9Ksq6i7IqA/RNWxfXA7Jbam/NQQAT0QQzNXx7YcRpCXQ3wxoNrMT4iBDqrIp3CJPFJenV7InZ7ClumiU+sJfLaHj796SvzB9cIbCnrAAbaAJa9VxXYxjB2kFRmJyvJU+rL390bnSP3Uz1Ff2mMeCOk2YR4PHnyq5JHswTePHKSE7ZLSAgCgdJI3kiMLp1STOUU5hJ43Q44FxGxVW/i96mulW4Ri9Iy3mKyq31xi41TpEyxajcnva9rYGUXDGBMxgt+gDVgSzHY8xNOUMSOuneITSYZlHpJ4RAHlr6IEctCb10DF+6B3mJ3mJrPBzd4Z+I74pDiVAEIGPnK2ZhPx+iVSiVOBUYDIHXw90AQOmWyEE567WACjolnc+cYStNtNQnCIqmuDthWYYGiCi6XirtasIsvfFTpFTEcfdEB+nZ2gZQTdkolSnUFFpSCC2wjFiQDk8dkaIUiqZgBzIlIBId2JAwhlVqmD8FXBSfjBFz1gOJZNMHD5U7z7MatmBZdgmZTz7CMeyJ2SzLS9+YVvg6UhteGMTVaVu3NKbXeT8YgLQunklZv0k0pvq+EQDYTHbkLy5yzjLI/mGsDwc8IgbVN/JJw85PHsgBrmxiwfB2yjhEdlqJAJDHU7tHyzACtt6i/VPhGMUxBDs90cWAjX6QV5Nfqq8DGDsiFVmGrOz5DXvjhldNHr6eKcHfGwWxpqTrUojcSBGD0rOBnTMg/uja2m2BClMOqkAcBQd0YO1oImKH1gIuJk6i9Tfr+ARSBXH6+uyIKXEgIkZT5NHY8wEQxZldIQFoJJLKG+BQpxO8wRfVTx8flAiWWd5g8wdFPHxgCCTjA5kfPDPO9EBmp8OMGEJBB1QKbJOo8YdVC8wQAkRFRpTrDjF3NQzv9PWKLTJ6QbbBkP1Oi1knLs+cEM8viOz5x+ZLF+0XSRNbUrLzJer1IvZHLy3k1tB9iX+iN6QfoArOseyf1QIqV6SfZP6o8Wkct7ccZ59iX+mLCzcrrYcZ39CP0xNJLPWby/ST7J/VHby/SR7J/XHntn5RWk4zP6U/phyRp2ecZn9KfhDSi2bVUxfpI9k/qgSlzPSR7J/VGdk6TmnFXcPhDkq1rOfcIaULH5smYoEX0MQR1Tn/ADRSzOTyrpHOpr/CR74tETTriSlmMSxxlyaU2uDPzuS5Uq9zidzGK+18hb61LMxIfIA0oBTsjWvHzwWOK4NTyyl+oxx5BH873e6Bq5BFvvQ/E+6NoTEFKjWkxZhlcgT+anv+EcTyEI/FHZG0WYg8NIsyMzkOoqKudFST28I4rkWpgOcT3/CNe8QJhpGoxx5FL/MR3/CJf6PXTpp7/hGtJiBVDR6jUZuTyWKQoKuLcUN4ht3RxivXyRm5FPtf/WNkVQMqiKHqHIxU3kZNPnp7flqirt/IRRIvTwk1pdf3x6OtUUmmjVPH3RrSZs//2Q=="/>
          <p:cNvSpPr>
            <a:spLocks noChangeAspect="1" noChangeArrowheads="1"/>
          </p:cNvSpPr>
          <p:nvPr/>
        </p:nvSpPr>
        <p:spPr bwMode="auto">
          <a:xfrm>
            <a:off x="45418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9638" name="Picture 6" descr="http://caiobraz.com.br/wp-content/uploads/2011/09/O-Globo-Revista-da-TV-meno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429000"/>
            <a:ext cx="1885531" cy="2666456"/>
          </a:xfrm>
          <a:prstGeom prst="rect">
            <a:avLst/>
          </a:prstGeom>
          <a:noFill/>
        </p:spPr>
      </p:pic>
      <p:pic>
        <p:nvPicPr>
          <p:cNvPr id="69640" name="Picture 8" descr="http://www.robsonpiresxerife.com/wp-content/uploads/2013/01/lula-veja-feverei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221088"/>
            <a:ext cx="1836654" cy="2376264"/>
          </a:xfrm>
          <a:prstGeom prst="rect">
            <a:avLst/>
          </a:prstGeom>
          <a:noFill/>
        </p:spPr>
      </p:pic>
      <p:pic>
        <p:nvPicPr>
          <p:cNvPr id="6964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005064"/>
            <a:ext cx="2676670" cy="241277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51520" y="908720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rgbClr val="FF0000"/>
                </a:solidFill>
              </a:rPr>
              <a:t>Comunicação de massas.</a:t>
            </a:r>
            <a:endParaRPr lang="pt-BR" sz="4000" dirty="0">
              <a:solidFill>
                <a:srgbClr val="FF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95536" y="1844824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/>
          </a:p>
          <a:p>
            <a:pPr algn="just"/>
            <a:r>
              <a:rPr lang="pt-BR" dirty="0" smtClean="0"/>
              <a:t>Para que qualquer pessoa possa entender as informações transmitidas indistintamente na sociedade, nos meios de comunicação (jornal, rádio e televisão, principalmente) elas têm de ser produzidas e reproduzidas por meio de linguagens simplificadas (vocabulário comum, por exemplo) e múltiplas (visuais, sonoras e escritas). </a:t>
            </a:r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refletir...</a:t>
            </a:r>
            <a:endParaRPr lang="pt-BR" dirty="0"/>
          </a:p>
        </p:txBody>
      </p:sp>
      <p:pic>
        <p:nvPicPr>
          <p:cNvPr id="37892" name="Picture 4" descr="http://www.modayacamim.com.br/blog/wp-content/uploads/2013/12/wifi-qu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581128"/>
            <a:ext cx="1678392" cy="2088232"/>
          </a:xfrm>
          <a:prstGeom prst="rect">
            <a:avLst/>
          </a:prstGeom>
          <a:noFill/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1656184" cy="213323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37896" name="Picture 8" descr="http://imirante.globo.com/imagens/2014/08/30/selfiehor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7" y="4614730"/>
            <a:ext cx="3456384" cy="1982621"/>
          </a:xfrm>
          <a:prstGeom prst="rect">
            <a:avLst/>
          </a:prstGeom>
          <a:noFill/>
        </p:spPr>
      </p:pic>
      <p:pic>
        <p:nvPicPr>
          <p:cNvPr id="37898" name="Picture 10" descr="http://www.bhaz.com.br/wp-content/uploads/2013/08/txting-while-driving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268760"/>
            <a:ext cx="3947958" cy="2620326"/>
          </a:xfrm>
          <a:prstGeom prst="rect">
            <a:avLst/>
          </a:prstGeom>
          <a:noFill/>
        </p:spPr>
      </p:pic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26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refletir...</a:t>
            </a:r>
            <a:endParaRPr lang="pt-BR" dirty="0"/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628800"/>
            <a:ext cx="6690726" cy="446449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27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dlaprak.com.br/wp-content/uploads/2012/07/escravo-da-maqu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92896"/>
            <a:ext cx="5667375" cy="3190876"/>
          </a:xfrm>
          <a:prstGeom prst="rect">
            <a:avLst/>
          </a:prstGeom>
          <a:noFill/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AA62-01B4-45B1-91E7-5FAAB2893E10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67544" y="3140968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/>
              <a:t>BASES PARA UMA BOA </a:t>
            </a:r>
            <a:r>
              <a:rPr lang="pt-BR" sz="3000" b="1" dirty="0" smtClean="0"/>
              <a:t>COMUNICAÇÃO</a:t>
            </a:r>
            <a:endParaRPr lang="pt-BR" sz="3000" b="1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7624" y="69269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SABER OUVIR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41277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 </a:t>
            </a:r>
          </a:p>
          <a:p>
            <a:pPr algn="just"/>
            <a:r>
              <a:rPr lang="pt-BR" b="1" dirty="0" smtClean="0"/>
              <a:t>DEMONSTRE </a:t>
            </a:r>
            <a:r>
              <a:rPr lang="pt-BR" b="1" dirty="0"/>
              <a:t>ESTAR APTO A OUVIR INFORMAÇÕES MESMO QUE DESAGRADÁVEIS E CRÍTICAS, PROCURANDO VÊ-LAS DE FORMA CONSTRUTIVA</a:t>
            </a:r>
            <a:r>
              <a:rPr lang="pt-BR" b="1" dirty="0" smtClean="0"/>
              <a:t>.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 smtClean="0"/>
              <a:t> </a:t>
            </a:r>
            <a:r>
              <a:rPr lang="pt-BR" b="1" dirty="0"/>
              <a:t>ESCUTE, OUÇA ATENTAMENTE, DEMONSTRANDO INTERESSE PELO QUE ESTÁ SENDO APRESENTADO, NÃO INTERROMPA DESNECESSARIAMENTE.</a:t>
            </a:r>
            <a:endParaRPr lang="pt-BR" b="0" dirty="0" smtClean="0"/>
          </a:p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11560" y="69269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EXAMINE O PONTO CRITICADO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556792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SEJA </a:t>
            </a:r>
            <a:r>
              <a:rPr lang="pt-BR" b="1" dirty="0"/>
              <a:t>HUMILDE E EXAMINE O PONTO CRITICADO PARA DAR CRÉDITO AS BOAS IDÉIAS E AO TRABALHO SINCERO. </a:t>
            </a:r>
            <a:endParaRPr lang="pt-BR" b="1" dirty="0" smtClean="0"/>
          </a:p>
          <a:p>
            <a:pPr algn="just"/>
            <a:endParaRPr lang="pt-BR" b="1" dirty="0"/>
          </a:p>
          <a:p>
            <a:pPr algn="just"/>
            <a:r>
              <a:rPr lang="pt-BR" b="1" dirty="0" smtClean="0"/>
              <a:t>AO </a:t>
            </a:r>
            <a:r>
              <a:rPr lang="pt-BR" b="1" dirty="0"/>
              <a:t>RECEBER CRITICAS, PROCURE EXTRAIR OS ASPECTOS POSITIVOS E CONSTRUTIVOS. </a:t>
            </a:r>
          </a:p>
          <a:p>
            <a:pPr algn="just"/>
            <a:endParaRPr lang="pt-BR" b="1" dirty="0" smtClean="0"/>
          </a:p>
          <a:p>
            <a:pPr algn="just"/>
            <a:r>
              <a:rPr lang="pt-BR" b="1" dirty="0" smtClean="0"/>
              <a:t>POSTERIORMENTE </a:t>
            </a:r>
            <a:r>
              <a:rPr lang="pt-BR" b="1" dirty="0"/>
              <a:t>ANALISE E ESTABELEÇA PROCEDIMENTOS DE AJUSTE E/OU CORREÇÕES</a:t>
            </a:r>
            <a:r>
              <a:rPr lang="pt-BR" b="1" dirty="0" smtClean="0"/>
              <a:t>.</a:t>
            </a:r>
            <a:endParaRPr lang="pt-BR" b="0" dirty="0" smtClean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7624" y="69269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EVITE TERMOS TÉCNICOS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412776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 - </a:t>
            </a:r>
            <a:endParaRPr lang="pt-BR" b="1" dirty="0" smtClean="0"/>
          </a:p>
          <a:p>
            <a:pPr algn="just"/>
            <a:r>
              <a:rPr lang="pt-BR" b="1" dirty="0" smtClean="0"/>
              <a:t>NÃO </a:t>
            </a:r>
            <a:r>
              <a:rPr lang="pt-BR" b="1" dirty="0"/>
              <a:t>USE GIRÍAS E EVITE TERMOS TÉCNICOS QUE PODEM ATRAPALHAR NA COMUNICAÇÃO, SE FOR IMPRESCINDÍVEL O SEU USO, EXPLIQUE QUAL O SIGNIFICADO DOS TERMOS USADOS. </a:t>
            </a:r>
            <a:endParaRPr lang="pt-BR" b="1" dirty="0" smtClean="0"/>
          </a:p>
          <a:p>
            <a:pPr algn="just"/>
            <a:endParaRPr lang="pt-BR" b="1" dirty="0"/>
          </a:p>
          <a:p>
            <a:pPr algn="just"/>
            <a:r>
              <a:rPr lang="pt-BR" b="1" dirty="0" smtClean="0"/>
              <a:t>VOCÊ </a:t>
            </a:r>
            <a:r>
              <a:rPr lang="pt-BR" b="1" dirty="0"/>
              <a:t>PODE ESTAR FALANDO COM ALGUÉM QUE QUER ENTENDER O QUE VOCÊ ESTÁ FALANDO E NÃO CONSEGUE. USE UMA LINGUAGEM QUE DESCREVA A REALIDADE</a:t>
            </a:r>
            <a:r>
              <a:rPr lang="pt-BR" b="1" dirty="0" smtClean="0"/>
              <a:t>.					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7624" y="69269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ESCLAREÇA SUAS IDÉIAS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55576" y="2060848"/>
            <a:ext cx="77048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/>
              <a:t> </a:t>
            </a:r>
            <a:r>
              <a:rPr lang="pt-BR" b="1" dirty="0"/>
              <a:t>ESCLAREÇA SUAS IDÉIAS ANTES DE TRANSMITI-LAS, FAÇA COM QUE ELAS SEJAM PRECISAS. </a:t>
            </a:r>
            <a:endParaRPr lang="pt-BR" b="1" dirty="0" smtClean="0"/>
          </a:p>
          <a:p>
            <a:pPr algn="just"/>
            <a:endParaRPr lang="pt-BR" b="1" dirty="0"/>
          </a:p>
          <a:p>
            <a:pPr algn="just"/>
            <a:r>
              <a:rPr lang="pt-BR" b="1" dirty="0" smtClean="0"/>
              <a:t>ANALISE </a:t>
            </a:r>
            <a:r>
              <a:rPr lang="pt-BR" b="1" dirty="0"/>
              <a:t>SE AS SUAS IDÉIAS ESTÃO COERENTES COM O QUE SE DESEJA TRANSMITIR.</a:t>
            </a:r>
            <a:endParaRPr lang="pt-BR" b="0" dirty="0" smtClean="0"/>
          </a:p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7624" y="692696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EXPRESSE O SEU INTERESSE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412776"/>
            <a:ext cx="820891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 </a:t>
            </a:r>
          </a:p>
          <a:p>
            <a:pPr algn="just"/>
            <a:r>
              <a:rPr lang="pt-BR" b="1" dirty="0" smtClean="0"/>
              <a:t>ENTRE </a:t>
            </a:r>
            <a:r>
              <a:rPr lang="pt-BR" b="1" dirty="0"/>
              <a:t>FREQUENTEMENTE EM CONTATO COM OS SEUS FUNCIONÁRIOS E ESCUTE. </a:t>
            </a:r>
            <a:endParaRPr lang="pt-BR" b="1" dirty="0" smtClean="0"/>
          </a:p>
          <a:p>
            <a:pPr algn="just"/>
            <a:endParaRPr lang="pt-BR" b="1" dirty="0"/>
          </a:p>
          <a:p>
            <a:pPr algn="just"/>
            <a:r>
              <a:rPr lang="pt-BR" b="1" dirty="0" smtClean="0"/>
              <a:t>EXPRESSE </a:t>
            </a:r>
            <a:r>
              <a:rPr lang="pt-BR" b="1" dirty="0"/>
              <a:t>SEU INTERESSE PELOS SEUS PROBLEMAS E ESCUTE. QUESTIONE O INTERLOCUTOR, </a:t>
            </a:r>
            <a:r>
              <a:rPr lang="pt-BR" b="1" dirty="0" smtClean="0"/>
              <a:t>PEÇA DETALHES</a:t>
            </a:r>
            <a:r>
              <a:rPr lang="pt-BR" b="1" dirty="0"/>
              <a:t>.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7624" y="69269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AÇÕES X INFORMAÇÕES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412776"/>
            <a:ext cx="820891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 </a:t>
            </a:r>
          </a:p>
          <a:p>
            <a:pPr algn="just"/>
            <a:r>
              <a:rPr lang="pt-BR" b="1" dirty="0" smtClean="0"/>
              <a:t>DEMONSTRE </a:t>
            </a:r>
            <a:r>
              <a:rPr lang="pt-BR" b="1" dirty="0"/>
              <a:t>QUE AÇÕES SÃO TOMADAS BASEADAS EM INFORMAÇÃO, CASO CONTRÁRIO O PESSOAL PENSARÁ QUE NÃO VALEU A PENA O TEMPO E O ESFORÇO DISPENDIDOS PARA MANTER O FLUXO DE COMUNICAÇÃO. </a:t>
            </a:r>
            <a:endParaRPr lang="pt-BR" b="1" dirty="0" smtClean="0"/>
          </a:p>
          <a:p>
            <a:pPr algn="just"/>
            <a:endParaRPr lang="pt-BR" b="1" dirty="0" smtClean="0"/>
          </a:p>
          <a:p>
            <a:pPr algn="just"/>
            <a:r>
              <a:rPr lang="pt-BR" b="1" dirty="0" smtClean="0"/>
              <a:t>EXECUTE </a:t>
            </a:r>
            <a:r>
              <a:rPr lang="pt-BR" b="1" dirty="0"/>
              <a:t>SUAS AÇÕES COM BASE NAS INFORMAÇÕES ADQUIRIDAS E VALIDADAS.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7624" y="69269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rgbClr val="FF0000"/>
                </a:solidFill>
              </a:rPr>
              <a:t>PROCURE SER OBJETIVO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39552" y="1412776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 </a:t>
            </a:r>
          </a:p>
          <a:p>
            <a:pPr algn="just"/>
            <a:r>
              <a:rPr lang="pt-BR" b="1" dirty="0" smtClean="0"/>
              <a:t>SEJA </a:t>
            </a:r>
            <a:r>
              <a:rPr lang="pt-BR" b="1" dirty="0"/>
              <a:t>OBJETIVO, NÃO FAÇA RODEIOS, MESMO QUE A MENSAGEM SEJA O QUE AS PESSOAS NÃO GOSTARIAM DE OUVIR</a:t>
            </a:r>
            <a:r>
              <a:rPr lang="pt-BR" b="1" dirty="0" smtClean="0"/>
              <a:t>.</a:t>
            </a:r>
          </a:p>
          <a:p>
            <a:pPr algn="just"/>
            <a:endParaRPr lang="pt-BR" b="1" dirty="0"/>
          </a:p>
          <a:p>
            <a:pPr algn="just"/>
            <a:endParaRPr lang="pt-BR" b="1" dirty="0" smtClean="0"/>
          </a:p>
          <a:p>
            <a:pPr algn="just"/>
            <a:r>
              <a:rPr lang="pt-BR" b="1" dirty="0" smtClean="0"/>
              <a:t>DIGA O QUE AS PESSOAS NECESSITAM OUVIR E NÃO O QUE ELAS GOSTARIAM DE ESCUTAR.</a:t>
            </a:r>
            <a:endParaRPr lang="pt-BR" b="0" dirty="0" smtClean="0"/>
          </a:p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 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3568" y="234888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</a:rPr>
              <a:t>A QUEM VOU ME DIRIGIR?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43608" y="465313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</a:rPr>
              <a:t>VERIFIQUE SE FOI ENTENDIDO</a:t>
            </a:r>
            <a:endParaRPr lang="pt-BR" sz="3600" dirty="0">
              <a:solidFill>
                <a:srgbClr val="FF0000"/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23528" y="1916832"/>
            <a:ext cx="8445624" cy="4525962"/>
          </a:xfrm>
        </p:spPr>
        <p:txBody>
          <a:bodyPr/>
          <a:lstStyle/>
          <a:p>
            <a:pPr algn="just">
              <a:buNone/>
            </a:pPr>
            <a:r>
              <a:rPr lang="pt-BR" b="1" dirty="0" smtClean="0"/>
              <a:t>  O </a:t>
            </a:r>
            <a:r>
              <a:rPr lang="pt-BR" b="1" dirty="0" smtClean="0"/>
              <a:t>RETORNO DE INFORMAÇÕES É </a:t>
            </a:r>
            <a:r>
              <a:rPr lang="pt-BR" b="1" dirty="0" smtClean="0"/>
              <a:t>IMPORTANTE PARA </a:t>
            </a:r>
            <a:r>
              <a:rPr lang="pt-BR" b="1" dirty="0" smtClean="0"/>
              <a:t>MANTER SEUS </a:t>
            </a:r>
            <a:r>
              <a:rPr lang="pt-BR" b="1" dirty="0" smtClean="0"/>
              <a:t>FUNCIONÁRIOS OU PARCEIROS  ATUALIZADOS </a:t>
            </a:r>
            <a:r>
              <a:rPr lang="pt-BR" b="1" dirty="0" smtClean="0"/>
              <a:t>NOS PROCESSOS E ATIVIDADES DE INTERESSE COMUM, SEMPRE RETORNE A INFORMAÇÃO, MOSTRE OS RESULTADOS E AÇÕES CONSEQUENTES DE INFORMAÇÃO RECEBIDA </a:t>
            </a:r>
            <a:r>
              <a:rPr lang="pt-BR" b="1" dirty="0" smtClean="0"/>
              <a:t>ANTERIORMENTE</a:t>
            </a:r>
            <a:r>
              <a:rPr lang="pt-BR" dirty="0" smtClean="0"/>
              <a:t>.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"FEEDBACK"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6AD63-F667-4D6D-8F3F-9D213A675DB3}" type="slidenum">
              <a:rPr lang="pt-BR" smtClean="0"/>
              <a:pPr>
                <a:defRPr/>
              </a:pPr>
              <a:t>38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1006</TotalTime>
  <Words>933</Words>
  <Application>Microsoft Office PowerPoint</Application>
  <PresentationFormat>Apresentação na tela (4:3)</PresentationFormat>
  <Paragraphs>148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6" baseType="lpstr">
      <vt:lpstr>Times New Roman</vt:lpstr>
      <vt:lpstr>Arial</vt:lpstr>
      <vt:lpstr>Lucida Sans Unicode</vt:lpstr>
      <vt:lpstr>Wingdings 3</vt:lpstr>
      <vt:lpstr>Verdana</vt:lpstr>
      <vt:lpstr>Wingdings 2</vt:lpstr>
      <vt:lpstr>Calibri</vt:lpstr>
      <vt:lpstr>Concurso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Para refletir...</vt:lpstr>
      <vt:lpstr>Para refletir...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"FEEDBACK"</vt:lpstr>
    </vt:vector>
  </TitlesOfParts>
  <Company>SILVA FILHO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Jorge Paulino da Silva Filho</dc:creator>
  <cp:lastModifiedBy>Andre Silva</cp:lastModifiedBy>
  <cp:revision>92</cp:revision>
  <dcterms:created xsi:type="dcterms:W3CDTF">2003-04-24T00:32:37Z</dcterms:created>
  <dcterms:modified xsi:type="dcterms:W3CDTF">2015-03-27T20:23:58Z</dcterms:modified>
</cp:coreProperties>
</file>