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sldIdLst>
    <p:sldId id="256" r:id="rId2"/>
    <p:sldId id="257" r:id="rId3"/>
    <p:sldId id="292" r:id="rId4"/>
    <p:sldId id="259" r:id="rId5"/>
    <p:sldId id="258" r:id="rId6"/>
    <p:sldId id="260" r:id="rId7"/>
    <p:sldId id="263" r:id="rId8"/>
    <p:sldId id="293" r:id="rId9"/>
    <p:sldId id="266" r:id="rId10"/>
    <p:sldId id="271" r:id="rId11"/>
    <p:sldId id="264" r:id="rId12"/>
    <p:sldId id="294" r:id="rId13"/>
    <p:sldId id="291" r:id="rId14"/>
    <p:sldId id="268" r:id="rId15"/>
    <p:sldId id="269" r:id="rId16"/>
    <p:sldId id="270" r:id="rId17"/>
    <p:sldId id="295" r:id="rId18"/>
    <p:sldId id="296" r:id="rId19"/>
    <p:sldId id="297" r:id="rId20"/>
    <p:sldId id="298" r:id="rId21"/>
    <p:sldId id="299" r:id="rId22"/>
    <p:sldId id="300" r:id="rId23"/>
    <p:sldId id="272" r:id="rId24"/>
    <p:sldId id="273" r:id="rId25"/>
    <p:sldId id="274" r:id="rId26"/>
    <p:sldId id="275" r:id="rId27"/>
    <p:sldId id="301" r:id="rId28"/>
    <p:sldId id="276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277" r:id="rId41"/>
    <p:sldId id="314" r:id="rId42"/>
    <p:sldId id="315" r:id="rId43"/>
    <p:sldId id="316" r:id="rId44"/>
    <p:sldId id="278" r:id="rId45"/>
    <p:sldId id="280" r:id="rId46"/>
    <p:sldId id="284" r:id="rId47"/>
    <p:sldId id="288" r:id="rId48"/>
    <p:sldId id="289" r:id="rId49"/>
    <p:sldId id="290" r:id="rId50"/>
    <p:sldId id="317" r:id="rId51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008000"/>
    <a:srgbClr val="0000FF"/>
    <a:srgbClr val="FF33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3" autoAdjust="0"/>
    <p:restoredTop sz="90929"/>
  </p:normalViewPr>
  <p:slideViewPr>
    <p:cSldViewPr>
      <p:cViewPr varScale="1">
        <p:scale>
          <a:sx n="77" d="100"/>
          <a:sy n="77" d="100"/>
        </p:scale>
        <p:origin x="-152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6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1.xml"/><Relationship Id="rId2" Type="http://schemas.openxmlformats.org/officeDocument/2006/relationships/slide" Target="slides/slide30.xml"/><Relationship Id="rId1" Type="http://schemas.openxmlformats.org/officeDocument/2006/relationships/slide" Target="slides/slide27.xml"/><Relationship Id="rId5" Type="http://schemas.openxmlformats.org/officeDocument/2006/relationships/slide" Target="slides/slide43.xml"/><Relationship Id="rId4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838200"/>
            <a:ext cx="8915400" cy="990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pt-BR" noProof="0" smtClean="0"/>
              <a:t>Clique para editar o estilo do título mestre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>
                <a:latin typeface="Arial Black" pitchFamily="34" charset="0"/>
              </a:defRPr>
            </a:lvl1pPr>
          </a:lstStyle>
          <a:p>
            <a:pPr lvl="0"/>
            <a:r>
              <a:rPr lang="en-US" altLang="pt-BR" noProof="0" smtClean="0"/>
              <a:t>Clique para editar o estilo do subtítulo mestre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11200" y="6229350"/>
            <a:ext cx="19304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 altLang="pt-B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49600" y="6229350"/>
            <a:ext cx="2844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endParaRPr lang="en-US" altLang="pt-B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fld id="{B5B59918-B452-4996-988E-AC0B83B940CE}" type="slidenum">
              <a:rPr lang="en-US" altLang="pt-BR"/>
              <a:pPr/>
              <a:t>‹nº›</a:t>
            </a:fld>
            <a:endParaRPr lang="en-US" altLang="pt-BR"/>
          </a:p>
        </p:txBody>
      </p:sp>
      <p:pic>
        <p:nvPicPr>
          <p:cNvPr id="4103" name="Picture 7" descr="pain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28800"/>
            <a:ext cx="88392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http://revistaacene.com.br/wp-content/uploads/2014/03/pn_profuncionario-1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982" y="404664"/>
            <a:ext cx="966142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B9AF8B-6954-4261-9CB6-1E215E8C3FB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254040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E9BDB-3B65-4F3A-A8E1-2E7BBC69A8D2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11250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A3AF6-C410-4C44-93CE-0FCC5A85AA79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804592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344EC-8633-4E67-861D-7AE3EF989CCC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412706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58BFE-8EFA-4D95-9C80-E8BF6133B4B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956119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2D960-4A13-44AF-8438-97F184F487D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500436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1A52DB-D2C8-4F0A-A377-6FE613C53997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1133694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D1E1BF-3407-4FF0-AF6D-1A18FC66F45A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332497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E97DB5-D071-428F-8DB2-DD8F04C19C66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2235801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38950" y="457200"/>
            <a:ext cx="2228850" cy="56007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52400" y="457200"/>
            <a:ext cx="6534150" cy="560070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38C5D-4A59-4C7A-AE5C-3B0C9B8C1840}" type="slidenum">
              <a:rPr lang="en-US" altLang="pt-BR"/>
              <a:pPr/>
              <a:t>‹nº›</a:t>
            </a:fld>
            <a:endParaRPr lang="en-US" altLang="pt-BR"/>
          </a:p>
        </p:txBody>
      </p:sp>
    </p:spTree>
    <p:extLst>
      <p:ext uri="{BB962C8B-B14F-4D97-AF65-F5344CB8AC3E}">
        <p14:creationId xmlns:p14="http://schemas.microsoft.com/office/powerpoint/2010/main" val="4062665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457200"/>
            <a:ext cx="891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Clique para editar o estilo do título mestre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Clique para editar os estilos do texto mestre</a:t>
            </a:r>
          </a:p>
          <a:p>
            <a:pPr lvl="1"/>
            <a:r>
              <a:rPr lang="en-US" altLang="pt-BR" smtClean="0"/>
              <a:t>Segundo nível</a:t>
            </a:r>
          </a:p>
          <a:p>
            <a:pPr lvl="2"/>
            <a:r>
              <a:rPr lang="en-US" altLang="pt-BR" smtClean="0"/>
              <a:t>Terceiro nível</a:t>
            </a:r>
          </a:p>
          <a:p>
            <a:pPr lvl="3"/>
            <a:r>
              <a:rPr lang="en-US" altLang="pt-BR" smtClean="0"/>
              <a:t>Quarto nível</a:t>
            </a:r>
          </a:p>
          <a:p>
            <a:pPr lvl="4"/>
            <a:r>
              <a:rPr lang="en-US" altLang="pt-BR" smtClean="0"/>
              <a:t>Quinto nível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318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endParaRPr lang="en-US" altLang="pt-B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2935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endParaRPr lang="en-US" altLang="pt-BR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22935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DC34EC72-A3F2-408B-A5D5-4125F57A8F94}" type="slidenum">
              <a:rPr lang="en-US" altLang="pt-BR"/>
              <a:pPr/>
              <a:t>‹nº›</a:t>
            </a:fld>
            <a:endParaRPr lang="en-US" altLang="pt-BR"/>
          </a:p>
        </p:txBody>
      </p:sp>
      <p:pic>
        <p:nvPicPr>
          <p:cNvPr id="3079" name="Picture 7" descr="paint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14450"/>
            <a:ext cx="88392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http://revistaacene.com.br/wp-content/uploads/2014/03/pn_profuncionario-1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982" y="404664"/>
            <a:ext cx="966142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z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y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Monotype Sorts" pitchFamily="2" charset="2"/>
        <a:buChar char="x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" TargetMode="External"/><Relationship Id="rId2" Type="http://schemas.openxmlformats.org/officeDocument/2006/relationships/hyperlink" Target="mailto:andre@oxnar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SEMI&#211;TICA%20PP6\pepsiV.asf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csaatchi.com/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ogama.com.br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5861" y="3212976"/>
            <a:ext cx="8686800" cy="1524000"/>
          </a:xfrm>
        </p:spPr>
        <p:txBody>
          <a:bodyPr/>
          <a:lstStyle/>
          <a:p>
            <a:pPr algn="ctr"/>
            <a:r>
              <a:rPr lang="pt-BR" altLang="pt-BR" sz="4800" dirty="0"/>
              <a:t>INTRODUÇÃO AO ESTUDO DA SEMIÓTICA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696" y="5949280"/>
            <a:ext cx="7202487" cy="694928"/>
          </a:xfrm>
        </p:spPr>
        <p:txBody>
          <a:bodyPr/>
          <a:lstStyle/>
          <a:p>
            <a:pPr algn="r"/>
            <a:r>
              <a:rPr lang="pt-BR" altLang="pt-BR" sz="1000" dirty="0" smtClean="0">
                <a:latin typeface="Franklin Gothic Book" pitchFamily="34" charset="0"/>
              </a:rPr>
              <a:t>Prof. André Aparecido da Silva </a:t>
            </a:r>
            <a:endParaRPr lang="pt-BR" altLang="pt-BR" sz="1000" dirty="0">
              <a:latin typeface="Franklin Gothic Book" pitchFamily="34" charset="0"/>
            </a:endParaRPr>
          </a:p>
          <a:p>
            <a:pPr algn="r"/>
            <a:r>
              <a:rPr lang="pt-BR" altLang="pt-BR" sz="1000" dirty="0" smtClean="0">
                <a:latin typeface="Franklin Gothic Book" pitchFamily="34" charset="0"/>
                <a:hlinkClick r:id="rId2"/>
              </a:rPr>
              <a:t>andre@oxnar.com.br</a:t>
            </a:r>
            <a:endParaRPr lang="pt-BR" altLang="pt-BR" sz="1000" dirty="0">
              <a:latin typeface="Franklin Gothic Book" pitchFamily="34" charset="0"/>
            </a:endParaRPr>
          </a:p>
          <a:p>
            <a:pPr algn="r"/>
            <a:r>
              <a:rPr lang="pt-BR" altLang="pt-BR" sz="1000" dirty="0" smtClean="0">
                <a:latin typeface="Franklin Gothic Book" pitchFamily="34" charset="0"/>
                <a:hlinkClick r:id="rId3"/>
              </a:rPr>
              <a:t>www.oxnar.com.br</a:t>
            </a:r>
            <a:r>
              <a:rPr lang="pt-BR" altLang="pt-BR" sz="1000" dirty="0" smtClean="0">
                <a:latin typeface="Franklin Gothic Book" pitchFamily="34" charset="0"/>
              </a:rPr>
              <a:t>  </a:t>
            </a:r>
            <a:endParaRPr lang="pt-BR" altLang="pt-BR" sz="1000" dirty="0">
              <a:latin typeface="Franklin Gothic Boo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SEMIÓTICA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728" y="1916832"/>
            <a:ext cx="8178800" cy="2376264"/>
          </a:xfrm>
        </p:spPr>
        <p:txBody>
          <a:bodyPr/>
          <a:lstStyle/>
          <a:p>
            <a:pPr algn="ctr">
              <a:buFont typeface="Monotype Sorts" pitchFamily="2" charset="2"/>
              <a:buNone/>
            </a:pPr>
            <a:r>
              <a:rPr lang="pt-BR" altLang="pt-BR" dirty="0">
                <a:latin typeface="Arial Black" pitchFamily="34" charset="0"/>
              </a:rPr>
              <a:t>SEMIÓTICA</a:t>
            </a:r>
            <a:r>
              <a:rPr lang="pt-BR" altLang="pt-BR" dirty="0"/>
              <a:t> </a:t>
            </a:r>
            <a:r>
              <a:rPr lang="pt-BR" altLang="pt-BR" dirty="0">
                <a:sym typeface="Monotype Sorts" pitchFamily="2" charset="2"/>
              </a:rPr>
              <a:t> </a:t>
            </a:r>
            <a:r>
              <a:rPr lang="pt-BR" altLang="pt-BR" dirty="0"/>
              <a:t>ciência dos signos</a:t>
            </a:r>
          </a:p>
        </p:txBody>
      </p:sp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5791200" y="5257800"/>
            <a:ext cx="26670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LÍNGUA</a:t>
            </a:r>
          </a:p>
          <a:p>
            <a:pPr algn="ctr">
              <a:spcBef>
                <a:spcPct val="50000"/>
              </a:spcBef>
            </a:pPr>
            <a:r>
              <a:rPr lang="pt-BR" altLang="pt-BR" sz="2800" b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LINGUAGEM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981621" y="4869160"/>
            <a:ext cx="4613245" cy="138499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2800" b="1" i="1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Definições fechadas geram uma espécie de morte</a:t>
            </a:r>
          </a:p>
        </p:txBody>
      </p:sp>
      <p:pic>
        <p:nvPicPr>
          <p:cNvPr id="13" name="Picture 10" descr="http://mlb-s2-p.mlstatic.com/camisa-blusa-manga-comprida-social-branca-hollister-13902-MLB4613830990_072013-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80522"/>
            <a:ext cx="1824203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www.robolaranja.com.br/wp-content/uploads/2014/11/Mito-ou-verdade-manga-com-leite-faz-mal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852277"/>
            <a:ext cx="2137011" cy="136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://www.portallos.com.br/wp-content/uploads/2009/08/gaar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852277"/>
            <a:ext cx="2417385" cy="129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Rot="1"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pt-BR" altLang="pt-BR" b="1">
                <a:solidFill>
                  <a:srgbClr val="0000FF"/>
                </a:solidFill>
                <a:latin typeface="Arial Rounded MT Bold" pitchFamily="34" charset="0"/>
              </a:rPr>
              <a:t>A CIÊNCIA SEMIÓTICA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just">
              <a:buFont typeface="Monotype Sorts" pitchFamily="2" charset="2"/>
              <a:buNone/>
            </a:pPr>
            <a:r>
              <a:rPr lang="pt-BR" altLang="pt-BR" dirty="0"/>
              <a:t>	A semiótica não é uma ciência especial ou especializada que tem um objeto de estudo delimitado e de cujas teorias podem ser extraídas ferramentas empíricas para serem utilizadas em pesquisas aplicadas.</a:t>
            </a:r>
          </a:p>
          <a:p>
            <a:pPr>
              <a:buFont typeface="Monotype Sorts" pitchFamily="2" charset="2"/>
              <a:buNone/>
            </a:pPr>
            <a:endParaRPr lang="pt-BR" altLang="pt-BR" b="1" dirty="0">
              <a:solidFill>
                <a:schemeClr val="hlink"/>
              </a:solidFill>
            </a:endParaRPr>
          </a:p>
          <a:p>
            <a:pPr>
              <a:buFont typeface="Monotype Sorts" pitchFamily="2" charset="2"/>
              <a:buNone/>
            </a:pPr>
            <a:r>
              <a:rPr lang="pt-BR" altLang="pt-BR" b="1" dirty="0">
                <a:solidFill>
                  <a:schemeClr val="hlink"/>
                </a:solidFill>
                <a:latin typeface="Franklin Gothic Demi Cond" pitchFamily="34" charset="0"/>
              </a:rPr>
              <a:t>	</a:t>
            </a:r>
            <a:r>
              <a:rPr lang="pt-BR" altLang="pt-BR" dirty="0">
                <a:solidFill>
                  <a:srgbClr val="FF3300"/>
                </a:solidFill>
                <a:latin typeface="Franklin Gothic Demi Cond" pitchFamily="34" charset="0"/>
              </a:rPr>
              <a:t>Ela é uma das disciplinas que fazem parte da ampla arquitetura filosófica de </a:t>
            </a:r>
            <a:r>
              <a:rPr lang="pt-BR" altLang="pt-BR" dirty="0" err="1">
                <a:solidFill>
                  <a:srgbClr val="FF3300"/>
                </a:solidFill>
                <a:latin typeface="Franklin Gothic Demi Cond" pitchFamily="34" charset="0"/>
              </a:rPr>
              <a:t>Peirce</a:t>
            </a:r>
            <a:r>
              <a:rPr lang="pt-BR" altLang="pt-BR" dirty="0">
                <a:solidFill>
                  <a:srgbClr val="FF3300"/>
                </a:solidFill>
                <a:latin typeface="Franklin Gothic Demi Cond" pitchFamily="34" charset="0"/>
              </a:rPr>
              <a:t>.</a:t>
            </a:r>
          </a:p>
        </p:txBody>
      </p:sp>
      <p:sp>
        <p:nvSpPr>
          <p:cNvPr id="40966" name="Line 6"/>
          <p:cNvSpPr>
            <a:spLocks noChangeShapeType="1"/>
          </p:cNvSpPr>
          <p:nvPr/>
        </p:nvSpPr>
        <p:spPr bwMode="auto">
          <a:xfrm>
            <a:off x="323850" y="5734050"/>
            <a:ext cx="4318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LINGUAGEM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228600" y="3429000"/>
            <a:ext cx="2362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pt-BR" altLang="pt-BR" sz="3200"/>
              <a:t>CIÊNCIA</a:t>
            </a:r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590800" y="2057400"/>
            <a:ext cx="5791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pt-BR" altLang="pt-BR" sz="3200"/>
              <a:t>Lingüística </a:t>
            </a:r>
            <a:r>
              <a:rPr lang="pt-BR" altLang="pt-BR" sz="2800">
                <a:latin typeface="Arial" charset="0"/>
              </a:rPr>
              <a:t>- linguagem verbal</a:t>
            </a:r>
            <a:endParaRPr lang="pt-BR" altLang="pt-BR" sz="3200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590800" y="5105400"/>
            <a:ext cx="5791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pt-BR" altLang="pt-BR" sz="3200"/>
              <a:t>Semiótica </a:t>
            </a:r>
            <a:r>
              <a:rPr lang="pt-BR" altLang="pt-BR" sz="2800">
                <a:latin typeface="Arial" charset="0"/>
              </a:rPr>
              <a:t>- toda e qualquer linguagem</a:t>
            </a:r>
            <a:endParaRPr lang="pt-BR" altLang="pt-BR" sz="3200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V="1">
            <a:off x="1447800" y="2971800"/>
            <a:ext cx="11430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>
            <a:off x="1447800" y="4419600"/>
            <a:ext cx="10668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2667000"/>
            <a:ext cx="2451100" cy="3527425"/>
          </a:xfrm>
          <a:noFill/>
          <a:ln/>
        </p:spPr>
      </p:pic>
      <p:sp>
        <p:nvSpPr>
          <p:cNvPr id="6149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pt-BR" altLang="pt-BR"/>
              <a:t>LINGUAGENS VERBAIS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52400" y="1600200"/>
            <a:ext cx="891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pt-BR" altLang="pt-BR"/>
              <a:t>LINGUAGENS NÃO-VERBAIS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4114800" y="3352800"/>
            <a:ext cx="2514600" cy="9906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pt-BR" altLang="pt-BR"/>
              <a:t>LÍNGUA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6781800" y="3429000"/>
            <a:ext cx="2209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r>
              <a:rPr lang="pt-BR" altLang="pt-BR" sz="2400">
                <a:latin typeface="Arial" charset="0"/>
              </a:rPr>
              <a:t>NATIVA</a:t>
            </a:r>
            <a:br>
              <a:rPr lang="pt-BR" altLang="pt-BR" sz="2400">
                <a:latin typeface="Arial" charset="0"/>
              </a:rPr>
            </a:br>
            <a:r>
              <a:rPr lang="pt-BR" altLang="pt-BR" sz="2400">
                <a:latin typeface="Arial" charset="0"/>
              </a:rPr>
              <a:t>MATERNA OU PÁTRIA</a:t>
            </a:r>
            <a:endParaRPr lang="pt-BR" altLang="pt-BR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5410200" y="4343400"/>
            <a:ext cx="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3505200" y="5486400"/>
            <a:ext cx="4038600" cy="6096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ctr"/>
            <a:r>
              <a:rPr lang="pt-BR" altLang="pt-BR" sz="2800"/>
              <a:t>VER - OUVIR - LER</a:t>
            </a:r>
            <a:endParaRPr lang="pt-BR" altLang="pt-BR"/>
          </a:p>
        </p:txBody>
      </p:sp>
      <p:sp>
        <p:nvSpPr>
          <p:cNvPr id="6155" name="Text Box 11"/>
          <p:cNvSpPr txBox="1">
            <a:spLocks noChangeArrowheads="1"/>
          </p:cNvSpPr>
          <p:nvPr/>
        </p:nvSpPr>
        <p:spPr bwMode="auto">
          <a:xfrm>
            <a:off x="1295400" y="6400800"/>
            <a:ext cx="731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1800" i="1">
                <a:solidFill>
                  <a:srgbClr val="FF3300"/>
                </a:solidFill>
                <a:latin typeface="Arial Black" pitchFamily="34" charset="0"/>
              </a:rPr>
              <a:t>A LÍNGUA NÃO É A ÚNICA FORMA DE LINGUAGEM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AUTO_myrr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88913"/>
            <a:ext cx="8064500" cy="645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iqu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0"/>
            <a:ext cx="8316912" cy="656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epsiV.asf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19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1988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MEIOS DE COMUNICAÇÃO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178800" cy="4667250"/>
          </a:xfrm>
        </p:spPr>
        <p:txBody>
          <a:bodyPr/>
          <a:lstStyle/>
          <a:p>
            <a:r>
              <a:rPr lang="pt-BR" altLang="pt-BR" sz="2800"/>
              <a:t>imagens</a:t>
            </a:r>
          </a:p>
          <a:p>
            <a:r>
              <a:rPr lang="pt-BR" altLang="pt-BR" sz="2800"/>
              <a:t>gráficos</a:t>
            </a:r>
          </a:p>
          <a:p>
            <a:r>
              <a:rPr lang="pt-BR" altLang="pt-BR" sz="2800"/>
              <a:t>sons musicais</a:t>
            </a:r>
          </a:p>
          <a:p>
            <a:r>
              <a:rPr lang="pt-BR" altLang="pt-BR" sz="2800"/>
              <a:t>gestos</a:t>
            </a:r>
          </a:p>
          <a:p>
            <a:r>
              <a:rPr lang="pt-BR" altLang="pt-BR" sz="2800"/>
              <a:t>expressões</a:t>
            </a:r>
          </a:p>
          <a:p>
            <a:r>
              <a:rPr lang="pt-BR" altLang="pt-BR" sz="2800"/>
              <a:t>cheiro</a:t>
            </a:r>
          </a:p>
          <a:p>
            <a:r>
              <a:rPr lang="pt-BR" altLang="pt-BR" sz="2800"/>
              <a:t>tato</a:t>
            </a:r>
          </a:p>
          <a:p>
            <a:r>
              <a:rPr lang="pt-BR" altLang="pt-BR" sz="2800"/>
              <a:t>olhar</a:t>
            </a:r>
          </a:p>
          <a:p>
            <a:r>
              <a:rPr lang="pt-BR" altLang="pt-BR" sz="2800"/>
              <a:t>apalpar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4724400" y="2286000"/>
            <a:ext cx="2743200" cy="4953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/>
              <a:t>SERES PLURAIS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4724400" y="2971800"/>
            <a:ext cx="2743200" cy="86042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>
                <a:solidFill>
                  <a:schemeClr val="hlink"/>
                </a:solidFill>
              </a:rPr>
              <a:t>SERES DE LINGUAGEM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724400" y="4016375"/>
            <a:ext cx="2743200" cy="860425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>
                <a:solidFill>
                  <a:srgbClr val="FF3300"/>
                </a:solidFill>
              </a:rPr>
              <a:t>SERES SIMBÓLICOS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LINGUAGEM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/>
              <a:t>flores</a:t>
            </a:r>
          </a:p>
          <a:p>
            <a:r>
              <a:rPr lang="pt-BR" altLang="pt-BR"/>
              <a:t>ventos</a:t>
            </a:r>
          </a:p>
          <a:p>
            <a:r>
              <a:rPr lang="pt-BR" altLang="pt-BR"/>
              <a:t>ruídos</a:t>
            </a:r>
          </a:p>
          <a:p>
            <a:r>
              <a:rPr lang="pt-BR" altLang="pt-BR"/>
              <a:t>sinais de energia vital emitidos pelo corpo</a:t>
            </a:r>
          </a:p>
          <a:p>
            <a:r>
              <a:rPr lang="pt-BR" altLang="pt-BR"/>
              <a:t>silêncio</a:t>
            </a:r>
          </a:p>
          <a:p>
            <a:r>
              <a:rPr lang="pt-BR" altLang="pt-BR"/>
              <a:t>sonho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1295400" y="5867400"/>
            <a:ext cx="7315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1800" i="1">
                <a:solidFill>
                  <a:srgbClr val="FF3300"/>
                </a:solidFill>
                <a:latin typeface="Arial Black" pitchFamily="34" charset="0"/>
              </a:rPr>
              <a:t>AS LINGUAGENS ESTÃO NO MUNDO	 E NÓS ESTAMOS NA LINGUAGEM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1028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8713787" cy="413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425" name="Group 1065"/>
          <p:cNvGraphicFramePr>
            <a:graphicFrameLocks noGrp="1"/>
          </p:cNvGraphicFramePr>
          <p:nvPr/>
        </p:nvGraphicFramePr>
        <p:xfrm>
          <a:off x="1638300" y="2562225"/>
          <a:ext cx="5893117" cy="1735138"/>
        </p:xfrm>
        <a:graphic>
          <a:graphicData uri="http://schemas.openxmlformats.org/drawingml/2006/table">
            <a:tbl>
              <a:tblPr/>
              <a:tblGrid>
                <a:gridCol w="208280"/>
                <a:gridCol w="5684837"/>
              </a:tblGrid>
              <a:tr h="1735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427" name="Group 1067"/>
          <p:cNvGraphicFramePr>
            <a:graphicFrameLocks noGrp="1"/>
          </p:cNvGraphicFramePr>
          <p:nvPr/>
        </p:nvGraphicFramePr>
        <p:xfrm>
          <a:off x="1647825" y="3789363"/>
          <a:ext cx="208280" cy="51816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432" name="Rectangle 1072"/>
          <p:cNvSpPr>
            <a:spLocks noChangeArrowheads="1"/>
          </p:cNvSpPr>
          <p:nvPr/>
        </p:nvSpPr>
        <p:spPr bwMode="auto">
          <a:xfrm>
            <a:off x="323850" y="4365625"/>
            <a:ext cx="8388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pt-BR" altLang="pt-BR" b="1">
                <a:latin typeface="Verdana" pitchFamily="34" charset="0"/>
              </a:rPr>
              <a:t>"Hey, it's time to enjoy the Sky-Dome.</a:t>
            </a:r>
            <a:br>
              <a:rPr lang="pt-BR" altLang="pt-BR" b="1">
                <a:latin typeface="Verdana" pitchFamily="34" charset="0"/>
              </a:rPr>
            </a:br>
            <a:r>
              <a:rPr lang="pt-BR" altLang="pt-BR" b="1">
                <a:latin typeface="Verdana" pitchFamily="34" charset="0"/>
              </a:rPr>
              <a:t>Fiat Idea."</a:t>
            </a:r>
            <a:r>
              <a:rPr lang="pt-BR" altLang="pt-BR">
                <a:latin typeface="Arial Rounded MT Bold" pitchFamily="34" charset="0"/>
              </a:rPr>
              <a:t> </a:t>
            </a:r>
          </a:p>
        </p:txBody>
      </p:sp>
      <p:graphicFrame>
        <p:nvGraphicFramePr>
          <p:cNvPr id="16446" name="Group 1086"/>
          <p:cNvGraphicFramePr>
            <a:graphicFrameLocks noGrp="1"/>
          </p:cNvGraphicFramePr>
          <p:nvPr/>
        </p:nvGraphicFramePr>
        <p:xfrm>
          <a:off x="323850" y="5229225"/>
          <a:ext cx="8135938" cy="1463040"/>
        </p:xfrm>
        <a:graphic>
          <a:graphicData uri="http://schemas.openxmlformats.org/drawingml/2006/table">
            <a:tbl>
              <a:tblPr/>
              <a:tblGrid>
                <a:gridCol w="8135938"/>
              </a:tblGrid>
              <a:tr h="2016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Estratégia da Fiat colocada nas janelas de aviões para demonstrar a funcionalidade do Sky-Dome do Fiat Idea.</a:t>
                      </a:r>
                      <a:endParaRPr kumimoji="0" lang="pt-BR" alt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Agência: Leo Burnett, Brasil</a:t>
                      </a:r>
                      <a:b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Diretor de Criação: Ruy Lindenberg</a:t>
                      </a:r>
                      <a:b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Diretores de Arte: Alessandro Visconde, André Kirkelis, Guto Kono</a:t>
                      </a:r>
                      <a:b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pt-BR" altLang="pt-B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Fotógrafo: Andreas Heiniger</a:t>
                      </a:r>
                      <a:endParaRPr kumimoji="0" lang="pt-BR" altLang="pt-BR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5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27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0218" name="Group 42"/>
          <p:cNvGraphicFramePr>
            <a:graphicFrameLocks noGrp="1"/>
          </p:cNvGraphicFramePr>
          <p:nvPr/>
        </p:nvGraphicFramePr>
        <p:xfrm>
          <a:off x="1770063" y="2720975"/>
          <a:ext cx="5631180" cy="1417638"/>
        </p:xfrm>
        <a:graphic>
          <a:graphicData uri="http://schemas.openxmlformats.org/drawingml/2006/table">
            <a:tbl>
              <a:tblPr/>
              <a:tblGrid>
                <a:gridCol w="208280"/>
                <a:gridCol w="5422900"/>
              </a:tblGrid>
              <a:tr h="1417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0220" name="Group 44"/>
          <p:cNvGraphicFramePr>
            <a:graphicFrameLocks noGrp="1"/>
          </p:cNvGraphicFramePr>
          <p:nvPr/>
        </p:nvGraphicFramePr>
        <p:xfrm>
          <a:off x="1779588" y="3630613"/>
          <a:ext cx="208280" cy="518160"/>
        </p:xfrm>
        <a:graphic>
          <a:graphicData uri="http://schemas.openxmlformats.org/drawingml/2006/table">
            <a:tbl>
              <a:tblPr/>
              <a:tblGrid>
                <a:gridCol w="208280"/>
              </a:tblGrid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0222" name="Group 46"/>
          <p:cNvGraphicFramePr>
            <a:graphicFrameLocks noGrp="1"/>
          </p:cNvGraphicFramePr>
          <p:nvPr/>
        </p:nvGraphicFramePr>
        <p:xfrm>
          <a:off x="3995738" y="2565400"/>
          <a:ext cx="4824412" cy="2651760"/>
        </p:xfrm>
        <a:graphic>
          <a:graphicData uri="http://schemas.openxmlformats.org/drawingml/2006/table">
            <a:tbl>
              <a:tblPr/>
              <a:tblGrid>
                <a:gridCol w="4824412"/>
              </a:tblGrid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 </a:t>
                      </a:r>
                      <a:endParaRPr kumimoji="0" lang="pt-BR" alt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"OS LEÕES CHEGARAM"</a:t>
                      </a:r>
                      <a:endParaRPr kumimoji="0" lang="pt-BR" alt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Anúncio criado para o Zoológico de San Diego, divulgando a abertura do novo espaço de leões do parque.</a:t>
                      </a:r>
                      <a:endParaRPr kumimoji="0" lang="pt-BR" alt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Agência: M&amp;C Saatchi, Los Angeles</a:t>
                      </a:r>
                      <a:br>
                        <a:rPr kumimoji="0" lang="pt-BR" alt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pt-BR" alt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Site: </a:t>
                      </a:r>
                      <a:r>
                        <a:rPr kumimoji="0" lang="pt-BR" alt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  <a:hlinkClick r:id="rId3"/>
                        </a:rPr>
                        <a:t>http://www.mcsaatchi.com</a:t>
                      </a:r>
                      <a:endParaRPr kumimoji="0" lang="pt-BR" alt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83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455" name="Group 23"/>
          <p:cNvGraphicFramePr>
            <a:graphicFrameLocks noGrp="1"/>
          </p:cNvGraphicFramePr>
          <p:nvPr/>
        </p:nvGraphicFramePr>
        <p:xfrm>
          <a:off x="5002213" y="1628775"/>
          <a:ext cx="4033837" cy="5120640"/>
        </p:xfrm>
        <a:graphic>
          <a:graphicData uri="http://schemas.openxmlformats.org/drawingml/2006/table">
            <a:tbl>
              <a:tblPr/>
              <a:tblGrid>
                <a:gridCol w="4033837"/>
              </a:tblGrid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"Life's too short for the wrong job!"</a:t>
                      </a:r>
                      <a:br>
                        <a:rPr kumimoji="0" lang="pt-BR" altLang="pt-BR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pt-BR" altLang="pt-BR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"A vida é muito curta para estar no emprego errado!"</a:t>
                      </a:r>
                      <a:endParaRPr kumimoji="0" lang="pt-BR" altLang="pt-BR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Anúncio para o site de empregos www.jobsintown.de que demonstra, com muito humor, como o seu emprego atual pode ser chato. </a:t>
                      </a:r>
                      <a:endParaRPr kumimoji="0" lang="pt-BR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26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Agência: Scholz &amp; Friends, Berlin</a:t>
                      </a:r>
                      <a:b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Diretor de Criação: Matthias Spaetgens, Jan Leube</a:t>
                      </a:r>
                      <a:b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Diretor de Arte: David Fischer</a:t>
                      </a:r>
                      <a:b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Fotógrafo: Hans Starck</a:t>
                      </a:r>
                      <a:br>
                        <a:rPr kumimoji="0" lang="pt-BR" altLang="pt-B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</a:br>
                      <a:endParaRPr kumimoji="0" lang="pt-BR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pt-BR" altLang="pt-BR" i="1"/>
              <a:t>		“O homem desvela significações. É no homem e pelo homem que se opera o processo de alteração dos sinais (qualquer estímulo emitido pelos objetos do mundo) em signo ou linguagens (produtos da consciência)”.</a:t>
            </a:r>
            <a:endParaRPr lang="pt-BR" altLang="pt-BR"/>
          </a:p>
          <a:p>
            <a:pPr>
              <a:buFont typeface="Monotype Sorts" pitchFamily="2" charset="2"/>
              <a:buNone/>
            </a:pPr>
            <a:r>
              <a:rPr lang="pt-BR" altLang="pt-BR"/>
              <a:t>						</a:t>
            </a:r>
            <a:r>
              <a:rPr lang="pt-BR" altLang="pt-BR" sz="2800"/>
              <a:t>Lúcia Santaella</a:t>
            </a:r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2052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63" y="0"/>
            <a:ext cx="7486650" cy="515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608" name="Group 2080"/>
          <p:cNvGraphicFramePr>
            <a:graphicFrameLocks noGrp="1"/>
          </p:cNvGraphicFramePr>
          <p:nvPr/>
        </p:nvGraphicFramePr>
        <p:xfrm>
          <a:off x="2554288" y="2720975"/>
          <a:ext cx="4035425" cy="1417638"/>
        </p:xfrm>
        <a:graphic>
          <a:graphicData uri="http://schemas.openxmlformats.org/drawingml/2006/table">
            <a:tbl>
              <a:tblPr/>
              <a:tblGrid>
                <a:gridCol w="847725"/>
                <a:gridCol w="3187700"/>
              </a:tblGrid>
              <a:tr h="1417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4614" name="Group 2086"/>
          <p:cNvGraphicFramePr>
            <a:graphicFrameLocks noGrp="1"/>
          </p:cNvGraphicFramePr>
          <p:nvPr/>
        </p:nvGraphicFramePr>
        <p:xfrm>
          <a:off x="1979613" y="4946650"/>
          <a:ext cx="6192837" cy="1798320"/>
        </p:xfrm>
        <a:graphic>
          <a:graphicData uri="http://schemas.openxmlformats.org/drawingml/2006/table">
            <a:tbl>
              <a:tblPr/>
              <a:tblGrid>
                <a:gridCol w="6192837"/>
              </a:tblGrid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 </a:t>
                      </a:r>
                      <a:endParaRPr kumimoji="0" lang="pt-BR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"1975/2006</a:t>
                      </a:r>
                      <a:b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</a:br>
                      <a:r>
                        <a:rPr kumimoji="0" lang="pt-BR" alt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31 anos de Playboy no Brasil"</a:t>
                      </a:r>
                      <a:endParaRPr kumimoji="0" lang="pt-BR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Monotype Sorts" pitchFamily="2" charset="2"/>
                        <a:buNone/>
                        <a:tabLst/>
                      </a:pPr>
                      <a:endParaRPr kumimoji="1" lang="pt-BR" altLang="pt-B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68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</a:rPr>
                        <a:t>Anúncio em comemoração aos 31 anos da Playboy no Brasil.</a:t>
                      </a:r>
                      <a:endParaRPr kumimoji="0" lang="pt-BR" alt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800"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400"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Monotype Sorts" pitchFamily="2" charset="2"/>
                        <a:defRPr kumimoji="1" sz="2000"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kumimoji="1"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alt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</a:rPr>
                        <a:t>Agência: </a:t>
                      </a:r>
                      <a:r>
                        <a:rPr kumimoji="0" lang="pt-BR" altLang="pt-B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6666"/>
                          </a:solidFill>
                          <a:effectLst/>
                          <a:latin typeface="Verdana" pitchFamily="34" charset="0"/>
                          <a:hlinkClick r:id="rId3"/>
                        </a:rPr>
                        <a:t>Neogama, Brasil</a:t>
                      </a:r>
                      <a:endParaRPr kumimoji="0" lang="pt-BR" altLang="pt-BR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6" name="Picture 1030" descr="06_coolads_508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1075"/>
            <a:ext cx="9144000" cy="501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AutoShape 5" descr="07_coolads_56189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pt-BR"/>
          </a:p>
        </p:txBody>
      </p:sp>
      <p:pic>
        <p:nvPicPr>
          <p:cNvPr id="51207" name="Picture 7" descr="07_coolads_561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988"/>
            <a:ext cx="9144000" cy="611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9" name="Picture 5" descr="09_coolads_100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0"/>
            <a:ext cx="6877050" cy="684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08_coolads_322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Picture 5" descr="10_coolads_596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1" name="Picture 5" descr="04_coolads_7277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5" name="Picture 5" descr="03_coolads_529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PEIRCE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pt-BR" altLang="pt-BR"/>
              <a:t>	“Toda e qualquer produção, realização e expressão humana é uma questão semiótica”.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ARQUITETURA PEIRCEANA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178800" cy="34671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pt-BR" altLang="pt-BR" b="1" u="sng"/>
              <a:t>I - FENOMENOLOGIA</a:t>
            </a:r>
            <a:r>
              <a:rPr lang="pt-BR" altLang="pt-BR" b="1"/>
              <a:t> – </a:t>
            </a:r>
            <a:r>
              <a:rPr lang="pt-BR" altLang="pt-BR"/>
              <a:t>uma quase-ciência que investiga os modos como aprendemos qualquer coisa que aparece à nossa mente, qualquer coisa de qualquer tipo.</a:t>
            </a:r>
          </a:p>
          <a:p>
            <a:pPr>
              <a:buFont typeface="Monotype Sorts" pitchFamily="2" charset="2"/>
              <a:buNone/>
            </a:pPr>
            <a:endParaRPr lang="pt-BR" altLang="pt-BR" b="1" u="sng"/>
          </a:p>
        </p:txBody>
      </p:sp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971550" y="5084763"/>
            <a:ext cx="7343775" cy="119062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800">
                <a:solidFill>
                  <a:schemeClr val="bg1"/>
                </a:solidFill>
                <a:latin typeface="Tahoma" charset="0"/>
              </a:rPr>
              <a:t>Algo simples como um cheiro, uma formação de nuvens no céu, o ruído da chuva, uma imagem em uma revista, ou algo mais complexo como um conceito abstrato, a lembrança de um tempo vivido. </a:t>
            </a:r>
            <a:r>
              <a:rPr lang="pt-BR" altLang="pt-BR" sz="1800" b="1">
                <a:solidFill>
                  <a:schemeClr val="accent2"/>
                </a:solidFill>
                <a:latin typeface="Tahoma" charset="0"/>
              </a:rPr>
              <a:t>ENFIM, TUDO QUE SE APRESENTA À 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323850" y="1916113"/>
            <a:ext cx="8820150" cy="317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pt-BR" altLang="pt-BR" b="1" u="sng"/>
              <a:t>II - CIÊNCIAS NORMATIVAS</a:t>
            </a:r>
            <a:r>
              <a:rPr lang="pt-BR" altLang="pt-BR" b="1"/>
              <a:t> - </a:t>
            </a:r>
            <a:r>
              <a:rPr lang="pt-BR" altLang="pt-BR"/>
              <a:t>ESTÉTICA, ÉTICA e LÓGICA</a:t>
            </a:r>
          </a:p>
          <a:p>
            <a:pPr>
              <a:buFont typeface="Monotype Sorts" pitchFamily="2" charset="2"/>
              <a:buNone/>
            </a:pPr>
            <a:r>
              <a:rPr lang="pt-BR" altLang="pt-BR" i="1"/>
              <a:t>		</a:t>
            </a:r>
            <a:r>
              <a:rPr lang="pt-BR" altLang="pt-BR" sz="2800" i="1"/>
              <a:t>“Distinguir o que deve e o que não deve ser”.</a:t>
            </a:r>
            <a:endParaRPr lang="pt-BR" altLang="pt-BR" sz="2800" b="1" u="sng"/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79388" y="4076700"/>
            <a:ext cx="8713787" cy="32067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500" b="1">
                <a:solidFill>
                  <a:schemeClr val="bg1"/>
                </a:solidFill>
                <a:latin typeface="Tahoma" charset="0"/>
              </a:rPr>
              <a:t>São chamadas normativas porque elas têm por função estudar ideais, valores e normas.</a:t>
            </a:r>
            <a:endParaRPr lang="pt-BR" altLang="pt-BR" sz="1500" b="1">
              <a:solidFill>
                <a:schemeClr val="accent2"/>
              </a:solidFill>
              <a:latin typeface="Tahoma" charset="0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79388" y="4627563"/>
            <a:ext cx="6110287" cy="4572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b="1">
                <a:solidFill>
                  <a:schemeClr val="bg1"/>
                </a:solidFill>
                <a:latin typeface="Tahoma" charset="0"/>
              </a:rPr>
              <a:t>Que ideais guiam nossos sentimentos?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7092950" y="4627563"/>
            <a:ext cx="1685925" cy="4572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b="1">
                <a:solidFill>
                  <a:schemeClr val="bg1"/>
                </a:solidFill>
                <a:latin typeface="Tahoma" charset="0"/>
              </a:rPr>
              <a:t>ESTÉTICA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>
            <a:off x="6372225" y="4843463"/>
            <a:ext cx="576263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179388" y="5276850"/>
            <a:ext cx="5732462" cy="4572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b="1">
                <a:solidFill>
                  <a:schemeClr val="bg1"/>
                </a:solidFill>
                <a:latin typeface="Tahoma" charset="0"/>
              </a:rPr>
              <a:t>Que ideais orientam nossa conduta?</a:t>
            </a:r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7092950" y="5276850"/>
            <a:ext cx="1117600" cy="4572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b="1">
                <a:solidFill>
                  <a:schemeClr val="bg1"/>
                </a:solidFill>
                <a:latin typeface="Tahoma" charset="0"/>
              </a:rPr>
              <a:t>ÉTICA</a:t>
            </a: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>
            <a:off x="6011863" y="5516563"/>
            <a:ext cx="936625" cy="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179388" y="5924550"/>
            <a:ext cx="4808537" cy="822325"/>
          </a:xfrm>
          <a:prstGeom prst="rect">
            <a:avLst/>
          </a:prstGeom>
          <a:solidFill>
            <a:srgbClr val="9966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b="1">
                <a:solidFill>
                  <a:schemeClr val="bg1"/>
                </a:solidFill>
                <a:latin typeface="Tahoma" charset="0"/>
              </a:rPr>
              <a:t>Estuda os ideais e normas que</a:t>
            </a:r>
          </a:p>
          <a:p>
            <a:r>
              <a:rPr lang="pt-BR" altLang="pt-BR" b="1">
                <a:solidFill>
                  <a:schemeClr val="bg1"/>
                </a:solidFill>
                <a:latin typeface="Tahoma" charset="0"/>
              </a:rPr>
              <a:t>conduzem o pensamento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7092950" y="6092825"/>
            <a:ext cx="1379538" cy="457200"/>
          </a:xfrm>
          <a:prstGeom prst="rect">
            <a:avLst/>
          </a:prstGeom>
          <a:solidFill>
            <a:srgbClr val="99663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b="1">
                <a:solidFill>
                  <a:schemeClr val="bg1"/>
                </a:solidFill>
                <a:latin typeface="Tahoma" charset="0"/>
              </a:rPr>
              <a:t>LÓGICA</a:t>
            </a:r>
          </a:p>
        </p:txBody>
      </p:sp>
      <p:sp>
        <p:nvSpPr>
          <p:cNvPr id="22540" name="Line 12"/>
          <p:cNvSpPr>
            <a:spLocks noChangeShapeType="1"/>
          </p:cNvSpPr>
          <p:nvPr/>
        </p:nvSpPr>
        <p:spPr bwMode="auto">
          <a:xfrm>
            <a:off x="5076825" y="6308725"/>
            <a:ext cx="1943100" cy="0"/>
          </a:xfrm>
          <a:prstGeom prst="line">
            <a:avLst/>
          </a:prstGeom>
          <a:noFill/>
          <a:ln w="76200">
            <a:solidFill>
              <a:srgbClr val="996633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457200" y="1981200"/>
            <a:ext cx="8178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pt-BR" altLang="pt-BR" b="1" u="sng"/>
              <a:t>ESTÉTICA:</a:t>
            </a:r>
            <a:r>
              <a:rPr lang="pt-BR" altLang="pt-BR"/>
              <a:t> via determinar o que deve ser o ideal último, o bem supremo para o qual a nossa sensibilidade nos dirige. </a:t>
            </a:r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1403350" y="6308725"/>
            <a:ext cx="6545263" cy="336550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r>
              <a:rPr kumimoji="1" lang="pt-BR" altLang="pt-BR" sz="1600" b="1">
                <a:solidFill>
                  <a:schemeClr val="bg1"/>
                </a:solidFill>
                <a:latin typeface="Tahoma" charset="0"/>
              </a:rPr>
              <a:t>O que é objetivamente admirável sem qualquer razão ulterior.</a:t>
            </a:r>
          </a:p>
        </p:txBody>
      </p:sp>
      <p:sp>
        <p:nvSpPr>
          <p:cNvPr id="49155" name="Text Box 3"/>
          <p:cNvSpPr txBox="1">
            <a:spLocks noChangeArrowheads="1"/>
          </p:cNvSpPr>
          <p:nvPr/>
        </p:nvSpPr>
        <p:spPr bwMode="auto">
          <a:xfrm>
            <a:off x="179388" y="3860800"/>
            <a:ext cx="8640762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800">
                <a:latin typeface="Sylfaen" pitchFamily="18" charset="0"/>
              </a:rPr>
              <a:t>Para Peirce, esse ideal é o admirável em si, aquilo que é pura e simplesmente admirável e, por isso mesmo, nos chama para si. Peirce concluiu que aquilo que atrai a sensibilidade humana, em qualquer tempo e espaço, é o crescimento da razoabilidade concreta, ou seja, o crescimento da razão criativa corporificada no mundo. </a:t>
            </a:r>
            <a:r>
              <a:rPr lang="pt-BR" altLang="pt-BR" sz="1800" i="1">
                <a:solidFill>
                  <a:srgbClr val="0000FF"/>
                </a:solidFill>
                <a:latin typeface="Sylfaen" pitchFamily="18" charset="0"/>
              </a:rPr>
              <a:t>Não pode haver nada mais admirável do que encorajar, permitir e agir para que idéias, condutas e sentimentos razoáveis tenham a possibilidade de se realizar.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 b="1" u="sng"/>
              <a:t>ÉTICA:</a:t>
            </a:r>
            <a:r>
              <a:rPr lang="pt-BR" altLang="pt-BR"/>
              <a:t> ciência da ação ou da conduta.</a:t>
            </a:r>
          </a:p>
          <a:p>
            <a:endParaRPr lang="pt-BR" altLang="pt-BR"/>
          </a:p>
          <a:p>
            <a:r>
              <a:rPr lang="pt-BR" altLang="pt-BR" b="1" u="sng"/>
              <a:t>LÓGICA ou SEMIÓTICA:</a:t>
            </a:r>
            <a:r>
              <a:rPr lang="pt-BR" altLang="pt-BR"/>
              <a:t> descrever todos os tipos de signos logicamente possíveis.</a:t>
            </a:r>
            <a:endParaRPr lang="pt-BR" altLang="pt-BR" i="1"/>
          </a:p>
          <a:p>
            <a:endParaRPr lang="pt-BR" altLang="pt-BR"/>
          </a:p>
        </p:txBody>
      </p:sp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395288" y="5229225"/>
            <a:ext cx="8424862" cy="1190625"/>
          </a:xfrm>
          <a:prstGeom prst="rect">
            <a:avLst/>
          </a:prstGeom>
          <a:solidFill>
            <a:srgbClr val="FF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800" b="1">
                <a:solidFill>
                  <a:schemeClr val="bg1"/>
                </a:solidFill>
                <a:latin typeface="Tahoma" charset="0"/>
              </a:rPr>
              <a:t>A lógica, também chamada de semiótica, trata não apenas das leis do pensamento e das condições da verdade, mas, para tratar das leis do pensamento e da evolução, deve debruçar-se, antes, sobre as condições gerais dos signos.</a:t>
            </a:r>
            <a:endParaRPr lang="pt-BR" altLang="pt-BR" sz="1800" b="1" i="1">
              <a:solidFill>
                <a:schemeClr val="bg1"/>
              </a:solidFill>
              <a:latin typeface="Tahom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457200" y="1828800"/>
            <a:ext cx="8382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pt-BR" altLang="pt-BR" b="1" u="sng"/>
              <a:t>III - METAFÍSICA</a:t>
            </a:r>
            <a:r>
              <a:rPr lang="pt-BR" altLang="pt-BR" b="1"/>
              <a:t> - </a:t>
            </a:r>
            <a:r>
              <a:rPr lang="pt-BR" altLang="pt-BR"/>
              <a:t>ciência da realidade.</a:t>
            </a:r>
          </a:p>
          <a:p>
            <a:pPr>
              <a:buFont typeface="Monotype Sorts" pitchFamily="2" charset="2"/>
              <a:buNone/>
            </a:pPr>
            <a:endParaRPr lang="pt-BR" altLang="pt-BR" b="1" u="sng"/>
          </a:p>
          <a:p>
            <a:pPr>
              <a:buFont typeface="Monotype Sorts" pitchFamily="2" charset="2"/>
              <a:buNone/>
            </a:pPr>
            <a:r>
              <a:rPr lang="pt-BR" altLang="pt-BR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REAL</a:t>
            </a:r>
            <a:r>
              <a:rPr lang="pt-BR" altLang="pt-BR" b="1"/>
              <a:t> </a:t>
            </a:r>
            <a:r>
              <a:rPr lang="pt-BR" altLang="pt-BR" i="1"/>
              <a:t>aquilo que é de modo independente das nossas fantasias, pois que “vivemos num mundo de forças que atuam sobre nós, sendo essas forças, e não as transformações do nosso próprio pensamento, que determinam em que devemos, por fim, acreditar”.</a:t>
            </a:r>
            <a:endParaRPr lang="pt-BR" altLang="pt-BR" b="1" u="sn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3600"/>
              <a:t>A NATUREZA TRIÁDICA DO SIGNO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9713" y="2060575"/>
            <a:ext cx="8435975" cy="4567238"/>
          </a:xfrm>
        </p:spPr>
        <p:txBody>
          <a:bodyPr/>
          <a:lstStyle/>
          <a:p>
            <a:r>
              <a:rPr lang="pt-BR" altLang="pt-BR" sz="2400"/>
              <a:t>Em si mesmo, nas suas propriedades internas, ou seja, no seu poder para significar;</a:t>
            </a:r>
          </a:p>
          <a:p>
            <a:endParaRPr lang="pt-BR" altLang="pt-BR" sz="2400"/>
          </a:p>
          <a:p>
            <a:r>
              <a:rPr lang="pt-BR" altLang="pt-BR" sz="2400"/>
              <a:t>Na sua referência àquilo que ele indica, se refere ou representa; e</a:t>
            </a:r>
          </a:p>
          <a:p>
            <a:endParaRPr lang="pt-BR" altLang="pt-BR" sz="2400"/>
          </a:p>
          <a:p>
            <a:r>
              <a:rPr lang="pt-BR" altLang="pt-BR" sz="2400"/>
              <a:t>Nos tipos de efeitos que está apto a produzir nos seus receptores, isto é, nos tipos de interpretação que ele tem o potencial nos seus usuários.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pt-BR" altLang="pt-BR" sz="2800"/>
              <a:t>	Peirce permite-nos também captar seus vetores de referencialidade </a:t>
            </a:r>
            <a:r>
              <a:rPr lang="pt-BR" altLang="pt-BR" sz="2800">
                <a:solidFill>
                  <a:srgbClr val="FF3300"/>
                </a:solidFill>
              </a:rPr>
              <a:t>não apenas a um contexto imediato</a:t>
            </a:r>
            <a:r>
              <a:rPr lang="pt-BR" altLang="pt-BR" sz="2800"/>
              <a:t>, como também a um </a:t>
            </a:r>
            <a:r>
              <a:rPr lang="pt-BR" altLang="pt-BR" sz="2800">
                <a:solidFill>
                  <a:srgbClr val="0000FF"/>
                </a:solidFill>
              </a:rPr>
              <a:t>contexto estendido, pois em todo processo de signos ficam </a:t>
            </a:r>
            <a:r>
              <a:rPr lang="pt-BR" altLang="pt-BR" sz="2800" b="1">
                <a:solidFill>
                  <a:schemeClr val="accent1"/>
                </a:solidFill>
              </a:rPr>
              <a:t>marcas</a:t>
            </a:r>
            <a:r>
              <a:rPr lang="pt-BR" altLang="pt-BR" sz="2800">
                <a:solidFill>
                  <a:srgbClr val="0000FF"/>
                </a:solidFill>
              </a:rPr>
              <a:t> </a:t>
            </a:r>
            <a:r>
              <a:rPr lang="pt-BR" altLang="pt-BR" sz="2800"/>
              <a:t>deixadas pela </a:t>
            </a:r>
            <a:r>
              <a:rPr lang="pt-BR" altLang="pt-BR" sz="2800">
                <a:solidFill>
                  <a:schemeClr val="accent1"/>
                </a:solidFill>
              </a:rPr>
              <a:t>história,</a:t>
            </a:r>
            <a:r>
              <a:rPr lang="pt-BR" altLang="pt-BR" sz="2800"/>
              <a:t> pelo </a:t>
            </a:r>
            <a:r>
              <a:rPr lang="pt-BR" altLang="pt-BR" sz="2800">
                <a:solidFill>
                  <a:schemeClr val="accent1"/>
                </a:solidFill>
              </a:rPr>
              <a:t>nível de desenvolvimento das forças produtivas econômicas,</a:t>
            </a:r>
            <a:r>
              <a:rPr lang="pt-BR" altLang="pt-BR" sz="2800"/>
              <a:t> pela </a:t>
            </a:r>
            <a:r>
              <a:rPr lang="pt-BR" altLang="pt-BR" sz="2800">
                <a:solidFill>
                  <a:schemeClr val="accent1"/>
                </a:solidFill>
              </a:rPr>
              <a:t>técnica e pelo sujeito que as produz.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1" name="Picture 5" descr="[wire2.jpe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7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5" name="Picture 5" descr="[wire.jpe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70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3600"/>
              <a:t>SINTETIZANDO O CONCEITO DE SEMIÓTICA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362950" cy="4711700"/>
          </a:xfrm>
        </p:spPr>
        <p:txBody>
          <a:bodyPr/>
          <a:lstStyle/>
          <a:p>
            <a:r>
              <a:rPr lang="pt-BR" altLang="pt-BR" sz="2400"/>
              <a:t>Funciona como um </a:t>
            </a:r>
            <a:r>
              <a:rPr lang="pt-BR" altLang="pt-BR" sz="2400" b="1">
                <a:solidFill>
                  <a:srgbClr val="0000FF"/>
                </a:solidFill>
              </a:rPr>
              <a:t>mapa lógico</a:t>
            </a:r>
            <a:r>
              <a:rPr lang="pt-BR" altLang="pt-BR" sz="2400"/>
              <a:t> que traça as linhas dos diferentes aspectos através dos quais uma análise deve ser conduzida, </a:t>
            </a:r>
            <a:r>
              <a:rPr lang="pt-BR" altLang="pt-BR" sz="2400">
                <a:solidFill>
                  <a:srgbClr val="0000FF"/>
                </a:solidFill>
              </a:rPr>
              <a:t>mas não nos traz conhecimento específico da história, teoria e prática de um determinado processo de signos.</a:t>
            </a:r>
            <a:r>
              <a:rPr lang="pt-BR" altLang="pt-BR" sz="2400"/>
              <a:t> </a:t>
            </a:r>
            <a:r>
              <a:rPr lang="pt-BR" altLang="pt-BR" sz="2400" b="1">
                <a:solidFill>
                  <a:srgbClr val="FF3300"/>
                </a:solidFill>
              </a:rPr>
              <a:t>Sem conhecer a história de um sistema de signos e do contexto sociocultural em que ele se situa, não se pode detectar as marcas que o contexto deixa na mensagem.</a:t>
            </a:r>
            <a:r>
              <a:rPr lang="pt-BR" altLang="pt-BR" sz="2400"/>
              <a:t> Se o repertório de informações do receptor é muito baixo, a semiótica não pode realizar para esse receptor o milagre de fazê-lo produzir interpretantes que vão além do senso comum.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5" name="Picture 7" descr="9036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0"/>
            <a:ext cx="54181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21" name="Picture 9" descr="[sangue1.jp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83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22" name="Text Box 10"/>
          <p:cNvSpPr txBox="1">
            <a:spLocks noChangeArrowheads="1"/>
          </p:cNvSpPr>
          <p:nvPr/>
        </p:nvSpPr>
        <p:spPr bwMode="auto">
          <a:xfrm>
            <a:off x="468313" y="6021388"/>
            <a:ext cx="80645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pt-BR" sz="1800" b="1"/>
              <a:t>Há milhares de anos, o homem deixou de ser nômade para ser sedentário.	     Foi aí que começou o problema.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1" name="Picture 5" descr="[sangue.jp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4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2" name="Text Box 6"/>
          <p:cNvSpPr txBox="1">
            <a:spLocks noChangeArrowheads="1"/>
          </p:cNvSpPr>
          <p:nvPr/>
        </p:nvSpPr>
        <p:spPr bwMode="auto">
          <a:xfrm>
            <a:off x="468313" y="6491288"/>
            <a:ext cx="80645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1800" b="1"/>
              <a:t>Artérias são como rios. Se você jogar sujeira, entopem.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5" name="Picture 5" descr="[pic18054.jp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496888"/>
            <a:ext cx="9078912" cy="606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9" name="Picture 5" descr="[pic24657.jp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404813"/>
            <a:ext cx="9078912" cy="606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5" descr="[pic27424.jpg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3" y="333375"/>
            <a:ext cx="9078912" cy="606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52400" y="457200"/>
            <a:ext cx="891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ctr"/>
            <a:r>
              <a:rPr lang="pt-BR" altLang="pt-BR"/>
              <a:t>ABRIR AS JANELAS: </a:t>
            </a:r>
            <a:r>
              <a:rPr lang="pt-BR" altLang="pt-BR" sz="3200"/>
              <a:t>OLHAR PARA O MUNDO</a:t>
            </a:r>
            <a:endParaRPr lang="pt-BR" altLang="pt-BR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250825" y="1828800"/>
            <a:ext cx="86423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pt-BR" sz="28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FENÔMENO</a:t>
            </a:r>
            <a:r>
              <a:rPr lang="pt-BR" altLang="pt-BR" sz="2800" b="1"/>
              <a:t> </a:t>
            </a:r>
            <a:r>
              <a:rPr lang="pt-BR" altLang="pt-BR" sz="2800" i="1"/>
              <a:t>é tudo aquilo, qualquer coisa, que aparece à percepção e à mente, corresponda a algo real ou não.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609600" y="2997200"/>
            <a:ext cx="807720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pt-BR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pt-BR" altLang="pt-BR" sz="3200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FENOMENOLOGIA</a:t>
            </a:r>
            <a:r>
              <a:rPr lang="pt-BR" altLang="pt-BR" sz="3200" b="1"/>
              <a:t> </a:t>
            </a:r>
          </a:p>
          <a:p>
            <a:r>
              <a:rPr lang="pt-BR" altLang="pt-BR" sz="3200" i="1"/>
              <a:t>1 - capacidade contemplativa;</a:t>
            </a:r>
          </a:p>
          <a:p>
            <a:r>
              <a:rPr lang="pt-BR" altLang="pt-BR" sz="3200" i="1"/>
              <a:t>2 - saber distinguir, discriminar diferenças nessas observações;</a:t>
            </a:r>
          </a:p>
          <a:p>
            <a:r>
              <a:rPr lang="pt-BR" altLang="pt-BR" sz="3200" i="1"/>
              <a:t>3 - ser capaz de generalizar as observações em classes abrangentes.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284538"/>
            <a:ext cx="8178800" cy="2773362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pt-BR" altLang="pt-BR" sz="2800"/>
              <a:t>	Aparece em tudo que estiver relacionado com acaso, possibilidade, qualidade, sentimento, originalidade, liberdade, mônada.</a:t>
            </a:r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403350" y="2060575"/>
            <a:ext cx="6553200" cy="6175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200" b="1">
                <a:latin typeface="Arial" charset="0"/>
              </a:rPr>
              <a:t>1 - QUALIDADE - </a:t>
            </a:r>
            <a:r>
              <a:rPr lang="pt-BR" altLang="pt-BR" sz="3200" b="1">
                <a:solidFill>
                  <a:srgbClr val="FF3300"/>
                </a:solidFill>
                <a:latin typeface="Arial" charset="0"/>
              </a:rPr>
              <a:t>primeiridade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3429000"/>
            <a:ext cx="8178800" cy="2341563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pt-BR" altLang="pt-BR" sz="2800"/>
              <a:t>	Está ligada às idéias de dependência, determinação, dualidade, ação e reação, aqui e agora, conflito, surpresa, dúvida.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539750" y="2276475"/>
            <a:ext cx="8066088" cy="6175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200" b="1">
                <a:latin typeface="Arial" charset="0"/>
              </a:rPr>
              <a:t>2 - RELAÇÃO - REAÇÃO - </a:t>
            </a:r>
            <a:r>
              <a:rPr lang="pt-BR" altLang="pt-BR" sz="3200" b="1">
                <a:solidFill>
                  <a:srgbClr val="FF3300"/>
                </a:solidFill>
                <a:latin typeface="Arial" charset="0"/>
              </a:rPr>
              <a:t>secundidade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357563"/>
            <a:ext cx="8178800" cy="2700337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pt-BR" altLang="pt-BR" sz="2800"/>
              <a:t>	Diz respeito à generalidade, continuidade, crescimento, inteligência.</a:t>
            </a:r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827088" y="1916113"/>
            <a:ext cx="7561262" cy="11049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3200" b="1">
                <a:latin typeface="Arial" charset="0"/>
              </a:rPr>
              <a:t>3 - REPRESENTAÇÃO - MEDIAÇÃO -  </a:t>
            </a:r>
            <a:r>
              <a:rPr lang="pt-BR" altLang="pt-BR" sz="3200" b="1">
                <a:solidFill>
                  <a:srgbClr val="FF3300"/>
                </a:solidFill>
                <a:latin typeface="Arial" charset="0"/>
              </a:rPr>
              <a:t>terceiridade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52400" y="457200"/>
            <a:ext cx="8915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ctr"/>
            <a:r>
              <a:rPr lang="pt-BR" altLang="pt-BR"/>
              <a:t>CONSCIÊNCIA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447800" y="2705100"/>
            <a:ext cx="65532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>
                <a:latin typeface="Arial" charset="0"/>
              </a:rPr>
              <a:t>1 - QUALIDADE - </a:t>
            </a:r>
            <a:r>
              <a:rPr lang="pt-BR" altLang="pt-BR" b="1">
                <a:solidFill>
                  <a:srgbClr val="FF3300"/>
                </a:solidFill>
                <a:latin typeface="Arial" charset="0"/>
              </a:rPr>
              <a:t>primeiridade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838200" y="3771900"/>
            <a:ext cx="76962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>
                <a:latin typeface="Arial" charset="0"/>
              </a:rPr>
              <a:t>2 - RELAÇÃO - REAÇÃO - </a:t>
            </a:r>
            <a:r>
              <a:rPr lang="pt-BR" altLang="pt-BR" b="1">
                <a:solidFill>
                  <a:srgbClr val="FF3300"/>
                </a:solidFill>
                <a:latin typeface="Arial" charset="0"/>
              </a:rPr>
              <a:t>secundidade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457200" y="4838700"/>
            <a:ext cx="8382000" cy="4953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b="1">
                <a:latin typeface="Arial" charset="0"/>
              </a:rPr>
              <a:t>3 - REPRESENTAÇÃO - MEDIAÇÃO -  </a:t>
            </a:r>
            <a:r>
              <a:rPr lang="pt-BR" altLang="pt-BR" b="1">
                <a:solidFill>
                  <a:srgbClr val="FF3300"/>
                </a:solidFill>
                <a:latin typeface="Arial" charset="0"/>
              </a:rPr>
              <a:t>terceiridade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28600" y="6262688"/>
            <a:ext cx="8686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pt-BR" sz="1800" i="1">
                <a:solidFill>
                  <a:srgbClr val="FF3300"/>
                </a:solidFill>
                <a:latin typeface="Arial Black" pitchFamily="34" charset="0"/>
              </a:rPr>
              <a:t>ELEMENTOS FORMAIS DE UMA EXPERIÊNCIA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pt-BR" altLang="pt-BR" i="1"/>
              <a:t>	“A consciência de um momento como ela está naquele exato momento, não é reflexionada nem quebrada em pedaços. </a:t>
            </a:r>
            <a:r>
              <a:rPr lang="pt-BR" altLang="pt-BR" b="1" i="1"/>
              <a:t>Todos os elementos de impressão estão juntos e são um único sentimento indivisível e sem partes”.</a:t>
            </a:r>
          </a:p>
          <a:p>
            <a:pPr>
              <a:buFont typeface="Monotype Sorts" pitchFamily="2" charset="2"/>
              <a:buNone/>
            </a:pPr>
            <a:r>
              <a:rPr lang="pt-BR" altLang="pt-BR" b="1" i="1"/>
              <a:t>						</a:t>
            </a:r>
            <a:r>
              <a:rPr lang="pt-BR" altLang="pt-BR" sz="2400" b="1" i="1"/>
              <a:t>		</a:t>
            </a:r>
            <a:r>
              <a:rPr lang="pt-BR" altLang="pt-BR" sz="2400"/>
              <a:t>Santaella</a:t>
            </a:r>
            <a:endParaRPr lang="pt-BR" altLang="pt-BR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pt-BR" altLang="pt-BR" i="1"/>
              <a:t>	“No momento em que </a:t>
            </a:r>
            <a:r>
              <a:rPr lang="pt-BR" altLang="pt-BR" b="1" i="1"/>
              <a:t>compreendemos </a:t>
            </a:r>
            <a:r>
              <a:rPr lang="pt-BR" altLang="pt-BR" i="1"/>
              <a:t>algo, </a:t>
            </a:r>
            <a:r>
              <a:rPr lang="pt-BR" altLang="pt-BR" b="1" i="1"/>
              <a:t>um fenômeno</a:t>
            </a:r>
            <a:r>
              <a:rPr lang="pt-BR" altLang="pt-BR" i="1"/>
              <a:t>, imediatamente </a:t>
            </a:r>
            <a:r>
              <a:rPr lang="pt-BR" altLang="pt-BR" b="1" i="1"/>
              <a:t>criamos</a:t>
            </a:r>
            <a:r>
              <a:rPr lang="pt-BR" altLang="pt-BR" i="1"/>
              <a:t> </a:t>
            </a:r>
            <a:r>
              <a:rPr lang="pt-BR" altLang="pt-BR" b="1" i="1"/>
              <a:t>outro</a:t>
            </a:r>
            <a:r>
              <a:rPr lang="pt-BR" altLang="pt-BR" i="1"/>
              <a:t> fenômeno (isto é, um signo) que, de certa forma, representará o primeiro”.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-228600"/>
            <a:ext cx="906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defRPr kumimoji="1" sz="4000">
                <a:solidFill>
                  <a:schemeClr val="tx2"/>
                </a:solidFill>
                <a:latin typeface="Arial Black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4000">
                <a:solidFill>
                  <a:schemeClr val="tx2"/>
                </a:solidFill>
                <a:latin typeface="Arial Black" pitchFamily="34" charset="0"/>
              </a:defRPr>
            </a:lvl9pPr>
          </a:lstStyle>
          <a:p>
            <a:pPr algn="ctr"/>
            <a:r>
              <a:rPr lang="pt-BR" altLang="pt-BR" sz="3800"/>
              <a:t>AÇÃO DO PENSAMENTO - PEIRCE</a:t>
            </a:r>
            <a:endParaRPr lang="pt-BR" altLang="pt-BR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pt-BR" altLang="pt-BR" i="1"/>
              <a:t>	É excitada pela dúvida e só cessa quando atinge a crença. </a:t>
            </a:r>
            <a:r>
              <a:rPr lang="pt-BR" altLang="pt-BR" b="1" i="1"/>
              <a:t>A função do pensamento é chegar a uma crença.</a:t>
            </a:r>
          </a:p>
          <a:p>
            <a:pPr>
              <a:buFont typeface="Monotype Sorts" pitchFamily="2" charset="2"/>
              <a:buNone/>
            </a:pPr>
            <a:endParaRPr lang="pt-BR" altLang="pt-BR" b="1" i="1"/>
          </a:p>
          <a:p>
            <a:pPr>
              <a:buFont typeface="Monotype Sorts" pitchFamily="2" charset="2"/>
              <a:buNone/>
            </a:pPr>
            <a:r>
              <a:rPr lang="pt-BR" altLang="pt-BR" b="1" i="1"/>
              <a:t>			</a:t>
            </a:r>
            <a:r>
              <a:rPr lang="pt-BR" altLang="pt-BR" i="1"/>
              <a:t> 1 - algo que estamos cientes;</a:t>
            </a:r>
            <a:endParaRPr lang="pt-BR" altLang="pt-BR" b="1" i="1"/>
          </a:p>
          <a:p>
            <a:pPr>
              <a:buFont typeface="Monotype Sorts" pitchFamily="2" charset="2"/>
              <a:buNone/>
            </a:pPr>
            <a:r>
              <a:rPr lang="pt-BR" altLang="pt-BR" b="1" i="1"/>
              <a:t>CRENÇA	 </a:t>
            </a:r>
            <a:r>
              <a:rPr lang="pt-BR" altLang="pt-BR" i="1"/>
              <a:t>2 - aplaca a irritação da dúvida;</a:t>
            </a:r>
          </a:p>
          <a:p>
            <a:pPr>
              <a:buFont typeface="Monotype Sorts" pitchFamily="2" charset="2"/>
              <a:buNone/>
            </a:pPr>
            <a:r>
              <a:rPr lang="pt-BR" altLang="pt-BR" i="1"/>
              <a:t>			 3 - envolve o surgimento de             		      uma regra de ação, de um		      hábito.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PARA PIERCE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altLang="pt-BR"/>
              <a:t>Percebemos o mundo com nossos sentidos físicos;</a:t>
            </a:r>
          </a:p>
          <a:p>
            <a:r>
              <a:rPr lang="pt-BR" altLang="pt-BR"/>
              <a:t>Traduzimos essa percepção em pensamentos, raciocínio autocontrolado, cuja ação nasce na dúvida, cessa na crença e produz como efeito um hábito de ação de pensamento;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457200" y="1885950"/>
            <a:ext cx="8178800" cy="41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z"/>
              <a:defRPr kumimoji="1" sz="3200"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y"/>
              <a:defRPr kumimoji="1" sz="2800"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Char char="x"/>
              <a:defRPr kumimoji="1" sz="2400"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2000">
                <a:solidFill>
                  <a:schemeClr val="tx1"/>
                </a:solidFill>
                <a:latin typeface="Tahoma" charset="0"/>
              </a:defRPr>
            </a:lvl9pPr>
          </a:lstStyle>
          <a:p>
            <a:r>
              <a:rPr lang="pt-BR" altLang="pt-BR"/>
              <a:t>Esse hábito se traduz em modos sensíveis de perceber o mundo.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http://1.bp.blogspot.com/_x5LU-35QAJY/TJ87vX1KwOI/AAAAAAAAAW8/dgb4T733awo/s640/139-500x2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6624736" cy="393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755576" y="332656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/>
              <a:t>PERCEBENDO O MUNDO: IMAGEM E REALIDADE</a:t>
            </a:r>
          </a:p>
        </p:txBody>
      </p:sp>
    </p:spTree>
    <p:extLst>
      <p:ext uri="{BB962C8B-B14F-4D97-AF65-F5344CB8AC3E}">
        <p14:creationId xmlns:p14="http://schemas.microsoft.com/office/powerpoint/2010/main" val="174475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gconte">
  <a:themeElements>
    <a:clrScheme name="Figconte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Figconte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igconte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gconte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gcon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gconte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gconte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gconte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gconte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Office\Modelos\Estruturas de apresentação\FIGCONTE.POT</Template>
  <TotalTime>416</TotalTime>
  <Words>940</Words>
  <Application>Microsoft Office PowerPoint</Application>
  <PresentationFormat>Apresentação na tela (4:3)</PresentationFormat>
  <Paragraphs>127</Paragraphs>
  <Slides>50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61" baseType="lpstr">
      <vt:lpstr>Times New Roman</vt:lpstr>
      <vt:lpstr>Arial Black</vt:lpstr>
      <vt:lpstr>Tahoma</vt:lpstr>
      <vt:lpstr>Monotype Sorts</vt:lpstr>
      <vt:lpstr>Arial</vt:lpstr>
      <vt:lpstr>Franklin Gothic Book</vt:lpstr>
      <vt:lpstr>Arial Rounded MT Bold</vt:lpstr>
      <vt:lpstr>Franklin Gothic Demi Cond</vt:lpstr>
      <vt:lpstr>Verdana</vt:lpstr>
      <vt:lpstr>Sylfaen</vt:lpstr>
      <vt:lpstr>Figconte</vt:lpstr>
      <vt:lpstr>INTRODUÇÃO AO ESTUDO DA SEMIÓTICA</vt:lpstr>
      <vt:lpstr>SEMIÓTICA</vt:lpstr>
      <vt:lpstr>Apresentação do PowerPoint</vt:lpstr>
      <vt:lpstr>LINGUAGEM</vt:lpstr>
      <vt:lpstr>LINGUAGENS VERBAIS</vt:lpstr>
      <vt:lpstr>Apresentação do PowerPoint</vt:lpstr>
      <vt:lpstr>Apresentação do PowerPoint</vt:lpstr>
      <vt:lpstr>Apresentação do PowerPoint</vt:lpstr>
      <vt:lpstr>MEIOS DE COMUNICAÇÃO</vt:lpstr>
      <vt:lpstr>LINGUAGEM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PEIRCE</vt:lpstr>
      <vt:lpstr>ARQUITETURA PEIRCEANA</vt:lpstr>
      <vt:lpstr>Apresentação do PowerPoint</vt:lpstr>
      <vt:lpstr>Apresentação do PowerPoint</vt:lpstr>
      <vt:lpstr>Apresentação do PowerPoint</vt:lpstr>
      <vt:lpstr>Apresentação do PowerPoint</vt:lpstr>
      <vt:lpstr>A NATUREZA TRIÁDICA DO SIGNO</vt:lpstr>
      <vt:lpstr>Apresentação do PowerPoint</vt:lpstr>
      <vt:lpstr>Apresentação do PowerPoint</vt:lpstr>
      <vt:lpstr>Apresentação do PowerPoint</vt:lpstr>
      <vt:lpstr>SINTETIZANDO O CONCEITO DE SEMIÓTICA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PARA PIERCE</vt:lpstr>
      <vt:lpstr>Apresentação do PowerPoint</vt:lpstr>
      <vt:lpstr>Apresentação do PowerPoint</vt:lpstr>
    </vt:vector>
  </TitlesOfParts>
  <Company>UDC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PÓS-GRADUAÇÃO COMUNICAÇÃO</dc:title>
  <dc:creator>Dinamica</dc:creator>
  <cp:lastModifiedBy>Andre</cp:lastModifiedBy>
  <cp:revision>95</cp:revision>
  <dcterms:created xsi:type="dcterms:W3CDTF">2004-05-21T18:55:29Z</dcterms:created>
  <dcterms:modified xsi:type="dcterms:W3CDTF">2015-04-14T03:09:03Z</dcterms:modified>
</cp:coreProperties>
</file>