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3" r:id="rId1"/>
  </p:sldMasterIdLst>
  <p:notesMasterIdLst>
    <p:notesMasterId r:id="rId71"/>
  </p:notesMasterIdLst>
  <p:sldIdLst>
    <p:sldId id="337" r:id="rId2"/>
    <p:sldId id="352" r:id="rId3"/>
    <p:sldId id="340" r:id="rId4"/>
    <p:sldId id="341" r:id="rId5"/>
    <p:sldId id="350" r:id="rId6"/>
    <p:sldId id="351" r:id="rId7"/>
    <p:sldId id="342" r:id="rId8"/>
    <p:sldId id="343" r:id="rId9"/>
    <p:sldId id="344" r:id="rId10"/>
    <p:sldId id="345" r:id="rId11"/>
    <p:sldId id="347" r:id="rId12"/>
    <p:sldId id="346" r:id="rId13"/>
    <p:sldId id="348" r:id="rId14"/>
    <p:sldId id="349" r:id="rId15"/>
    <p:sldId id="353" r:id="rId16"/>
    <p:sldId id="354" r:id="rId17"/>
    <p:sldId id="355" r:id="rId18"/>
    <p:sldId id="356" r:id="rId19"/>
    <p:sldId id="357" r:id="rId20"/>
    <p:sldId id="358" r:id="rId21"/>
    <p:sldId id="359" r:id="rId22"/>
    <p:sldId id="378" r:id="rId23"/>
    <p:sldId id="379" r:id="rId24"/>
    <p:sldId id="380" r:id="rId25"/>
    <p:sldId id="381" r:id="rId26"/>
    <p:sldId id="392" r:id="rId27"/>
    <p:sldId id="382" r:id="rId28"/>
    <p:sldId id="383" r:id="rId29"/>
    <p:sldId id="384" r:id="rId30"/>
    <p:sldId id="385" r:id="rId31"/>
    <p:sldId id="386" r:id="rId32"/>
    <p:sldId id="387" r:id="rId33"/>
    <p:sldId id="389" r:id="rId34"/>
    <p:sldId id="390" r:id="rId35"/>
    <p:sldId id="393" r:id="rId36"/>
    <p:sldId id="394" r:id="rId37"/>
    <p:sldId id="395" r:id="rId38"/>
    <p:sldId id="396" r:id="rId39"/>
    <p:sldId id="397" r:id="rId40"/>
    <p:sldId id="398" r:id="rId41"/>
    <p:sldId id="401" r:id="rId42"/>
    <p:sldId id="400" r:id="rId43"/>
    <p:sldId id="399" r:id="rId44"/>
    <p:sldId id="402" r:id="rId45"/>
    <p:sldId id="404" r:id="rId46"/>
    <p:sldId id="405" r:id="rId47"/>
    <p:sldId id="403" r:id="rId48"/>
    <p:sldId id="406" r:id="rId49"/>
    <p:sldId id="388" r:id="rId50"/>
    <p:sldId id="391" r:id="rId51"/>
    <p:sldId id="361" r:id="rId52"/>
    <p:sldId id="362" r:id="rId53"/>
    <p:sldId id="360" r:id="rId54"/>
    <p:sldId id="365" r:id="rId55"/>
    <p:sldId id="364" r:id="rId56"/>
    <p:sldId id="367" r:id="rId57"/>
    <p:sldId id="368" r:id="rId58"/>
    <p:sldId id="369" r:id="rId59"/>
    <p:sldId id="370" r:id="rId60"/>
    <p:sldId id="363" r:id="rId61"/>
    <p:sldId id="371" r:id="rId62"/>
    <p:sldId id="372" r:id="rId63"/>
    <p:sldId id="373" r:id="rId64"/>
    <p:sldId id="374" r:id="rId65"/>
    <p:sldId id="376" r:id="rId66"/>
    <p:sldId id="375" r:id="rId67"/>
    <p:sldId id="377" r:id="rId68"/>
    <p:sldId id="407" r:id="rId69"/>
    <p:sldId id="366" r:id="rId70"/>
  </p:sldIdLst>
  <p:sldSz cx="9144000" cy="6858000" type="screen4x3"/>
  <p:notesSz cx="6858000" cy="9028113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C9B6E"/>
    <a:srgbClr val="C959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46" autoAdjust="0"/>
    <p:restoredTop sz="90869" autoAdjust="0"/>
  </p:normalViewPr>
  <p:slideViewPr>
    <p:cSldViewPr>
      <p:cViewPr>
        <p:scale>
          <a:sx n="50" d="100"/>
          <a:sy n="50" d="100"/>
        </p:scale>
        <p:origin x="-1710" y="-4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08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08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73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3163" y="677863"/>
            <a:ext cx="4513262" cy="33845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287838"/>
            <a:ext cx="5029200" cy="406241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noProof="0" smtClean="0"/>
              <a:t>Clique para editar os estilos do texto mestre</a:t>
            </a:r>
          </a:p>
          <a:p>
            <a:pPr lvl="1"/>
            <a:r>
              <a:rPr lang="pt-BR" altLang="pt-BR" noProof="0" smtClean="0"/>
              <a:t>Segundo nível</a:t>
            </a:r>
          </a:p>
          <a:p>
            <a:pPr lvl="2"/>
            <a:r>
              <a:rPr lang="pt-BR" altLang="pt-BR" noProof="0" smtClean="0"/>
              <a:t>Terceiro nível</a:t>
            </a:r>
          </a:p>
          <a:p>
            <a:pPr lvl="3"/>
            <a:r>
              <a:rPr lang="pt-BR" altLang="pt-BR" noProof="0" smtClean="0"/>
              <a:t>Quarto nível</a:t>
            </a:r>
          </a:p>
          <a:p>
            <a:pPr lvl="4"/>
            <a:r>
              <a:rPr lang="pt-BR" altLang="pt-BR" noProof="0" smtClean="0"/>
              <a:t>Quinto nível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577263"/>
            <a:ext cx="2971800" cy="4508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577263"/>
            <a:ext cx="2971800" cy="4508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DCF39F83-B9DE-4410-A970-56A7CD0E6A2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2839342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pt-BR" altLang="pt-BR" smtClean="0">
                  <a:cs typeface="+mn-cs"/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pt-BR" altLang="pt-BR" smtClean="0">
                  <a:cs typeface="+mn-cs"/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pt-BR" altLang="pt-BR" smtClean="0">
                  <a:cs typeface="+mn-cs"/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9" y="2640"/>
                <a:ext cx="335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/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ahoma" pitchFamily="34" charset="0"/>
                  </a:defRPr>
                </a:lvl9pPr>
              </a:lstStyle>
              <a:p>
                <a:pPr eaLnBrk="1" hangingPunct="1">
                  <a:defRPr/>
                </a:pPr>
                <a:endParaRPr lang="pt-BR" altLang="pt-BR" smtClean="0">
                  <a:cs typeface="+mn-cs"/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defRPr/>
              </a:pPr>
              <a:endParaRPr lang="pt-BR" altLang="pt-BR" smtClean="0">
                <a:cs typeface="+mn-cs"/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defRPr/>
              </a:pPr>
              <a:endParaRPr lang="pt-BR" altLang="pt-BR" smtClean="0">
                <a:cs typeface="+mn-cs"/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eaLnBrk="1" hangingPunct="1">
                <a:defRPr/>
              </a:pPr>
              <a:endParaRPr lang="pt-BR" altLang="pt-BR" smtClean="0">
                <a:cs typeface="+mn-cs"/>
              </a:endParaRPr>
            </a:p>
          </p:txBody>
        </p:sp>
      </p:grpSp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620713"/>
            <a:ext cx="1258888" cy="89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450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pt-BR" altLang="pt-BR" noProof="0" smtClean="0"/>
              <a:t>Clique para editar o estilo do título mestre</a:t>
            </a:r>
          </a:p>
        </p:txBody>
      </p:sp>
      <p:sp>
        <p:nvSpPr>
          <p:cNvPr id="23450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pt-BR" altLang="pt-BR" noProof="0" smtClean="0"/>
              <a:t>Clique para editar o estilo do subtítulo mestre</a:t>
            </a:r>
          </a:p>
        </p:txBody>
      </p:sp>
      <p:sp>
        <p:nvSpPr>
          <p:cNvPr id="15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16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17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32E8BADD-621F-42BA-8FF9-0A821A6A8EA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61836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620713"/>
            <a:ext cx="1258888" cy="89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CFBC6D-9667-4E53-A566-734D8847FB2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09396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B1B14F-28A1-453E-B5F4-880F731D8E11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69620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3677E6-CD62-4D92-B762-08704CC112F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27663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6D65B1-24D2-4684-95FE-D145E5A6FA6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55419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4AF1BD-38AE-4275-9FDF-DA31A693ED3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14777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0383AC-12A2-4AA4-8252-1DEA9224A3B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94645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44BE13-88EC-4370-91F8-292354C71AF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46488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463C8-BD2B-40AB-87CB-1B6738FFF01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41789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5BAEDD-DAE1-4213-B7D7-135606552325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08270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004050" y="617538"/>
            <a:ext cx="1951038" cy="551497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150938" y="617538"/>
            <a:ext cx="5700712" cy="551497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931E71-367D-448E-B788-5CE9710AE7F8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113773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/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pt-BR" altLang="pt-BR" smtClean="0">
              <a:cs typeface="+mn-cs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/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pt-BR" altLang="pt-BR" smtClean="0">
              <a:cs typeface="+mn-cs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/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pt-BR" altLang="pt-BR" smtClean="0">
              <a:cs typeface="+mn-cs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/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pt-BR" altLang="pt-BR" smtClean="0">
              <a:cs typeface="+mn-cs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ffectLst/>
          <a:extLst/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pt-BR" altLang="pt-BR" smtClean="0">
              <a:cs typeface="+mn-cs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/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pt-BR" altLang="pt-BR" smtClean="0">
              <a:cs typeface="+mn-cs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/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defRPr/>
            </a:pPr>
            <a:endParaRPr kumimoji="1" lang="pt-BR" altLang="pt-BR" smtClean="0">
              <a:cs typeface="+mn-cs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617538"/>
            <a:ext cx="779303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 estilo do título mestre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os estilos do texto mestre</a:t>
            </a:r>
          </a:p>
          <a:p>
            <a:pPr lvl="1"/>
            <a:r>
              <a:rPr lang="pt-BR" altLang="pt-BR" smtClean="0"/>
              <a:t>Segundo nível</a:t>
            </a:r>
          </a:p>
          <a:p>
            <a:pPr lvl="2"/>
            <a:r>
              <a:rPr lang="pt-BR" altLang="pt-BR" smtClean="0"/>
              <a:t>Terceiro nível</a:t>
            </a:r>
          </a:p>
          <a:p>
            <a:pPr lvl="3"/>
            <a:r>
              <a:rPr lang="pt-BR" altLang="pt-BR" smtClean="0"/>
              <a:t>Quarto nível</a:t>
            </a:r>
          </a:p>
          <a:p>
            <a:pPr lvl="4"/>
            <a:r>
              <a:rPr lang="pt-BR" altLang="pt-BR" smtClean="0"/>
              <a:t>Quinto nível</a:t>
            </a:r>
          </a:p>
        </p:txBody>
      </p:sp>
      <p:sp>
        <p:nvSpPr>
          <p:cNvPr id="233483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cs typeface="+mn-cs"/>
              </a:defRPr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2334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324600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2334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cs typeface="+mn-cs"/>
              </a:defRPr>
            </a:lvl1pPr>
          </a:lstStyle>
          <a:p>
            <a:pPr>
              <a:defRPr/>
            </a:pPr>
            <a:fld id="{21DC129A-63C9-46E6-BCD6-FFEF838E9247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  <p:pic>
        <p:nvPicPr>
          <p:cNvPr id="1038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620713"/>
            <a:ext cx="1258888" cy="89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oxnar.com.br/2015/profuncionario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://cultura.estadao.com.br/noticias/musica,maria-bethania-faz-projeto-de-r-1-3-milhao-para-criar-blog,692783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://novosalic.cultura.gov.br/cidadao/dados-projeto?idPronac=501eac548e7d4fa987034573abc6e179MTgxMjUzZUA3NWVmUiEzNDUwb3RT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http://g1.globo.com/musica/noticia/2013/02/lista-de-aprovados-pelo-minc-tem-claudia-leitte-rita-lee-e-detonautas.html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hyperlink" Target="http://sistemas.cultura.gov.br/salicnet/conDadosBasicosProjeto/conDadosBasicosProjeto.php" TargetMode="Externa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hyperlink" Target="http://www1.folha.uol.com.br/ilustrada/2013/11/1377369-maestro-tem-projeto-aprovado-pela-lei-rouanet-sem-saber.shtml" TargetMode="Externa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fld id="{517ED5FE-C485-4BB7-99B1-011C18F5B5EF}" type="slidenum">
              <a:rPr lang="pt-BR" altLang="pt-BR" sz="1400" smtClean="0">
                <a:solidFill>
                  <a:schemeClr val="bg2"/>
                </a:solidFill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1</a:t>
            </a:fld>
            <a:endParaRPr lang="pt-BR" altLang="pt-BR" sz="1400" smtClean="0">
              <a:solidFill>
                <a:schemeClr val="bg2"/>
              </a:solidFill>
            </a:endParaRP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/>
            <a:r>
              <a:rPr lang="pt-BR" altLang="pt-BR" sz="3200" dirty="0" smtClean="0"/>
              <a:t>OFICINAS CULTURAIS (Aula 2)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43200" y="3604441"/>
            <a:ext cx="6400800" cy="1752600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</a:pPr>
            <a:endParaRPr lang="pt-BR" altLang="pt-BR" sz="1600" dirty="0" smtClean="0"/>
          </a:p>
          <a:p>
            <a:pPr algn="l" eaLnBrk="1" hangingPunct="1">
              <a:lnSpc>
                <a:spcPct val="90000"/>
              </a:lnSpc>
            </a:pPr>
            <a:endParaRPr lang="pt-BR" altLang="pt-BR" sz="1600" dirty="0" smtClean="0"/>
          </a:p>
          <a:p>
            <a:pPr algn="l" eaLnBrk="1" hangingPunct="1">
              <a:lnSpc>
                <a:spcPct val="90000"/>
              </a:lnSpc>
            </a:pPr>
            <a:endParaRPr lang="pt-BR" altLang="pt-BR" sz="1600" dirty="0" smtClean="0"/>
          </a:p>
          <a:p>
            <a:pPr algn="l" eaLnBrk="1" hangingPunct="1">
              <a:lnSpc>
                <a:spcPct val="90000"/>
              </a:lnSpc>
            </a:pPr>
            <a:endParaRPr lang="pt-BR" altLang="pt-BR" sz="1600" dirty="0" smtClean="0"/>
          </a:p>
          <a:p>
            <a:pPr algn="r" eaLnBrk="1" hangingPunct="1">
              <a:lnSpc>
                <a:spcPct val="90000"/>
              </a:lnSpc>
            </a:pPr>
            <a:r>
              <a:rPr lang="pt-BR" altLang="pt-BR" sz="1600" dirty="0" err="1" smtClean="0"/>
              <a:t>Prof</a:t>
            </a:r>
            <a:r>
              <a:rPr lang="pt-BR" altLang="pt-BR" sz="1600" dirty="0" smtClean="0"/>
              <a:t>:  André Aparecido da Silva / Profa. </a:t>
            </a:r>
            <a:r>
              <a:rPr lang="pt-BR" altLang="pt-BR" sz="1600" dirty="0" err="1" smtClean="0"/>
              <a:t>Milca</a:t>
            </a:r>
            <a:r>
              <a:rPr lang="pt-BR" altLang="pt-BR" sz="1600" dirty="0" smtClean="0"/>
              <a:t> Augusto da Silva Costa</a:t>
            </a:r>
          </a:p>
          <a:p>
            <a:pPr algn="r" eaLnBrk="1" hangingPunct="1">
              <a:lnSpc>
                <a:spcPct val="90000"/>
              </a:lnSpc>
            </a:pPr>
            <a:r>
              <a:rPr lang="pt-BR" altLang="pt-BR" sz="1600" dirty="0" smtClean="0"/>
              <a:t>Disponível em: </a:t>
            </a:r>
            <a:r>
              <a:rPr lang="pt-BR" altLang="pt-BR" sz="1600" dirty="0" smtClean="0">
                <a:hlinkClick r:id="rId2"/>
              </a:rPr>
              <a:t>www.oxnar.com.br/2015/profuncionario</a:t>
            </a:r>
            <a:r>
              <a:rPr lang="pt-BR" altLang="pt-BR" sz="1600" dirty="0" smtClean="0"/>
              <a:t>  </a:t>
            </a:r>
          </a:p>
          <a:p>
            <a:pPr algn="r" eaLnBrk="1" hangingPunct="1">
              <a:lnSpc>
                <a:spcPct val="90000"/>
              </a:lnSpc>
            </a:pPr>
            <a:endParaRPr lang="pt-BR" altLang="pt-BR" dirty="0" smtClean="0"/>
          </a:p>
          <a:p>
            <a:pPr algn="r" eaLnBrk="1" hangingPunct="1">
              <a:lnSpc>
                <a:spcPct val="90000"/>
              </a:lnSpc>
            </a:pPr>
            <a:endParaRPr lang="pt-BR" altLang="pt-BR" sz="2400" dirty="0" smtClean="0"/>
          </a:p>
        </p:txBody>
      </p:sp>
      <p:pic>
        <p:nvPicPr>
          <p:cNvPr id="4103" name="Picture 7" descr="http://www.brasilcultura.com.br/wp-content/uploads/2009/10/Campos-do-Paran%C3%A1-300x20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2645" y="5399010"/>
            <a:ext cx="2114477" cy="1458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Conector reto 2"/>
          <p:cNvCxnSpPr/>
          <p:nvPr/>
        </p:nvCxnSpPr>
        <p:spPr bwMode="auto">
          <a:xfrm>
            <a:off x="0" y="5357041"/>
            <a:ext cx="914400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4105" name="Picture 9" descr="http://www.thecities.com.br/miniaturas/Brasil/Paran%C3%A1/Cultura/Culin%C3%A1ria/Culin%C3%A1ria_t%C3%ADpica_paranaense/2_1254160500.878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9626" y="5409652"/>
            <a:ext cx="1945319" cy="1458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7" name="Picture 11" descr="http://www.aen.pr.gov.br/modules/galeria/uploads/37942/DSC_979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2" y="5399011"/>
            <a:ext cx="2203191" cy="1458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9" name="Picture 13" descr="http://www.turismo.pr.gov.br/arquivos/Image/Fotos_Tur_Cultural/Curitiba_PainelPoty_CarlosRenatoFernandes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6177" y="5399011"/>
            <a:ext cx="2175823" cy="1480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1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3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dirty="0" smtClean="0"/>
              <a:t>Como as pessoas enxergam o Brasil?</a:t>
            </a:r>
            <a:endParaRPr lang="pt-BR" sz="36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2</a:t>
            </a:fld>
            <a:endParaRPr lang="pt-BR" altLang="pt-BR"/>
          </a:p>
        </p:txBody>
      </p:sp>
      <p:pic>
        <p:nvPicPr>
          <p:cNvPr id="84994" name="Picture 2" descr="http://1.bp.blogspot.com/-O1X7trmK8A4/TWLqmMamaOI/AAAAAAAAAA8/Trkfifh8Yho/s1600/cultura-brasileir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872" y="1830743"/>
            <a:ext cx="4879984" cy="4550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1"/>
          <p:cNvSpPr txBox="1">
            <a:spLocks/>
          </p:cNvSpPr>
          <p:nvPr/>
        </p:nvSpPr>
        <p:spPr bwMode="auto">
          <a:xfrm>
            <a:off x="467544" y="5715000"/>
            <a:ext cx="779303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pt-BR" sz="3600" kern="0" dirty="0" smtClean="0"/>
              <a:t>E como notam a cultura do Brasil?</a:t>
            </a:r>
            <a:endParaRPr lang="pt-BR" sz="3600" kern="0" dirty="0"/>
          </a:p>
        </p:txBody>
      </p:sp>
    </p:spTree>
    <p:extLst>
      <p:ext uri="{BB962C8B-B14F-4D97-AF65-F5344CB8AC3E}">
        <p14:creationId xmlns:p14="http://schemas.microsoft.com/office/powerpoint/2010/main" val="3077412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fld id="{41182CC8-630C-4511-81AE-38CF6C4A6B9D}" type="slidenum">
              <a:rPr lang="pt-BR" altLang="pt-BR" sz="1400" smtClean="0"/>
              <a:pPr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3</a:t>
            </a:fld>
            <a:endParaRPr lang="pt-BR" altLang="pt-BR" sz="1400" smtClean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55576" y="1988840"/>
            <a:ext cx="8058516" cy="244827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algn="just" eaLnBrk="1" hangingPunct="1">
              <a:defRPr/>
            </a:pPr>
            <a:endParaRPr lang="pt-BR" sz="2800" dirty="0" smtClean="0">
              <a:solidFill>
                <a:schemeClr val="tx1"/>
              </a:solidFill>
            </a:endParaRPr>
          </a:p>
          <a:p>
            <a:pPr algn="just" eaLnBrk="1" hangingPunct="1">
              <a:defRPr/>
            </a:pPr>
            <a:endParaRPr lang="pt-BR" sz="2800" dirty="0">
              <a:solidFill>
                <a:schemeClr val="tx1"/>
              </a:solidFill>
            </a:endParaRPr>
          </a:p>
          <a:p>
            <a:pPr algn="just" eaLnBrk="1" hangingPunct="1">
              <a:defRPr/>
            </a:pPr>
            <a:endParaRPr lang="pt-BR" sz="2800" dirty="0" smtClean="0">
              <a:solidFill>
                <a:schemeClr val="tx1"/>
              </a:solidFill>
            </a:endParaRPr>
          </a:p>
          <a:p>
            <a:pPr algn="just" eaLnBrk="1" hangingPunct="1">
              <a:defRPr/>
            </a:pPr>
            <a:endParaRPr lang="pt-BR" sz="2800" dirty="0">
              <a:solidFill>
                <a:schemeClr val="tx1"/>
              </a:solidFill>
            </a:endParaRPr>
          </a:p>
          <a:p>
            <a:pPr algn="just" eaLnBrk="1" hangingPunct="1">
              <a:defRPr/>
            </a:pPr>
            <a:endParaRPr lang="pt-BR" sz="2800" dirty="0" smtClean="0">
              <a:solidFill>
                <a:schemeClr val="tx1"/>
              </a:solidFill>
            </a:endParaRPr>
          </a:p>
          <a:p>
            <a:pPr algn="just" eaLnBrk="1" hangingPunct="1">
              <a:defRPr/>
            </a:pPr>
            <a:r>
              <a:rPr lang="pt-BR" sz="2800" dirty="0" smtClean="0">
                <a:solidFill>
                  <a:schemeClr val="tx1"/>
                </a:solidFill>
              </a:rPr>
              <a:t>A </a:t>
            </a:r>
            <a:r>
              <a:rPr lang="pt-BR" sz="2800" dirty="0">
                <a:solidFill>
                  <a:schemeClr val="tx1"/>
                </a:solidFill>
              </a:rPr>
              <a:t>cultura designa uma estrutura social no campo das </a:t>
            </a:r>
            <a:r>
              <a:rPr lang="pt-BR" sz="2800" dirty="0" err="1">
                <a:solidFill>
                  <a:schemeClr val="tx1"/>
                </a:solidFill>
              </a:rPr>
              <a:t>idéias</a:t>
            </a:r>
            <a:r>
              <a:rPr lang="pt-BR" sz="2800" dirty="0">
                <a:solidFill>
                  <a:schemeClr val="tx1"/>
                </a:solidFill>
              </a:rPr>
              <a:t>, das crenças, dos costumes, das artes, da linguagem, da moral e do direito. </a:t>
            </a:r>
            <a:endParaRPr lang="pt-BR" sz="2800" dirty="0" smtClean="0">
              <a:solidFill>
                <a:schemeClr val="tx1"/>
              </a:solidFill>
            </a:endParaRPr>
          </a:p>
          <a:p>
            <a:pPr algn="just" eaLnBrk="1" hangingPunct="1">
              <a:defRPr/>
            </a:pPr>
            <a:endParaRPr lang="pt-BR" sz="2800" dirty="0">
              <a:solidFill>
                <a:schemeClr val="tx1"/>
              </a:solidFill>
            </a:endParaRPr>
          </a:p>
          <a:p>
            <a:pPr algn="just" eaLnBrk="1" hangingPunct="1">
              <a:defRPr/>
            </a:pPr>
            <a:r>
              <a:rPr lang="pt-BR" sz="2800" dirty="0" smtClean="0">
                <a:solidFill>
                  <a:schemeClr val="tx1"/>
                </a:solidFill>
              </a:rPr>
              <a:t> </a:t>
            </a:r>
            <a:endParaRPr lang="pt-BR" altLang="pt-BR" sz="2800" kern="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fld id="{41182CC8-630C-4511-81AE-38CF6C4A6B9D}" type="slidenum">
              <a:rPr lang="pt-BR" altLang="pt-BR" sz="1400" smtClean="0"/>
              <a:pPr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4</a:t>
            </a:fld>
            <a:endParaRPr lang="pt-BR" altLang="pt-BR" sz="1400" smtClean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22814" y="1772816"/>
            <a:ext cx="8496944" cy="230425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pPr algn="just" eaLnBrk="1" hangingPunct="1">
              <a:defRPr/>
            </a:pPr>
            <a:r>
              <a:rPr lang="pt-BR" sz="2800" dirty="0" smtClean="0">
                <a:solidFill>
                  <a:schemeClr val="tx1"/>
                </a:solidFill>
              </a:rPr>
              <a:t>Isto </a:t>
            </a:r>
            <a:r>
              <a:rPr lang="pt-BR" sz="2800" dirty="0">
                <a:solidFill>
                  <a:schemeClr val="tx1"/>
                </a:solidFill>
              </a:rPr>
              <a:t>revela os modos de vida de um povo, em sua extensão e complexidade, e traduz-se nas formas de sentir, agir e pensar de uma coletividade que aprende, inova e renova seu próprio modo de criar e fazer as coisas. </a:t>
            </a:r>
            <a:endParaRPr lang="pt-BR" altLang="pt-BR" sz="2800" kern="0" dirty="0" smtClean="0">
              <a:solidFill>
                <a:schemeClr val="tx1"/>
              </a:solidFill>
            </a:endParaRPr>
          </a:p>
        </p:txBody>
      </p:sp>
      <p:pic>
        <p:nvPicPr>
          <p:cNvPr id="82946" name="Picture 2" descr="http://www.not1.com.br/wp-content/uploads/2012/01/islamismo-mundo-histori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74" y="4077072"/>
            <a:ext cx="3709658" cy="2366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948" name="Picture 4" descr="http://assets.survivalinternational.org/pictures/3369/vac-2556_scree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280640"/>
            <a:ext cx="3911094" cy="2562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8624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60" y="2852936"/>
            <a:ext cx="7920880" cy="2304256"/>
          </a:xfrm>
        </p:spPr>
        <p:txBody>
          <a:bodyPr/>
          <a:lstStyle/>
          <a:p>
            <a:pPr algn="just"/>
            <a:r>
              <a:rPr lang="pt-BR" dirty="0" smtClean="0">
                <a:solidFill>
                  <a:schemeClr val="tx1"/>
                </a:solidFill>
              </a:rPr>
              <a:t>A religião é um dos grandes traços da cultura da maioria das sociedades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5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53930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Cultura e religião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55576" y="5702515"/>
            <a:ext cx="8199512" cy="1123255"/>
          </a:xfrm>
          <a:solidFill>
            <a:srgbClr val="00B0F0"/>
          </a:solidFill>
        </p:spPr>
        <p:txBody>
          <a:bodyPr/>
          <a:lstStyle/>
          <a:p>
            <a:pPr marL="0" indent="0">
              <a:buNone/>
            </a:pPr>
            <a:r>
              <a:rPr lang="pt-BR" dirty="0" smtClean="0"/>
              <a:t>Sempre uma ligação indireta com o ser maior.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6</a:t>
            </a:fld>
            <a:endParaRPr lang="pt-BR" altLang="pt-BR"/>
          </a:p>
        </p:txBody>
      </p:sp>
      <p:pic>
        <p:nvPicPr>
          <p:cNvPr id="860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50" y="1844824"/>
            <a:ext cx="71247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5112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7</a:t>
            </a:fld>
            <a:endParaRPr lang="pt-BR" altLang="pt-BR"/>
          </a:p>
        </p:txBody>
      </p:sp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9" y="2564904"/>
            <a:ext cx="9142391" cy="2650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1421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7584" y="2780928"/>
            <a:ext cx="7793037" cy="2520280"/>
          </a:xfrm>
        </p:spPr>
        <p:txBody>
          <a:bodyPr/>
          <a:lstStyle/>
          <a:p>
            <a:r>
              <a:rPr lang="pt-BR" dirty="0" smtClean="0">
                <a:solidFill>
                  <a:schemeClr val="tx1"/>
                </a:solidFill>
              </a:rPr>
              <a:t>Trabalhar a cultura é trabalhar com a revolução do próprio homem: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8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30821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2017713"/>
            <a:ext cx="8631560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pt-BR" dirty="0"/>
              <a:t>S</a:t>
            </a:r>
            <a:r>
              <a:rPr lang="pt-BR" dirty="0" smtClean="0"/>
              <a:t>ua construção, continuidade e percepção. 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 smtClean="0"/>
              <a:t>A cultura faz com que você se olhe no espelho e se reconheça como o próximo, como o outro, como o diferente, como o igual, trabalhando sempre nas múltiplas possibilidades.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9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44933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55576" y="2017713"/>
            <a:ext cx="8199512" cy="4114800"/>
          </a:xfrm>
        </p:spPr>
        <p:txBody>
          <a:bodyPr/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 smtClean="0"/>
              <a:t>Você já percebeu que não vivemos em uma sociedade homogênea, que há diferenças entre as culturas. 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10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71765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2996952"/>
            <a:ext cx="8964488" cy="651222"/>
          </a:xfrm>
        </p:spPr>
        <p:txBody>
          <a:bodyPr/>
          <a:lstStyle/>
          <a:p>
            <a:pPr algn="ctr"/>
            <a:r>
              <a:rPr lang="pt-BR" dirty="0"/>
              <a:t/>
            </a:r>
            <a:br>
              <a:rPr lang="pt-BR" dirty="0"/>
            </a:br>
            <a:r>
              <a:rPr lang="pt-BR" sz="4000" dirty="0" smtClean="0"/>
              <a:t>Talvez sociedades mais  </a:t>
            </a:r>
            <a:br>
              <a:rPr lang="pt-BR" sz="4000" dirty="0" smtClean="0"/>
            </a:br>
            <a:r>
              <a:rPr lang="pt-BR" sz="4000" dirty="0" smtClean="0"/>
              <a:t>heterogêneas do que homogêneas</a:t>
            </a:r>
            <a:endParaRPr lang="pt-BR" sz="4000" dirty="0">
              <a:solidFill>
                <a:schemeClr val="tx1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11</a:t>
            </a:fld>
            <a:endParaRPr lang="pt-BR" altLang="pt-BR"/>
          </a:p>
        </p:txBody>
      </p:sp>
      <p:pic>
        <p:nvPicPr>
          <p:cNvPr id="870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4675" y="3829050"/>
            <a:ext cx="2219325" cy="302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0313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55576" y="2017713"/>
            <a:ext cx="8199512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pt-BR" dirty="0" smtClean="0"/>
              <a:t> </a:t>
            </a:r>
            <a:endParaRPr lang="pt-BR" dirty="0" smtClean="0"/>
          </a:p>
          <a:p>
            <a:pPr marL="0" indent="0" algn="just">
              <a:buNone/>
            </a:pPr>
            <a:r>
              <a:rPr lang="pt-BR" sz="4000" dirty="0" smtClean="0"/>
              <a:t>Toda </a:t>
            </a:r>
            <a:r>
              <a:rPr lang="pt-BR" sz="4000" dirty="0" smtClean="0"/>
              <a:t>produção cultural está sujeita a uma avaliação que depende da posição social do grupo a que ela pertence. </a:t>
            </a:r>
            <a:endParaRPr lang="pt-BR" sz="40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12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3681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https://gob20.files.wordpress.com/2012/11/simple_social_network.png?w=6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152" y="1484784"/>
            <a:ext cx="9144000" cy="5013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66" y="913284"/>
            <a:ext cx="8836471" cy="1143000"/>
          </a:xfrm>
        </p:spPr>
        <p:txBody>
          <a:bodyPr/>
          <a:lstStyle/>
          <a:p>
            <a:r>
              <a:rPr lang="pt-BR" dirty="0" smtClean="0"/>
              <a:t>Heterogeneidade nas redes sociais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13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48987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15616" y="764704"/>
            <a:ext cx="7793037" cy="1143000"/>
          </a:xfrm>
        </p:spPr>
        <p:txBody>
          <a:bodyPr/>
          <a:lstStyle/>
          <a:p>
            <a:r>
              <a:rPr lang="pt-BR" dirty="0" smtClean="0"/>
              <a:t>Cultura </a:t>
            </a:r>
            <a:r>
              <a:rPr lang="pt-BR" dirty="0" smtClean="0"/>
              <a:t>erudita </a:t>
            </a:r>
            <a:br>
              <a:rPr lang="pt-BR" dirty="0" smtClean="0"/>
            </a:br>
            <a:r>
              <a:rPr lang="pt-BR" dirty="0"/>
              <a:t> </a:t>
            </a:r>
            <a:r>
              <a:rPr lang="pt-BR" dirty="0" smtClean="0"/>
              <a:t>           </a:t>
            </a:r>
            <a:r>
              <a:rPr lang="pt-BR" dirty="0" smtClean="0"/>
              <a:t>ou cultura de Elite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14</a:t>
            </a:fld>
            <a:endParaRPr lang="pt-BR" altLang="pt-B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664" y="2780928"/>
            <a:ext cx="9166663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2626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Cultura erudita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2017713"/>
            <a:ext cx="8775576" cy="4114800"/>
          </a:xfrm>
        </p:spPr>
        <p:txBody>
          <a:bodyPr/>
          <a:lstStyle/>
          <a:p>
            <a:pPr algn="just"/>
            <a:endParaRPr lang="pt-BR" dirty="0" smtClean="0"/>
          </a:p>
          <a:p>
            <a:pPr algn="just"/>
            <a:r>
              <a:rPr lang="pt-BR" dirty="0" smtClean="0"/>
              <a:t>é </a:t>
            </a:r>
            <a:r>
              <a:rPr lang="pt-BR" dirty="0"/>
              <a:t>aquela proveniente de estudos, produzida através de pesquisas, análises teóricas, experimentação. É a principal responsável pela evolução intelectual da sociedade, já que está diretamente ligada a produção de conhecimento. </a:t>
            </a: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15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53567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Cultura erudita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2017713"/>
            <a:ext cx="8775576" cy="4114800"/>
          </a:xfrm>
        </p:spPr>
        <p:txBody>
          <a:bodyPr/>
          <a:lstStyle/>
          <a:p>
            <a:pPr algn="just"/>
            <a:r>
              <a:rPr lang="pt-BR" dirty="0" smtClean="0"/>
              <a:t> A </a:t>
            </a:r>
            <a:r>
              <a:rPr lang="pt-BR" dirty="0"/>
              <a:t>ela se deve os avanços tecnológicos, da medicina, da antropologia, da informática entre outros. </a:t>
            </a:r>
            <a:endParaRPr lang="pt-BR" dirty="0" smtClean="0"/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Influencia </a:t>
            </a:r>
            <a:r>
              <a:rPr lang="pt-BR" dirty="0"/>
              <a:t>diretamente na qualidade de vida das pessoas, pois sua evolução sempre gera algum ganho para a sociedade. </a:t>
            </a: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16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80583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Cultura erudita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2017713"/>
            <a:ext cx="8775576" cy="4114800"/>
          </a:xfrm>
        </p:spPr>
        <p:txBody>
          <a:bodyPr/>
          <a:lstStyle/>
          <a:p>
            <a:pPr algn="just"/>
            <a:endParaRPr lang="pt-BR" dirty="0" smtClean="0"/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Por </a:t>
            </a:r>
            <a:r>
              <a:rPr lang="pt-BR" dirty="0"/>
              <a:t>ser uma cultura adquirida através de esforços educacionais não é democrática como a popular, o que torna pequeno o número de eruditos.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17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80583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55576" y="2017713"/>
            <a:ext cx="7848872" cy="4114800"/>
          </a:xfrm>
        </p:spPr>
        <p:txBody>
          <a:bodyPr/>
          <a:lstStyle/>
          <a:p>
            <a:pPr algn="just"/>
            <a:endParaRPr lang="pt-BR" dirty="0" smtClean="0"/>
          </a:p>
          <a:p>
            <a:pPr marL="0" indent="0" algn="just">
              <a:buNone/>
            </a:pPr>
            <a:r>
              <a:rPr lang="pt-BR" dirty="0" smtClean="0"/>
              <a:t>Podemos </a:t>
            </a:r>
            <a:r>
              <a:rPr lang="pt-BR" dirty="0"/>
              <a:t>dizer, também, que a cultura erudita pode vir da produção acadêmica, centrada no sistema educacional, sobretudo na universidade, produzida por uma minoria de intelectuais. </a:t>
            </a: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18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487882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2017713"/>
            <a:ext cx="8487544" cy="4114800"/>
          </a:xfrm>
        </p:spPr>
        <p:txBody>
          <a:bodyPr/>
          <a:lstStyle/>
          <a:p>
            <a:pPr marL="0" indent="0">
              <a:buNone/>
            </a:pPr>
            <a:r>
              <a:rPr lang="pt-BR" dirty="0" smtClean="0"/>
              <a:t> </a:t>
            </a:r>
          </a:p>
          <a:p>
            <a:pPr algn="just"/>
            <a:r>
              <a:rPr lang="pt-BR" dirty="0" smtClean="0"/>
              <a:t>Você </a:t>
            </a:r>
            <a:r>
              <a:rPr lang="pt-BR" dirty="0"/>
              <a:t>com certeza já ouviu expressões assim: “José gosta de música erudita”, “Maria tem uma linguagem erudita</a:t>
            </a:r>
            <a:r>
              <a:rPr lang="pt-BR" dirty="0" smtClean="0"/>
              <a:t>...”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19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005845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2017713"/>
            <a:ext cx="8487544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pt-BR" dirty="0" smtClean="0"/>
              <a:t> </a:t>
            </a:r>
          </a:p>
          <a:p>
            <a:pPr algn="just"/>
            <a:r>
              <a:rPr lang="pt-BR" dirty="0" smtClean="0"/>
              <a:t>Quando </a:t>
            </a:r>
            <a:r>
              <a:rPr lang="pt-BR" dirty="0"/>
              <a:t>ouvimos dizer que fulano é erudito, significa que essa pessoa é dotada de muitos conhecimentos da cultura científica, da arte musical, da pintura, da literatura, do teatro, enfim, de todas as expressões culturais da </a:t>
            </a:r>
            <a:r>
              <a:rPr lang="pt-BR" dirty="0" smtClean="0"/>
              <a:t>elite.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20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005845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Cultura Erudita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21</a:t>
            </a:fld>
            <a:endParaRPr lang="pt-BR" altLang="pt-BR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86275"/>
            <a:ext cx="4572000" cy="237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412776"/>
            <a:ext cx="3779912" cy="379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 descr="https://lh4.googleusercontent.com/-J2VlQ6A8oP8/TY0IV2znT_I/AAAAAAAAAAg/F6NUScLk6OA/s320/tio_malvad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6212" y="5248274"/>
            <a:ext cx="1619250" cy="160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4.bp.blogspot.com/_ErFHZBMiPQQ/Shyod8uSRmI/AAAAAAAAAAM/Tn__ajdhyk8/s320/mona-lisa-painting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050" y="1988839"/>
            <a:ext cx="1607724" cy="2497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33373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8840"/>
            <a:ext cx="9144000" cy="4869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Vale cultura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22</a:t>
            </a:fld>
            <a:endParaRPr lang="pt-BR" altLang="pt-BR"/>
          </a:p>
        </p:txBody>
      </p:sp>
      <p:pic>
        <p:nvPicPr>
          <p:cNvPr id="12290" name="Picture 2" descr="http://www.sintect-sp.org.br/wp-content/uploads/2014/09/cartao-vale-cultur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0790" y="2280295"/>
            <a:ext cx="6410325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76008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Lei </a:t>
            </a:r>
            <a:r>
              <a:rPr lang="pt-PT" dirty="0" smtClean="0"/>
              <a:t>Rouanet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55576" y="2017713"/>
            <a:ext cx="8199512" cy="4114800"/>
          </a:xfrm>
        </p:spPr>
        <p:txBody>
          <a:bodyPr/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 smtClean="0"/>
              <a:t>A </a:t>
            </a:r>
            <a:r>
              <a:rPr lang="pt-BR" dirty="0"/>
              <a:t>Lei Federal de Incentivo à Cultura é a lei que institui politicas públicas para a cultura nacional, como o PRONAC - Programa Nacional de Apoio à Cultura. </a:t>
            </a:r>
            <a:endParaRPr lang="pt-BR" dirty="0" smtClean="0"/>
          </a:p>
          <a:p>
            <a:pPr marL="0" indent="0" algn="just">
              <a:buNone/>
            </a:pP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23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837886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Lei </a:t>
            </a:r>
            <a:r>
              <a:rPr lang="pt-PT" dirty="0" smtClean="0"/>
              <a:t>Rouanet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55576" y="2017713"/>
            <a:ext cx="8199512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pt-BR" dirty="0" smtClean="0"/>
              <a:t> </a:t>
            </a:r>
          </a:p>
          <a:p>
            <a:pPr marL="0" indent="0" algn="just">
              <a:buNone/>
            </a:pPr>
            <a:r>
              <a:rPr lang="pt-BR" dirty="0" smtClean="0"/>
              <a:t>Essa </a:t>
            </a:r>
            <a:r>
              <a:rPr lang="pt-BR" dirty="0"/>
              <a:t>lei é conhecida também por Lei Rouanet em homenagem a Sérgio Paulo Rouanet, secretário de cultura de quando a lei foi criada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24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6436638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000" dirty="0" smtClean="0"/>
              <a:t>Quem é </a:t>
            </a:r>
            <a:r>
              <a:rPr lang="pt-BR" sz="4000" dirty="0"/>
              <a:t>Sérgio Paulo </a:t>
            </a:r>
            <a:r>
              <a:rPr lang="pt-BR" sz="4000" dirty="0" smtClean="0"/>
              <a:t>Rouanet?</a:t>
            </a:r>
            <a:endParaRPr lang="pt-BR" sz="40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25</a:t>
            </a:fld>
            <a:endParaRPr lang="pt-BR" altLang="pt-BR"/>
          </a:p>
        </p:txBody>
      </p:sp>
      <p:pic>
        <p:nvPicPr>
          <p:cNvPr id="13314" name="Picture 2" descr="http://www.bahianoticias.com.br/fotos/entretenimento_noticias/12715/IMAGEM_NOTICIA_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0" y="4168180"/>
            <a:ext cx="361950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http://i.ytimg.com/vi/zgkAWNeXJwo/maxresdefaul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64" y="2204864"/>
            <a:ext cx="5465674" cy="3074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31891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2017713"/>
            <a:ext cx="8487544" cy="4114800"/>
          </a:xfrm>
        </p:spPr>
        <p:txBody>
          <a:bodyPr/>
          <a:lstStyle/>
          <a:p>
            <a:endParaRPr lang="pt-BR" sz="4800" dirty="0" smtClean="0"/>
          </a:p>
          <a:p>
            <a:pPr algn="just"/>
            <a:r>
              <a:rPr lang="pt-BR" sz="4800" dirty="0" smtClean="0"/>
              <a:t>Projetos </a:t>
            </a:r>
            <a:r>
              <a:rPr lang="pt-BR" sz="4800" dirty="0"/>
              <a:t>bizarros </a:t>
            </a:r>
            <a:r>
              <a:rPr lang="pt-BR" sz="4800" dirty="0" smtClean="0"/>
              <a:t>ou não tanto assim financiados pela lei </a:t>
            </a:r>
            <a:r>
              <a:rPr lang="pt-BR" sz="4800" dirty="0"/>
              <a:t>Rouanet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26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233645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41512" y="980728"/>
            <a:ext cx="7772400" cy="835223"/>
          </a:xfrm>
        </p:spPr>
        <p:txBody>
          <a:bodyPr/>
          <a:lstStyle/>
          <a:p>
            <a:r>
              <a:rPr lang="pt-BR" dirty="0" smtClean="0"/>
              <a:t>O Vilão da Republica – R$ 1.5 Milhão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27</a:t>
            </a:fld>
            <a:endParaRPr lang="pt-BR" altLang="pt-BR"/>
          </a:p>
        </p:txBody>
      </p:sp>
      <p:sp>
        <p:nvSpPr>
          <p:cNvPr id="5" name="Espaço Reservado para Conteúdo 2"/>
          <p:cNvSpPr txBox="1">
            <a:spLocks/>
          </p:cNvSpPr>
          <p:nvPr/>
        </p:nvSpPr>
        <p:spPr bwMode="auto">
          <a:xfrm>
            <a:off x="611560" y="6022777"/>
            <a:ext cx="8232304" cy="835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pt-BR" dirty="0" smtClean="0"/>
              <a:t>Documentário sobre a vida de José Dirceu.</a:t>
            </a:r>
            <a:endParaRPr lang="pt-BR" dirty="0"/>
          </a:p>
        </p:txBody>
      </p:sp>
      <p:pic>
        <p:nvPicPr>
          <p:cNvPr id="14338" name="Picture 2" descr="IMG_966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349" y="2132856"/>
            <a:ext cx="5466578" cy="3647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44965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Projetos bizarros financiados por esta lei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82688" y="2017713"/>
            <a:ext cx="7772400" cy="835223"/>
          </a:xfrm>
        </p:spPr>
        <p:txBody>
          <a:bodyPr/>
          <a:lstStyle/>
          <a:p>
            <a:r>
              <a:rPr lang="pt-BR" b="1" cap="all" dirty="0"/>
              <a:t>DVD DE MC GUIMÊ – R$ 516 MIL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28</a:t>
            </a:fld>
            <a:endParaRPr lang="pt-BR" altLang="pt-BR"/>
          </a:p>
        </p:txBody>
      </p:sp>
      <p:sp>
        <p:nvSpPr>
          <p:cNvPr id="5" name="Espaço Reservado para Conteúdo 2"/>
          <p:cNvSpPr txBox="1">
            <a:spLocks/>
          </p:cNvSpPr>
          <p:nvPr/>
        </p:nvSpPr>
        <p:spPr bwMode="auto">
          <a:xfrm>
            <a:off x="611560" y="6022777"/>
            <a:ext cx="8232304" cy="835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pt-BR" b="1" dirty="0"/>
              <a:t>Tipo: DVD musical</a:t>
            </a:r>
            <a:endParaRPr lang="pt-BR" dirty="0"/>
          </a:p>
        </p:txBody>
      </p:sp>
      <p:pic>
        <p:nvPicPr>
          <p:cNvPr id="15362" name="Picture 2" descr="guime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634209"/>
            <a:ext cx="5884188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3659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cap="all" dirty="0"/>
              <a:t>O MUNDO PRECISA DE POESIA – R$ 1,3 </a:t>
            </a:r>
            <a:r>
              <a:rPr lang="pt-BR" b="1" cap="all" dirty="0" smtClean="0"/>
              <a:t>MILHÃO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29</a:t>
            </a:fld>
            <a:endParaRPr lang="pt-BR" altLang="pt-BR"/>
          </a:p>
        </p:txBody>
      </p:sp>
      <p:pic>
        <p:nvPicPr>
          <p:cNvPr id="16386" name="Picture 2" descr="image1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844824"/>
            <a:ext cx="6786860" cy="3939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ço Reservado para Conteúdo 2"/>
          <p:cNvSpPr txBox="1">
            <a:spLocks/>
          </p:cNvSpPr>
          <p:nvPr/>
        </p:nvSpPr>
        <p:spPr bwMode="auto">
          <a:xfrm>
            <a:off x="611560" y="6022777"/>
            <a:ext cx="8232304" cy="835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pt-BR" dirty="0" smtClean="0"/>
              <a:t>Tipo: Blog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461301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2017713"/>
            <a:ext cx="8748464" cy="4114800"/>
          </a:xfrm>
        </p:spPr>
        <p:txBody>
          <a:bodyPr/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dirty="0" smtClean="0"/>
              <a:t>Possivelmente </a:t>
            </a:r>
            <a:r>
              <a:rPr lang="pt-BR" dirty="0"/>
              <a:t>um dos blogs mais caros do mundo, “O Mundo Precisa de Poesia” tinha a intenção de levar diariamente uma nova poesia, lida em vídeo, por Maria Bethânia durante um ano. </a:t>
            </a: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30</a:t>
            </a:fld>
            <a:endParaRPr lang="pt-BR" altLang="pt-BR"/>
          </a:p>
        </p:txBody>
      </p:sp>
      <p:sp>
        <p:nvSpPr>
          <p:cNvPr id="5" name="Título 1"/>
          <p:cNvSpPr txBox="1">
            <a:spLocks/>
          </p:cNvSpPr>
          <p:nvPr/>
        </p:nvSpPr>
        <p:spPr bwMode="auto">
          <a:xfrm>
            <a:off x="1317849" y="557808"/>
            <a:ext cx="779303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pt-BR" b="1" cap="all" dirty="0" smtClean="0"/>
              <a:t>O MUNDO PRECISA DE POESIA – R$ 1,3 MILHÃO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636590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2017713"/>
            <a:ext cx="8748464" cy="4114800"/>
          </a:xfrm>
        </p:spPr>
        <p:txBody>
          <a:bodyPr/>
          <a:lstStyle/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 smtClean="0"/>
              <a:t>Para </a:t>
            </a:r>
            <a:r>
              <a:rPr lang="pt-BR" dirty="0"/>
              <a:t>a execução desse projeto, o Ministério da Cultura aprovou a captação de até </a:t>
            </a:r>
            <a:r>
              <a:rPr lang="pt-BR" b="1" dirty="0">
                <a:hlinkClick r:id="rId2"/>
              </a:rPr>
              <a:t>R$ 1,35 milhão</a:t>
            </a:r>
            <a:r>
              <a:rPr lang="pt-BR" dirty="0"/>
              <a:t> em verbas através da Lei Rouanet, mas após as críticas, a cantora desistiu da produção.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31</a:t>
            </a:fld>
            <a:endParaRPr lang="pt-BR" altLang="pt-BR"/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1150938" y="617538"/>
            <a:ext cx="7793037" cy="1143000"/>
          </a:xfrm>
        </p:spPr>
        <p:txBody>
          <a:bodyPr/>
          <a:lstStyle/>
          <a:p>
            <a:r>
              <a:rPr lang="pt-BR" b="1" cap="all" dirty="0"/>
              <a:t>O MUNDO PRECISA DE POESIA – R$ 1,3 </a:t>
            </a:r>
            <a:r>
              <a:rPr lang="pt-BR" b="1" cap="all" dirty="0" smtClean="0"/>
              <a:t>MILHÃO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550044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2000" b="1" cap="all" dirty="0"/>
              <a:t>TURNÊ LUAN SANTANA: NOSSO TEMPO É HOJE PARTE II – R$ 4,1 </a:t>
            </a:r>
            <a:r>
              <a:rPr lang="pt-BR" sz="2000" b="1" cap="all" dirty="0" smtClean="0"/>
              <a:t>MILHÕES</a:t>
            </a:r>
            <a:endParaRPr lang="pt-BR" sz="2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87624" y="5301207"/>
            <a:ext cx="7767464" cy="831305"/>
          </a:xfrm>
        </p:spPr>
        <p:txBody>
          <a:bodyPr/>
          <a:lstStyle/>
          <a:p>
            <a:r>
              <a:rPr lang="pt-BR" b="1" dirty="0"/>
              <a:t>Tipo: Shows ao vivo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32</a:t>
            </a:fld>
            <a:endParaRPr lang="pt-BR" altLang="pt-BR"/>
          </a:p>
        </p:txBody>
      </p:sp>
      <p:pic>
        <p:nvPicPr>
          <p:cNvPr id="17410" name="Picture 2" descr="lu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060848"/>
            <a:ext cx="4752528" cy="3041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66582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2017713"/>
            <a:ext cx="8631560" cy="4114800"/>
          </a:xfrm>
        </p:spPr>
        <p:txBody>
          <a:bodyPr/>
          <a:lstStyle/>
          <a:p>
            <a:pPr algn="just"/>
            <a:endParaRPr lang="pt-BR" dirty="0" smtClean="0"/>
          </a:p>
          <a:p>
            <a:pPr algn="just"/>
            <a:r>
              <a:rPr lang="pt-BR" dirty="0" smtClean="0"/>
              <a:t>Em </a:t>
            </a:r>
            <a:r>
              <a:rPr lang="pt-BR" dirty="0"/>
              <a:t>2014, o Ministério da Cultura </a:t>
            </a:r>
            <a:r>
              <a:rPr lang="pt-BR" b="1" dirty="0">
                <a:hlinkClick r:id="rId2"/>
              </a:rPr>
              <a:t>aprovou um incentivo de 4,1 milhões</a:t>
            </a:r>
            <a:r>
              <a:rPr lang="pt-BR" dirty="0"/>
              <a:t> para a realização de uma turnê de Luan Santana em diversas cidades do país, dos 4,6 milhões solicitados pela equipe do </a:t>
            </a:r>
            <a:r>
              <a:rPr lang="pt-BR" dirty="0" smtClean="0"/>
              <a:t>cantor.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33</a:t>
            </a:fld>
            <a:endParaRPr lang="pt-BR" altLang="pt-BR"/>
          </a:p>
        </p:txBody>
      </p:sp>
      <p:sp>
        <p:nvSpPr>
          <p:cNvPr id="5" name="Título 1"/>
          <p:cNvSpPr txBox="1">
            <a:spLocks/>
          </p:cNvSpPr>
          <p:nvPr/>
        </p:nvSpPr>
        <p:spPr bwMode="auto">
          <a:xfrm>
            <a:off x="1303338" y="769938"/>
            <a:ext cx="779303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pt-BR" sz="2000" b="1" cap="all" dirty="0" smtClean="0"/>
              <a:t>TURNÊ LUAN SANTANA: NOSSO TEMPO É HOJE PARTE II – R$ 4,1 MILHÕES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16429059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2017713"/>
            <a:ext cx="8631560" cy="4114800"/>
          </a:xfrm>
        </p:spPr>
        <p:txBody>
          <a:bodyPr/>
          <a:lstStyle/>
          <a:p>
            <a:pPr algn="just"/>
            <a:r>
              <a:rPr lang="pt-BR" dirty="0" smtClean="0"/>
              <a:t> Entre </a:t>
            </a:r>
            <a:r>
              <a:rPr lang="pt-BR" dirty="0"/>
              <a:t>as justificativas para aprovação, o Ministério alegou “democratizar a cultura” e “difundir raiz sertaneja pela música romântica”.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34</a:t>
            </a:fld>
            <a:endParaRPr lang="pt-BR" altLang="pt-BR"/>
          </a:p>
        </p:txBody>
      </p:sp>
      <p:sp>
        <p:nvSpPr>
          <p:cNvPr id="5" name="Título 1"/>
          <p:cNvSpPr txBox="1">
            <a:spLocks/>
          </p:cNvSpPr>
          <p:nvPr/>
        </p:nvSpPr>
        <p:spPr bwMode="auto">
          <a:xfrm>
            <a:off x="1303338" y="769938"/>
            <a:ext cx="779303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pt-BR" sz="2000" b="1" cap="all" dirty="0" smtClean="0"/>
              <a:t>TURNÊ LUAN SANTANA: NOSSO TEMPO É HOJE PARTE II – R$ 4,1 MILHÕES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5228796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cap="all" dirty="0"/>
              <a:t>TURNÊ DETONAUTAS – R$ 1 </a:t>
            </a:r>
            <a:r>
              <a:rPr lang="pt-BR" b="1" cap="all" dirty="0" smtClean="0"/>
              <a:t>MILHÃO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35</a:t>
            </a:fld>
            <a:endParaRPr lang="pt-BR" altLang="pt-BR"/>
          </a:p>
        </p:txBody>
      </p:sp>
      <p:pic>
        <p:nvPicPr>
          <p:cNvPr id="20482" name="Picture 2" descr="15668987261_66d4b52090_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262" y="1988840"/>
            <a:ext cx="6775113" cy="4518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67754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2017713"/>
            <a:ext cx="8631560" cy="4114800"/>
          </a:xfrm>
        </p:spPr>
        <p:txBody>
          <a:bodyPr/>
          <a:lstStyle/>
          <a:p>
            <a:pPr algn="just"/>
            <a:r>
              <a:rPr lang="pt-BR" dirty="0"/>
              <a:t>Assim como Luan Santana, o grupo </a:t>
            </a:r>
            <a:r>
              <a:rPr lang="pt-BR" dirty="0" err="1"/>
              <a:t>Detonautas</a:t>
            </a:r>
            <a:r>
              <a:rPr lang="pt-BR" dirty="0"/>
              <a:t> Roque Clube, liderado por Tico Santa Cruz, é outro artista famoso na lista. A aprovação do Ministério da Cultura foi para a </a:t>
            </a:r>
            <a:r>
              <a:rPr lang="pt-BR" b="1" dirty="0">
                <a:hlinkClick r:id="rId2"/>
              </a:rPr>
              <a:t>captação de 1 milhão de reais</a:t>
            </a:r>
            <a:r>
              <a:rPr lang="pt-BR" dirty="0"/>
              <a:t> em recursos, para a realização de uma turnê em 25 cidades do país.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36</a:t>
            </a:fld>
            <a:endParaRPr lang="pt-BR" altLang="pt-BR"/>
          </a:p>
        </p:txBody>
      </p:sp>
      <p:sp>
        <p:nvSpPr>
          <p:cNvPr id="5" name="Título 1"/>
          <p:cNvSpPr txBox="1">
            <a:spLocks/>
          </p:cNvSpPr>
          <p:nvPr/>
        </p:nvSpPr>
        <p:spPr bwMode="auto">
          <a:xfrm>
            <a:off x="1303338" y="769938"/>
            <a:ext cx="779303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pt-BR" b="1" cap="all" smtClean="0"/>
              <a:t>TURNÊ DETONAUTAS – R$ 1 MILHÃO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46078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cap="all" dirty="0"/>
              <a:t>SHOWS CLÁUDIA LEITTE – R$ 5,8 </a:t>
            </a:r>
            <a:r>
              <a:rPr lang="pt-BR" b="1" cap="all" dirty="0" smtClean="0"/>
              <a:t>MILHÕES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37</a:t>
            </a:fld>
            <a:endParaRPr lang="pt-BR" altLang="pt-BR"/>
          </a:p>
        </p:txBody>
      </p:sp>
      <p:pic>
        <p:nvPicPr>
          <p:cNvPr id="24578" name="Picture 2" descr="leitte-353453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106160"/>
            <a:ext cx="5802685" cy="3266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25849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cap="all" dirty="0"/>
              <a:t>SHOWS CLÁUDIA LEITTE – R$ 5,8 </a:t>
            </a:r>
            <a:r>
              <a:rPr lang="pt-BR" b="1" cap="all" dirty="0" smtClean="0"/>
              <a:t>MILHÕES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38</a:t>
            </a:fld>
            <a:endParaRPr lang="pt-BR" altLang="pt-BR"/>
          </a:p>
        </p:txBody>
      </p:sp>
      <p:sp>
        <p:nvSpPr>
          <p:cNvPr id="3" name="Retângulo 2"/>
          <p:cNvSpPr/>
          <p:nvPr/>
        </p:nvSpPr>
        <p:spPr>
          <a:xfrm>
            <a:off x="717104" y="2060848"/>
            <a:ext cx="820891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dirty="0"/>
              <a:t>Outro famoso autorizado a captar recursos pelo Mecenato do Ministério da Cultura, Cláudia </a:t>
            </a:r>
            <a:r>
              <a:rPr lang="pt-BR" sz="3200" dirty="0" err="1"/>
              <a:t>Leitte</a:t>
            </a:r>
            <a:r>
              <a:rPr lang="pt-BR" sz="3200" dirty="0"/>
              <a:t> foi aprovada para captar quase R$ 6 milhões pelo programa para a realização de 12 shows em cidades das regiões Norte, Nordeste e Centro-Oeste em 2013. Em meio a críticas, a cantora acabou recebendo “somente” 1,2 milhão de reais em apoio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10639325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2000" b="1" cap="all" dirty="0"/>
              <a:t>FILME BRIZOLA, TEMPOS DE LUTA E EXPOSIÇÃO UM BRASILEIRO CHAMADO BRIZOLA – R$ 1,9 </a:t>
            </a:r>
            <a:r>
              <a:rPr lang="pt-BR" sz="2000" b="1" cap="all" dirty="0" smtClean="0"/>
              <a:t>MILHÃO</a:t>
            </a:r>
            <a:endParaRPr lang="pt-BR" sz="20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39</a:t>
            </a:fld>
            <a:endParaRPr lang="pt-BR" altLang="pt-BR"/>
          </a:p>
        </p:txBody>
      </p:sp>
      <p:pic>
        <p:nvPicPr>
          <p:cNvPr id="26626" name="Picture 2" descr="Leonel_Brizol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7" y="2420888"/>
            <a:ext cx="6480185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75224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9552" y="2017713"/>
            <a:ext cx="8415536" cy="4114800"/>
          </a:xfrm>
        </p:spPr>
        <p:txBody>
          <a:bodyPr/>
          <a:lstStyle/>
          <a:p>
            <a:pPr algn="just"/>
            <a:r>
              <a:rPr lang="pt-BR" dirty="0"/>
              <a:t>Ao mesmo tempo que negou o patrocínio ao filme sobre Mário Covas, citado no início do texto, por motivos de proximidade das eleições, o Ministério da Cultura aprovou, em 2006, ano de eleição, dois projetos sobre a vida de Leonel Brizola, histórico militante do PTB, conduzidos pela Extensão Comunicação e Marketing, que somam 1,88 milhão de reais.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40</a:t>
            </a:fld>
            <a:endParaRPr lang="pt-BR" altLang="pt-BR"/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1150938" y="617538"/>
            <a:ext cx="7793037" cy="1143000"/>
          </a:xfrm>
        </p:spPr>
        <p:txBody>
          <a:bodyPr/>
          <a:lstStyle/>
          <a:p>
            <a:r>
              <a:rPr lang="pt-BR" sz="2000" b="1" cap="all" dirty="0"/>
              <a:t>FILME BRIZOLA, TEMPOS DE LUTA E EXPOSIÇÃO UM BRASILEIRO CHAMADO BRIZOLA – R$ 1,9 </a:t>
            </a:r>
            <a:r>
              <a:rPr lang="pt-BR" sz="2000" b="1" cap="all" dirty="0" smtClean="0"/>
              <a:t>MILHÃO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161902140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cap="all" dirty="0"/>
              <a:t>PEPPA PIG – R$ 1,7 </a:t>
            </a:r>
            <a:r>
              <a:rPr lang="pt-BR" b="1" cap="all" dirty="0" smtClean="0"/>
              <a:t>MILHÃO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41</a:t>
            </a:fld>
            <a:endParaRPr lang="pt-BR" altLang="pt-BR"/>
          </a:p>
        </p:txBody>
      </p:sp>
      <p:pic>
        <p:nvPicPr>
          <p:cNvPr id="28674" name="Picture 2" descr="Copy-of-PP-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582" y="1844824"/>
            <a:ext cx="7547111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269690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55576" y="2017713"/>
            <a:ext cx="8199512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pt-BR" dirty="0"/>
              <a:t>Até mesmo a porquinha britânica está na lista dos aprovados para captar recursos da lei. Mesmo sendo personagem de um dos desenhos mais famosos da TV por assinatura, o espetáculo “</a:t>
            </a:r>
            <a:r>
              <a:rPr lang="pt-BR" dirty="0" err="1"/>
              <a:t>Peppa</a:t>
            </a:r>
            <a:r>
              <a:rPr lang="pt-BR" dirty="0"/>
              <a:t> </a:t>
            </a:r>
            <a:r>
              <a:rPr lang="pt-BR" dirty="0" err="1"/>
              <a:t>Pig</a:t>
            </a:r>
            <a:r>
              <a:rPr lang="pt-BR" dirty="0"/>
              <a:t>” foi autorizado pelo Ministério da Cultura a captar </a:t>
            </a:r>
            <a:r>
              <a:rPr lang="pt-BR" b="1" dirty="0">
                <a:hlinkClick r:id="rId2"/>
              </a:rPr>
              <a:t>quase 1,8 milhão de reais</a:t>
            </a:r>
            <a:r>
              <a:rPr lang="pt-BR" dirty="0"/>
              <a:t> em recursos. </a:t>
            </a: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42</a:t>
            </a:fld>
            <a:endParaRPr lang="pt-BR" altLang="pt-BR"/>
          </a:p>
        </p:txBody>
      </p:sp>
      <p:sp>
        <p:nvSpPr>
          <p:cNvPr id="5" name="Título 1"/>
          <p:cNvSpPr txBox="1">
            <a:spLocks/>
          </p:cNvSpPr>
          <p:nvPr/>
        </p:nvSpPr>
        <p:spPr bwMode="auto">
          <a:xfrm>
            <a:off x="1303338" y="769938"/>
            <a:ext cx="779303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pt-BR" b="1" cap="all" smtClean="0"/>
              <a:t>PEPPA PIG – R$ 1,7 MILHÃO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542768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55576" y="2017713"/>
            <a:ext cx="8199512" cy="4114800"/>
          </a:xfrm>
        </p:spPr>
        <p:txBody>
          <a:bodyPr/>
          <a:lstStyle/>
          <a:p>
            <a:pPr algn="just"/>
            <a:r>
              <a:rPr lang="pt-BR" dirty="0" smtClean="0"/>
              <a:t> E </a:t>
            </a:r>
            <a:r>
              <a:rPr lang="pt-BR" dirty="0"/>
              <a:t>não pense que é uma obra de caridade: segundo a ficha apresentada pelos produtores, apenas 10% dos ingressos serão distribuídos gratuitamente.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43</a:t>
            </a:fld>
            <a:endParaRPr lang="pt-BR" altLang="pt-BR"/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1150938" y="617538"/>
            <a:ext cx="7793037" cy="1143000"/>
          </a:xfrm>
        </p:spPr>
        <p:txBody>
          <a:bodyPr/>
          <a:lstStyle/>
          <a:p>
            <a:r>
              <a:rPr lang="pt-BR" b="1" cap="all" dirty="0"/>
              <a:t>PEPPA PIG – R$ 1,7 </a:t>
            </a:r>
            <a:r>
              <a:rPr lang="pt-BR" b="1" cap="all" dirty="0" smtClean="0"/>
              <a:t>MILHÃO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0399203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1800" b="1" cap="all" dirty="0"/>
              <a:t>CONCERTOS APROVADOS SEM O CONHECIMENTO DO MAESTRO JOÃO CARLOS MARTINS: R$ 25 </a:t>
            </a:r>
            <a:r>
              <a:rPr lang="pt-BR" sz="1800" b="1" cap="all" dirty="0" smtClean="0"/>
              <a:t>MILHÕES</a:t>
            </a:r>
            <a:endParaRPr lang="pt-BR" sz="18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44</a:t>
            </a:fld>
            <a:endParaRPr lang="pt-BR" altLang="pt-BR"/>
          </a:p>
        </p:txBody>
      </p:sp>
      <p:pic>
        <p:nvPicPr>
          <p:cNvPr id="30722" name="Picture 2" descr="joao_carlos_marti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916832"/>
            <a:ext cx="6187079" cy="4128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325143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1800" b="1" cap="all" dirty="0"/>
              <a:t>CONCERTOS APROVADOS SEM O CONHECIMENTO DO MAESTRO JOÃO CARLOS MARTINS: R$ 25 </a:t>
            </a:r>
            <a:r>
              <a:rPr lang="pt-BR" sz="1800" b="1" cap="all" dirty="0" smtClean="0"/>
              <a:t>MILHÕES</a:t>
            </a:r>
            <a:endParaRPr lang="pt-BR" sz="18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45</a:t>
            </a:fld>
            <a:endParaRPr lang="pt-BR" altLang="pt-BR"/>
          </a:p>
        </p:txBody>
      </p:sp>
      <p:sp>
        <p:nvSpPr>
          <p:cNvPr id="3" name="Retângulo 2"/>
          <p:cNvSpPr/>
          <p:nvPr/>
        </p:nvSpPr>
        <p:spPr>
          <a:xfrm>
            <a:off x="827584" y="2274838"/>
            <a:ext cx="777686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600" dirty="0"/>
              <a:t>Já pensou ser aprovado para receber mais de 25 milhões de reais sem precisar mover um dedo para isso? Foi o que aconteceu com o maestro João Carlos Martins, em 2013.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164359588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1800" b="1" cap="all" dirty="0"/>
              <a:t>CONCERTOS APROVADOS SEM O CONHECIMENTO DO MAESTRO JOÃO CARLOS MARTINS: R$ 25 </a:t>
            </a:r>
            <a:r>
              <a:rPr lang="pt-BR" sz="1800" b="1" cap="all" dirty="0" smtClean="0"/>
              <a:t>MILHÕES</a:t>
            </a:r>
            <a:endParaRPr lang="pt-BR" sz="18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46</a:t>
            </a:fld>
            <a:endParaRPr lang="pt-BR" altLang="pt-BR"/>
          </a:p>
        </p:txBody>
      </p:sp>
      <p:sp>
        <p:nvSpPr>
          <p:cNvPr id="3" name="Retângulo 2"/>
          <p:cNvSpPr/>
          <p:nvPr/>
        </p:nvSpPr>
        <p:spPr>
          <a:xfrm>
            <a:off x="827584" y="2274838"/>
            <a:ext cx="777686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600" dirty="0"/>
              <a:t>Já pensou ser aprovado para receber mais de 25 milhões de reais sem precisar mover um dedo para isso? Foi o que aconteceu com o maestro João Carlos Martins, em 2013.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33719400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27584" y="2017713"/>
            <a:ext cx="8127504" cy="4114800"/>
          </a:xfrm>
        </p:spPr>
        <p:txBody>
          <a:bodyPr/>
          <a:lstStyle/>
          <a:p>
            <a:pPr algn="just"/>
            <a:endParaRPr lang="pt-BR" dirty="0" smtClean="0"/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Em </a:t>
            </a:r>
            <a:r>
              <a:rPr lang="pt-BR" dirty="0"/>
              <a:t>novembro daquele ano, dois projetos envolvendo o músico foram aprovados para captarem um valor total de R$ 25,3 milhões pelo Ministério da Cultura. </a:t>
            </a: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47</a:t>
            </a:fld>
            <a:endParaRPr lang="pt-BR" altLang="pt-BR"/>
          </a:p>
        </p:txBody>
      </p:sp>
      <p:sp>
        <p:nvSpPr>
          <p:cNvPr id="5" name="Título 1"/>
          <p:cNvSpPr txBox="1">
            <a:spLocks/>
          </p:cNvSpPr>
          <p:nvPr/>
        </p:nvSpPr>
        <p:spPr bwMode="auto">
          <a:xfrm>
            <a:off x="1303338" y="769938"/>
            <a:ext cx="779303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pt-BR" sz="1800" b="1" cap="all" smtClean="0"/>
              <a:t>CONCERTOS APROVADOS SEM O CONHECIMENTO DO MAESTRO JOÃO CARLOS MARTINS: R$ 25 MILHÕES</a:t>
            </a:r>
            <a:endParaRPr lang="pt-BR" sz="1800" dirty="0"/>
          </a:p>
        </p:txBody>
      </p:sp>
    </p:spTree>
    <p:extLst>
      <p:ext uri="{BB962C8B-B14F-4D97-AF65-F5344CB8AC3E}">
        <p14:creationId xmlns:p14="http://schemas.microsoft.com/office/powerpoint/2010/main" val="352868763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27584" y="2017713"/>
            <a:ext cx="8127504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pt-BR" dirty="0" smtClean="0"/>
              <a:t>A</a:t>
            </a:r>
            <a:r>
              <a:rPr lang="pt-BR" dirty="0"/>
              <a:t> </a:t>
            </a:r>
            <a:r>
              <a:rPr lang="pt-BR" b="1" dirty="0">
                <a:hlinkClick r:id="rId2"/>
              </a:rPr>
              <a:t>Folha de São Paulo</a:t>
            </a:r>
            <a:r>
              <a:rPr lang="pt-BR" dirty="0"/>
              <a:t> percebeu a aprovação e entrou em contato com o músico para saber maiores detalhes das apresentações. Foi só então que maestro descobriu que tinha sido aprovado para uma captação de recursos através da Lei Rouanet, a qual ele não havia solicitado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48</a:t>
            </a:fld>
            <a:endParaRPr lang="pt-BR" altLang="pt-BR"/>
          </a:p>
        </p:txBody>
      </p:sp>
      <p:sp>
        <p:nvSpPr>
          <p:cNvPr id="5" name="Título 1"/>
          <p:cNvSpPr txBox="1">
            <a:spLocks/>
          </p:cNvSpPr>
          <p:nvPr/>
        </p:nvSpPr>
        <p:spPr bwMode="auto">
          <a:xfrm>
            <a:off x="1303338" y="769938"/>
            <a:ext cx="779303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pt-BR" sz="1800" b="1" cap="all" smtClean="0"/>
              <a:t>CONCERTOS APROVADOS SEM O CONHECIMENTO DO MAESTRO JOÃO CARLOS MARTINS: R$ 25 MILHÕES</a:t>
            </a:r>
            <a:endParaRPr lang="pt-BR" sz="1800" dirty="0"/>
          </a:p>
        </p:txBody>
      </p:sp>
    </p:spTree>
    <p:extLst>
      <p:ext uri="{BB962C8B-B14F-4D97-AF65-F5344CB8AC3E}">
        <p14:creationId xmlns:p14="http://schemas.microsoft.com/office/powerpoint/2010/main" val="151660565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27584" y="2017713"/>
            <a:ext cx="8127504" cy="4114800"/>
          </a:xfrm>
        </p:spPr>
        <p:txBody>
          <a:bodyPr/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dirty="0" smtClean="0"/>
              <a:t>Apesar </a:t>
            </a:r>
            <a:r>
              <a:rPr lang="pt-BR" dirty="0"/>
              <a:t>da Lei Rouanet ter sido criada com o intuito de auxiliar artistas menores com pouca visibilidade, na prática as coisas funcionam um pouco diferente.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49</a:t>
            </a:fld>
            <a:endParaRPr lang="pt-BR" altLang="pt-BR"/>
          </a:p>
        </p:txBody>
      </p:sp>
      <p:sp>
        <p:nvSpPr>
          <p:cNvPr id="5" name="Título 1"/>
          <p:cNvSpPr txBox="1">
            <a:spLocks/>
          </p:cNvSpPr>
          <p:nvPr/>
        </p:nvSpPr>
        <p:spPr bwMode="auto">
          <a:xfrm>
            <a:off x="1303338" y="769938"/>
            <a:ext cx="779303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ahoma" pitchFamily="34" charset="0"/>
              </a:defRPr>
            </a:lvl9pPr>
          </a:lstStyle>
          <a:p>
            <a:r>
              <a:rPr lang="pt-BR" sz="2000" b="1" cap="all" dirty="0" smtClean="0"/>
              <a:t>TURNÊ LUAN SANTANA: NOSSO TEMPO É HOJE PARTE II – R$ 4,1 MILHÕES</a:t>
            </a: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53517917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9552" y="2017713"/>
            <a:ext cx="8415536" cy="4114800"/>
          </a:xfrm>
        </p:spPr>
        <p:txBody>
          <a:bodyPr/>
          <a:lstStyle/>
          <a:p>
            <a:pPr algn="just"/>
            <a:endParaRPr lang="pt-BR" dirty="0" smtClean="0"/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Será que o Filme sobre o Lula ou os shows do Fabio Jr. Foram financiados pela lei por esta lei ?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50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7603686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51</a:t>
            </a:fld>
            <a:endParaRPr lang="pt-BR" altLang="pt-B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22080"/>
            <a:ext cx="9036496" cy="1843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492128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http://thumbs.dreamstime.com/x/homem-3d-que-pensa-com-pontos-de-interroga%C3%A7%C3%A3o-vermelhos-acima-de-sua-cabe%C3%A7a-2873834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915022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52</a:t>
            </a:fld>
            <a:endParaRPr lang="pt-BR" altLang="pt-B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439566"/>
            <a:ext cx="9036496" cy="192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854248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Cultura popular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53</a:t>
            </a:fld>
            <a:endParaRPr lang="pt-BR" altLang="pt-BR"/>
          </a:p>
        </p:txBody>
      </p:sp>
      <p:sp>
        <p:nvSpPr>
          <p:cNvPr id="5" name="Retângulo 4"/>
          <p:cNvSpPr/>
          <p:nvPr/>
        </p:nvSpPr>
        <p:spPr>
          <a:xfrm>
            <a:off x="833314" y="2564904"/>
            <a:ext cx="777686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600" dirty="0"/>
              <a:t>Falar de cultura popular é bem mais fácil. Ela está mais acessível, mais próxima de nós, pois a cultura popular aparece associada ao povo. </a:t>
            </a:r>
            <a:r>
              <a:rPr lang="pt-BR" sz="3600" dirty="0" smtClean="0"/>
              <a:t> 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395911555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Cultura popular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54</a:t>
            </a:fld>
            <a:endParaRPr lang="pt-BR" altLang="pt-BR"/>
          </a:p>
        </p:txBody>
      </p:sp>
      <p:sp>
        <p:nvSpPr>
          <p:cNvPr id="5" name="Retângulo 4"/>
          <p:cNvSpPr/>
          <p:nvPr/>
        </p:nvSpPr>
        <p:spPr>
          <a:xfrm>
            <a:off x="827584" y="1720840"/>
            <a:ext cx="777686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t-BR" sz="3600" dirty="0"/>
          </a:p>
          <a:p>
            <a:pPr algn="just"/>
            <a:endParaRPr lang="pt-BR" sz="3600" dirty="0" smtClean="0"/>
          </a:p>
          <a:p>
            <a:pPr algn="just"/>
            <a:r>
              <a:rPr lang="pt-BR" sz="3600" dirty="0" smtClean="0"/>
              <a:t>Ela </a:t>
            </a:r>
            <a:r>
              <a:rPr lang="pt-BR" sz="3600" dirty="0"/>
              <a:t>não está ligada ao conhecimento </a:t>
            </a:r>
            <a:r>
              <a:rPr lang="pt-BR" sz="3600" dirty="0" smtClean="0"/>
              <a:t>científico</a:t>
            </a:r>
            <a:r>
              <a:rPr lang="pt-BR" sz="3600" dirty="0"/>
              <a:t>. Pelo contrário, diz respeito ao conhecimento do povo, ao senso comum.</a:t>
            </a:r>
          </a:p>
        </p:txBody>
      </p:sp>
    </p:spTree>
    <p:extLst>
      <p:ext uri="{BB962C8B-B14F-4D97-AF65-F5344CB8AC3E}">
        <p14:creationId xmlns:p14="http://schemas.microsoft.com/office/powerpoint/2010/main" val="113137835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Cultura popular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55</a:t>
            </a:fld>
            <a:endParaRPr lang="pt-BR" altLang="pt-B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885233"/>
            <a:ext cx="5652120" cy="4947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497720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56</a:t>
            </a:fld>
            <a:endParaRPr lang="pt-BR" altLang="pt-BR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" y="2204864"/>
            <a:ext cx="9189361" cy="3374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575824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pt-BR" dirty="0"/>
              <a:t>A cultura popular pode, ao mesmo tempo, ser conservadora e inovadora, no sentido em que é ligada à tradição, mas incorpora novos elementos culturais. </a:t>
            </a: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57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5710531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27584" y="1988840"/>
            <a:ext cx="7772400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pt-BR" dirty="0" smtClean="0"/>
              <a:t> </a:t>
            </a:r>
          </a:p>
          <a:p>
            <a:pPr marL="0" indent="0" algn="just">
              <a:buNone/>
            </a:pPr>
            <a:r>
              <a:rPr lang="pt-BR" dirty="0" smtClean="0"/>
              <a:t>Muitas </a:t>
            </a:r>
            <a:r>
              <a:rPr lang="pt-BR" dirty="0"/>
              <a:t>vezes, a incorporação de elementos modernos na cultura popular pode </a:t>
            </a:r>
            <a:r>
              <a:rPr lang="pt-BR" dirty="0" err="1"/>
              <a:t>transformá</a:t>
            </a:r>
            <a:r>
              <a:rPr lang="pt-BR" dirty="0"/>
              <a:t>- </a:t>
            </a:r>
            <a:r>
              <a:rPr lang="pt-BR" dirty="0" err="1"/>
              <a:t>la</a:t>
            </a:r>
            <a:r>
              <a:rPr lang="pt-BR" dirty="0"/>
              <a:t> demais. Neste caso, corre-se o risco de descaracterizá-la.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58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0545185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11560" y="2017713"/>
            <a:ext cx="8343528" cy="4114800"/>
          </a:xfrm>
        </p:spPr>
        <p:txBody>
          <a:bodyPr/>
          <a:lstStyle/>
          <a:p>
            <a:pPr algn="just"/>
            <a:endParaRPr lang="pt-BR" dirty="0" smtClean="0"/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Massificação da cultura e o desaparecimento de algumas cultura.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59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62269793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dirty="0"/>
              <a:t>Algumas festas tradicionais transformam-se em espetáculos para turistas.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55576" y="2017713"/>
            <a:ext cx="8199512" cy="4114800"/>
          </a:xfrm>
        </p:spPr>
        <p:txBody>
          <a:bodyPr/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dirty="0" smtClean="0"/>
              <a:t>É </a:t>
            </a:r>
            <a:r>
              <a:rPr lang="pt-BR" dirty="0"/>
              <a:t>o caso do carnaval do Rio de Janeiro e do bumba-meu-boi de Parintins, no Amazonas.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60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1148558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Carnaval do Rio de Janeiro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61</a:t>
            </a:fld>
            <a:endParaRPr lang="pt-BR" altLang="pt-BR"/>
          </a:p>
        </p:txBody>
      </p:sp>
      <p:pic>
        <p:nvPicPr>
          <p:cNvPr id="7170" name="Picture 2" descr="http://www.decolar.com/blog/wp-content/uploads/2015/01/Carnaval-no-Rio-de-Janeir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3140968"/>
            <a:ext cx="2987824" cy="199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opiniaoweb.com/viagens/wp-content/uploads/2009/01/carnaval_rio_01_0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140968"/>
            <a:ext cx="2987079" cy="199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://opiniaoweb.com/viagens/wp-content/uploads/2009/01/carnaval_ri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2504" y="3233935"/>
            <a:ext cx="2488384" cy="1900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659267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</a:t>
            </a:r>
            <a:r>
              <a:rPr lang="pt-BR" dirty="0" smtClean="0"/>
              <a:t>esta do boi Bumba de Parintins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62</a:t>
            </a:fld>
            <a:endParaRPr lang="pt-BR" altLang="pt-BR"/>
          </a:p>
        </p:txBody>
      </p:sp>
      <p:pic>
        <p:nvPicPr>
          <p:cNvPr id="10242" name="Picture 2" descr="http://cosemsma.org.br/portal/images/midias_tur/turismo-MA_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16125"/>
            <a:ext cx="4380360" cy="2925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Resultado de imagem para boi bumba de parinti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016125"/>
            <a:ext cx="4409926" cy="2925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068493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RECORDANDO A CULTURA DE MASSA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2017713"/>
            <a:ext cx="8487544" cy="4114800"/>
          </a:xfrm>
        </p:spPr>
        <p:txBody>
          <a:bodyPr/>
          <a:lstStyle/>
          <a:p>
            <a:pPr algn="just"/>
            <a:r>
              <a:rPr lang="pt-BR" dirty="0"/>
              <a:t>Cultura de massa é a grande variedade de produtos que abrange os setores mais diversos: moda, lazer, cinema, esportes, televisão, rádio, jornais, revistas, espetáculos públicos, danças, literatura, música, enfim, tudo o que influencia o estilo de vida da sociedade, tendo como objetivo a obtenção de lucro.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63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49846386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pt-BR" dirty="0" smtClean="0"/>
          </a:p>
          <a:p>
            <a:pPr algn="just"/>
            <a:endParaRPr lang="pt-BR" dirty="0"/>
          </a:p>
          <a:p>
            <a:pPr algn="just"/>
            <a:r>
              <a:rPr lang="pt-BR" dirty="0"/>
              <a:t>Não é interessante pensar que a cultura pode ser vendida? Mas quando tudo isso começou?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64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614157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65</a:t>
            </a:fld>
            <a:endParaRPr lang="pt-BR" altLang="pt-BR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586038"/>
            <a:ext cx="8640960" cy="3409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524341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2132856"/>
            <a:ext cx="7772400" cy="4114800"/>
          </a:xfrm>
        </p:spPr>
        <p:txBody>
          <a:bodyPr/>
          <a:lstStyle/>
          <a:p>
            <a:pPr algn="just"/>
            <a:endParaRPr lang="pt-BR" dirty="0" smtClean="0"/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O </a:t>
            </a:r>
            <a:r>
              <a:rPr lang="pt-BR" dirty="0"/>
              <a:t>que você pensa de tudo isso? A cultura de massa é benéfica ou é prejudicial? Por quê?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66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9537042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83568" y="2060848"/>
            <a:ext cx="8136904" cy="4114800"/>
          </a:xfrm>
        </p:spPr>
        <p:txBody>
          <a:bodyPr/>
          <a:lstStyle/>
          <a:p>
            <a:pPr algn="just"/>
            <a:r>
              <a:rPr lang="pt-BR" dirty="0" smtClean="0"/>
              <a:t>No Brasil o que prevalece é a cultura de massa enquanto jornais, revistas, cinemas museus teatros são de acesso restrito a uma pequena parcela da população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67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3712642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2017713"/>
            <a:ext cx="8703568" cy="4114800"/>
          </a:xfrm>
        </p:spPr>
        <p:txBody>
          <a:bodyPr/>
          <a:lstStyle/>
          <a:p>
            <a:pPr algn="just"/>
            <a:r>
              <a:rPr lang="pt-BR" sz="4400" dirty="0" smtClean="0"/>
              <a:t>Será que hoje com toda a massificação da internet a cultura continua restrita a poucos?</a:t>
            </a:r>
            <a:endParaRPr lang="pt-BR" sz="44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68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7313729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ATIVIDADE DA SEMANA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pt-BR" dirty="0" smtClean="0"/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Elabore um paralelo entre a cultura popular e a cultura erudita no Estado do Paraná.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CFBC6D-9667-4E53-A566-734D8847FB27}" type="slidenum">
              <a:rPr lang="pt-BR" altLang="pt-BR" smtClean="0"/>
              <a:pPr>
                <a:defRPr/>
              </a:pPr>
              <a:t>69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12579496"/>
      </p:ext>
    </p:extLst>
  </p:cSld>
  <p:clrMapOvr>
    <a:masterClrMapping/>
  </p:clrMapOvr>
</p:sld>
</file>

<file path=ppt/theme/theme1.xml><?xml version="1.0" encoding="utf-8"?>
<a:theme xmlns:a="http://schemas.openxmlformats.org/drawingml/2006/main" name="Geometrico">
  <a:themeElements>
    <a:clrScheme name="Geometrico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Geometrico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alt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alt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Geometrico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ometrico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ometrico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ometrico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ometrico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ometrico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ometrico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5107</TotalTime>
  <Words>1666</Words>
  <Application>Microsoft Office PowerPoint</Application>
  <PresentationFormat>Apresentação na tela (4:3)</PresentationFormat>
  <Paragraphs>217</Paragraphs>
  <Slides>69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69</vt:i4>
      </vt:variant>
    </vt:vector>
  </HeadingPairs>
  <TitlesOfParts>
    <vt:vector size="70" baseType="lpstr">
      <vt:lpstr>Geometrico</vt:lpstr>
      <vt:lpstr>OFICINAS CULTURAIS (Aula 2)</vt:lpstr>
      <vt:lpstr>Como as pessoas enxergam o Brasil?</vt:lpstr>
      <vt:lpstr>Apresentação do PowerPoint</vt:lpstr>
      <vt:lpstr>Apresentação do PowerPoint</vt:lpstr>
      <vt:lpstr>A religião é um dos grandes traços da cultura da maioria das sociedades</vt:lpstr>
      <vt:lpstr>Cultura e religião</vt:lpstr>
      <vt:lpstr>Apresentação do PowerPoint</vt:lpstr>
      <vt:lpstr>Trabalhar a cultura é trabalhar com a revolução do próprio homem:</vt:lpstr>
      <vt:lpstr>Apresentação do PowerPoint</vt:lpstr>
      <vt:lpstr>Apresentação do PowerPoint</vt:lpstr>
      <vt:lpstr> Talvez sociedades mais   heterogêneas do que homogêneas</vt:lpstr>
      <vt:lpstr>Apresentação do PowerPoint</vt:lpstr>
      <vt:lpstr>Heterogeneidade nas redes sociais</vt:lpstr>
      <vt:lpstr>Cultura erudita              ou cultura de Elite</vt:lpstr>
      <vt:lpstr>Cultura erudita</vt:lpstr>
      <vt:lpstr>Cultura erudita</vt:lpstr>
      <vt:lpstr>Cultura erudita</vt:lpstr>
      <vt:lpstr>Apresentação do PowerPoint</vt:lpstr>
      <vt:lpstr>Apresentação do PowerPoint</vt:lpstr>
      <vt:lpstr>Apresentação do PowerPoint</vt:lpstr>
      <vt:lpstr>Cultura Erudita</vt:lpstr>
      <vt:lpstr>Vale cultura</vt:lpstr>
      <vt:lpstr>Lei Rouanet</vt:lpstr>
      <vt:lpstr>Lei Rouanet</vt:lpstr>
      <vt:lpstr>Quem é Sérgio Paulo Rouanet?</vt:lpstr>
      <vt:lpstr>Apresentação do PowerPoint</vt:lpstr>
      <vt:lpstr>Apresentação do PowerPoint</vt:lpstr>
      <vt:lpstr>Projetos bizarros financiados por esta lei</vt:lpstr>
      <vt:lpstr>O MUNDO PRECISA DE POESIA – R$ 1,3 MILHÃO</vt:lpstr>
      <vt:lpstr>Apresentação do PowerPoint</vt:lpstr>
      <vt:lpstr>O MUNDO PRECISA DE POESIA – R$ 1,3 MILHÃO</vt:lpstr>
      <vt:lpstr>TURNÊ LUAN SANTANA: NOSSO TEMPO É HOJE PARTE II – R$ 4,1 MILHÕES</vt:lpstr>
      <vt:lpstr>Apresentação do PowerPoint</vt:lpstr>
      <vt:lpstr>Apresentação do PowerPoint</vt:lpstr>
      <vt:lpstr>TURNÊ DETONAUTAS – R$ 1 MILHÃO</vt:lpstr>
      <vt:lpstr>Apresentação do PowerPoint</vt:lpstr>
      <vt:lpstr>SHOWS CLÁUDIA LEITTE – R$ 5,8 MILHÕES</vt:lpstr>
      <vt:lpstr>SHOWS CLÁUDIA LEITTE – R$ 5,8 MILHÕES</vt:lpstr>
      <vt:lpstr>FILME BRIZOLA, TEMPOS DE LUTA E EXPOSIÇÃO UM BRASILEIRO CHAMADO BRIZOLA – R$ 1,9 MILHÃO</vt:lpstr>
      <vt:lpstr>FILME BRIZOLA, TEMPOS DE LUTA E EXPOSIÇÃO UM BRASILEIRO CHAMADO BRIZOLA – R$ 1,9 MILHÃO</vt:lpstr>
      <vt:lpstr>PEPPA PIG – R$ 1,7 MILHÃO</vt:lpstr>
      <vt:lpstr>Apresentação do PowerPoint</vt:lpstr>
      <vt:lpstr>PEPPA PIG – R$ 1,7 MILHÃO</vt:lpstr>
      <vt:lpstr>CONCERTOS APROVADOS SEM O CONHECIMENTO DO MAESTRO JOÃO CARLOS MARTINS: R$ 25 MILHÕES</vt:lpstr>
      <vt:lpstr>CONCERTOS APROVADOS SEM O CONHECIMENTO DO MAESTRO JOÃO CARLOS MARTINS: R$ 25 MILHÕES</vt:lpstr>
      <vt:lpstr>CONCERTOS APROVADOS SEM O CONHECIMENTO DO MAESTRO JOÃO CARLOS MARTINS: R$ 25 MILHÕES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Cultura popular</vt:lpstr>
      <vt:lpstr>Cultura popular</vt:lpstr>
      <vt:lpstr>Cultura popular</vt:lpstr>
      <vt:lpstr>Apresentação do PowerPoint</vt:lpstr>
      <vt:lpstr>Apresentação do PowerPoint</vt:lpstr>
      <vt:lpstr>Apresentação do PowerPoint</vt:lpstr>
      <vt:lpstr>Apresentação do PowerPoint</vt:lpstr>
      <vt:lpstr>Algumas festas tradicionais transformam-se em espetáculos para turistas.</vt:lpstr>
      <vt:lpstr>Carnaval do Rio de Janeiro</vt:lpstr>
      <vt:lpstr>Festa do boi Bumba de Parintins</vt:lpstr>
      <vt:lpstr>RECORDANDO A CULTURA DE MASSA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ATIVIDADE DA SEMANA</vt:lpstr>
    </vt:vector>
  </TitlesOfParts>
  <Company>Chocolates Garoto S.A.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Oficinas Culturais</dc:title>
  <dc:creator>Oxnar Tecnologias</dc:creator>
  <cp:lastModifiedBy>Ana Carolina Bertold</cp:lastModifiedBy>
  <cp:revision>175</cp:revision>
  <cp:lastPrinted>2001-04-02T21:41:30Z</cp:lastPrinted>
  <dcterms:created xsi:type="dcterms:W3CDTF">2001-02-12T18:59:00Z</dcterms:created>
  <dcterms:modified xsi:type="dcterms:W3CDTF">2015-10-03T10:24:09Z</dcterms:modified>
</cp:coreProperties>
</file>