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1" r:id="rId3"/>
    <p:sldId id="302" r:id="rId4"/>
    <p:sldId id="316" r:id="rId5"/>
    <p:sldId id="317" r:id="rId6"/>
    <p:sldId id="303" r:id="rId7"/>
    <p:sldId id="304" r:id="rId8"/>
    <p:sldId id="305" r:id="rId9"/>
    <p:sldId id="307" r:id="rId10"/>
    <p:sldId id="308" r:id="rId11"/>
    <p:sldId id="309" r:id="rId12"/>
    <p:sldId id="311" r:id="rId13"/>
    <p:sldId id="312" r:id="rId14"/>
    <p:sldId id="318" r:id="rId15"/>
    <p:sldId id="319" r:id="rId16"/>
    <p:sldId id="320" r:id="rId17"/>
    <p:sldId id="321" r:id="rId18"/>
    <p:sldId id="310" r:id="rId19"/>
    <p:sldId id="313" r:id="rId20"/>
    <p:sldId id="290" r:id="rId21"/>
    <p:sldId id="293" r:id="rId22"/>
    <p:sldId id="291" r:id="rId23"/>
    <p:sldId id="287" r:id="rId24"/>
    <p:sldId id="289" r:id="rId25"/>
    <p:sldId id="292" r:id="rId26"/>
    <p:sldId id="294" r:id="rId27"/>
    <p:sldId id="323" r:id="rId28"/>
    <p:sldId id="322" r:id="rId29"/>
    <p:sldId id="327" r:id="rId30"/>
    <p:sldId id="295" r:id="rId31"/>
    <p:sldId id="324" r:id="rId32"/>
    <p:sldId id="296" r:id="rId33"/>
    <p:sldId id="329" r:id="rId34"/>
    <p:sldId id="330" r:id="rId35"/>
    <p:sldId id="332" r:id="rId36"/>
    <p:sldId id="325" r:id="rId37"/>
    <p:sldId id="333" r:id="rId38"/>
    <p:sldId id="334" r:id="rId39"/>
    <p:sldId id="326" r:id="rId40"/>
    <p:sldId id="335" r:id="rId41"/>
    <p:sldId id="336" r:id="rId42"/>
    <p:sldId id="297" r:id="rId43"/>
    <p:sldId id="298" r:id="rId44"/>
    <p:sldId id="339" r:id="rId45"/>
    <p:sldId id="299" r:id="rId46"/>
    <p:sldId id="338" r:id="rId47"/>
    <p:sldId id="342" r:id="rId48"/>
    <p:sldId id="340" r:id="rId49"/>
    <p:sldId id="341" r:id="rId50"/>
    <p:sldId id="337" r:id="rId51"/>
    <p:sldId id="343" r:id="rId52"/>
    <p:sldId id="344" r:id="rId53"/>
    <p:sldId id="300" r:id="rId54"/>
    <p:sldId id="345" r:id="rId55"/>
    <p:sldId id="346" r:id="rId56"/>
    <p:sldId id="347" r:id="rId57"/>
    <p:sldId id="365" r:id="rId58"/>
    <p:sldId id="350" r:id="rId59"/>
    <p:sldId id="348" r:id="rId60"/>
    <p:sldId id="349" r:id="rId61"/>
    <p:sldId id="351" r:id="rId62"/>
    <p:sldId id="352" r:id="rId63"/>
    <p:sldId id="353" r:id="rId64"/>
    <p:sldId id="354" r:id="rId65"/>
    <p:sldId id="355" r:id="rId66"/>
    <p:sldId id="356" r:id="rId67"/>
    <p:sldId id="357" r:id="rId68"/>
    <p:sldId id="358" r:id="rId69"/>
    <p:sldId id="359" r:id="rId70"/>
    <p:sldId id="360" r:id="rId71"/>
    <p:sldId id="361" r:id="rId72"/>
    <p:sldId id="362" r:id="rId73"/>
    <p:sldId id="363" r:id="rId74"/>
    <p:sldId id="364" r:id="rId75"/>
    <p:sldId id="366" r:id="rId76"/>
    <p:sldId id="367" r:id="rId77"/>
    <p:sldId id="368" r:id="rId78"/>
    <p:sldId id="369" r:id="rId79"/>
    <p:sldId id="370" r:id="rId80"/>
    <p:sldId id="371" r:id="rId81"/>
    <p:sldId id="372" r:id="rId82"/>
    <p:sldId id="373" r:id="rId83"/>
    <p:sldId id="374" r:id="rId84"/>
    <p:sldId id="375" r:id="rId85"/>
    <p:sldId id="376" r:id="rId8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60" d="100"/>
          <a:sy n="60" d="100"/>
        </p:scale>
        <p:origin x="-1656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8" name="Picture 2" descr="http://www.cprogramming.com/c++11/lambda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313" y="510482"/>
            <a:ext cx="504238" cy="741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dirty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fld id="{DC36F19B-1E41-4E87-89C9-10A62DFAE7A5}" type="slidenum">
              <a:rPr lang="pt-BR" smtClean="0"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2015/profuncionario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www.laparola.com.br/wp-content/uploads/2013/09/surrealismo-Thomas-Barb%C3%A8y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33"/>
            <a:ext cx="6856835" cy="684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laparola.com.br/wp-content/uploads/2013/09/surrealismo-Thomas-Barb%C3%A8y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165" y="0"/>
            <a:ext cx="6856835" cy="684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laparola.com.br/wp-content/uploads/2013/09/surrealismo-Thomas-Barb%C3%A8y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2" y="-2750"/>
            <a:ext cx="6856835" cy="684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2130425"/>
            <a:ext cx="8206680" cy="1470025"/>
          </a:xfrm>
        </p:spPr>
        <p:txBody>
          <a:bodyPr/>
          <a:lstStyle/>
          <a:p>
            <a:r>
              <a:rPr lang="pt-BR" sz="4000" dirty="0" smtClean="0"/>
              <a:t>OFICINAS CULTURAIS – AULA 4</a:t>
            </a:r>
            <a:endParaRPr lang="pt-BR" sz="4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03848" y="5805264"/>
            <a:ext cx="5792688" cy="766936"/>
          </a:xfrm>
          <a:solidFill>
            <a:srgbClr val="C00000"/>
          </a:solidFill>
        </p:spPr>
        <p:txBody>
          <a:bodyPr/>
          <a:lstStyle/>
          <a:p>
            <a:r>
              <a:rPr lang="pt-BR" sz="2000" dirty="0" smtClean="0"/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u="sng" dirty="0" smtClean="0">
                <a:solidFill>
                  <a:schemeClr val="accent2"/>
                </a:solidFill>
                <a:hlinkClick r:id="rId3"/>
              </a:rPr>
              <a:t>http://www.oxnar.com.br/2015/profuncionario</a:t>
            </a:r>
            <a:r>
              <a:rPr lang="pt-BR" sz="1600" u="sng" dirty="0" smtClean="0">
                <a:solidFill>
                  <a:schemeClr val="accent2"/>
                </a:solidFill>
              </a:rPr>
              <a:t> </a:t>
            </a:r>
            <a:endParaRPr lang="pt-BR" sz="1600" u="sng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21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Quem descobriu o Brasil?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94704"/>
            <a:ext cx="7268025" cy="486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30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humbs.dreamstime.com/x/ponto-de-interroga%C3%A7%C3%A3o-69061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105" y="30480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453937"/>
            <a:ext cx="8226425" cy="4522788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Você </a:t>
            </a:r>
            <a:r>
              <a:rPr lang="pt-BR" dirty="0"/>
              <a:t>considera que o descobrimento do Brasil ocorreu realmente quando os portugueses chegaram aqui? </a:t>
            </a:r>
          </a:p>
        </p:txBody>
      </p:sp>
    </p:spTree>
    <p:extLst>
      <p:ext uri="{BB962C8B-B14F-4D97-AF65-F5344CB8AC3E}">
        <p14:creationId xmlns:p14="http://schemas.microsoft.com/office/powerpoint/2010/main" val="289793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  </a:t>
            </a:r>
          </a:p>
          <a:p>
            <a:endParaRPr lang="pt-BR" dirty="0"/>
          </a:p>
          <a:p>
            <a:pPr algn="just"/>
            <a:r>
              <a:rPr lang="pt-BR" dirty="0" smtClean="0"/>
              <a:t>   A HISTÓRIA SEMPRE É CONTADA PELA VERSÃO DOS VENCEDORES NUNCA DOS VENCIDOS!!!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913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  </a:t>
            </a:r>
          </a:p>
          <a:p>
            <a:endParaRPr lang="pt-BR" dirty="0"/>
          </a:p>
          <a:p>
            <a:pPr algn="just"/>
            <a:r>
              <a:rPr lang="pt-BR" dirty="0" smtClean="0"/>
              <a:t>   OU AINDA REESCRITA COM A CONQUISTA DO PODER MILITAR OU ECONÔMICO.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378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60648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Quando </a:t>
            </a:r>
            <a:r>
              <a:rPr lang="pt-BR" dirty="0"/>
              <a:t>os europeus chegaram ao litoral brasileiro, encontraram nativos com uma agricultura diversificada, com o cultivo de mandioca, milho, feijão, abóbora, batata-doce, amendoim etc.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" y="4819650"/>
            <a:ext cx="307657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499" y="4780244"/>
            <a:ext cx="2865140" cy="2117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http://hortas.info/sites/default/files/field/image/batata-doce0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819650"/>
            <a:ext cx="2910405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49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1771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Não </a:t>
            </a:r>
            <a:r>
              <a:rPr lang="pt-BR" dirty="0"/>
              <a:t>conheciam animais como o cavalo, o porco e a vaca.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 .</a:t>
            </a:r>
            <a:endParaRPr lang="pt-BR" dirty="0"/>
          </a:p>
        </p:txBody>
      </p:sp>
      <p:pic>
        <p:nvPicPr>
          <p:cNvPr id="9218" name="Picture 2" descr="http://static8.depositphotos.com/1563253/1045/i/950/depositphotos_10455591-3d-man-with-exclamation-ma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69" y="3140968"/>
            <a:ext cx="4768832" cy="368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4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O </a:t>
            </a:r>
            <a:r>
              <a:rPr lang="pt-BR" dirty="0"/>
              <a:t>consumo de proteína animal vinha da pesca e da caça. Tinham definidas suas regras sociais e políticas, como as estabelecidas para os casamentos, as celebrações religiosas, as alianças, as guerras e as migrações.</a:t>
            </a:r>
          </a:p>
        </p:txBody>
      </p:sp>
    </p:spTree>
    <p:extLst>
      <p:ext uri="{BB962C8B-B14F-4D97-AF65-F5344CB8AC3E}">
        <p14:creationId xmlns:p14="http://schemas.microsoft.com/office/powerpoint/2010/main" val="67670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Com </a:t>
            </a:r>
            <a:r>
              <a:rPr lang="pt-BR" dirty="0"/>
              <a:t>o tempo, algumas coisas foram mudando. A história mostra-nos o quanto estes primeiros habitantes sofreram. Aldeias inteiras destruídas, um povo massacrado e escravizado.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6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Tinham </a:t>
            </a:r>
            <a:r>
              <a:rPr lang="pt-BR" dirty="0"/>
              <a:t>duas escolhas: submeter-se ou resistir. Significava aderir a uma nova sociedade, inteiramente diferente da sua, ou opor-se a ela.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45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Preservar </a:t>
            </a:r>
            <a:r>
              <a:rPr lang="pt-BR" dirty="0"/>
              <a:t>suas tradições, crenças e ritos seculares ou submeter-se aos costumes, aos valores e às doutrinas do mundo cristão, apresentado como único e verdadeiro.</a:t>
            </a:r>
          </a:p>
        </p:txBody>
      </p:sp>
    </p:spTree>
    <p:extLst>
      <p:ext uri="{BB962C8B-B14F-4D97-AF65-F5344CB8AC3E}">
        <p14:creationId xmlns:p14="http://schemas.microsoft.com/office/powerpoint/2010/main" val="405788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Certos </a:t>
            </a:r>
            <a:r>
              <a:rPr lang="pt-BR" dirty="0"/>
              <a:t>grupos conseguiram enxergar uma terceira opção: fugir para regiões cada vez mais distantes dos núcleos formados pelos colonizadores.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311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 Mas </a:t>
            </a:r>
            <a:r>
              <a:rPr lang="pt-BR" dirty="0"/>
              <a:t>não bastavam os índios como mão-de-obra; na segunda metade do século XVI, os africanos começaram a ser trazidos em número expressivo para o Brasil. Esses povos, por sua vez, trouxeram uma cultura rica e diversificada.</a:t>
            </a:r>
          </a:p>
        </p:txBody>
      </p:sp>
    </p:spTree>
    <p:extLst>
      <p:ext uri="{BB962C8B-B14F-4D97-AF65-F5344CB8AC3E}">
        <p14:creationId xmlns:p14="http://schemas.microsoft.com/office/powerpoint/2010/main" val="352381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tatic8.depositphotos.com/1563253/1045/i/950/depositphotos_10455591-3d-man-with-exclamation-ma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69" y="3140968"/>
            <a:ext cx="4768832" cy="368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NOSSAS REGRAS SOCIAIS SÃO MARCAS DA NOSSA CULTURA!!!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522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 SOCIAIS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504113" cy="4522788"/>
          </a:xfrm>
        </p:spPr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Pode </a:t>
            </a:r>
            <a:r>
              <a:rPr lang="pt-BR" dirty="0"/>
              <a:t>chamar de leis. Que a sociedade tem </a:t>
            </a:r>
            <a:r>
              <a:rPr lang="pt-BR" dirty="0" smtClean="0"/>
              <a:t>regras.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141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 SOCIAIS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00200"/>
            <a:ext cx="8504113" cy="4522788"/>
          </a:xfrm>
        </p:spPr>
        <p:txBody>
          <a:bodyPr/>
          <a:lstStyle/>
          <a:p>
            <a:pPr algn="just"/>
            <a:r>
              <a:rPr lang="pt-BR" dirty="0" smtClean="0"/>
              <a:t> </a:t>
            </a:r>
            <a:endParaRPr lang="pt-BR" dirty="0"/>
          </a:p>
          <a:p>
            <a:pPr algn="just"/>
            <a:r>
              <a:rPr lang="pt-BR" dirty="0" smtClean="0"/>
              <a:t>   Estas </a:t>
            </a:r>
            <a:r>
              <a:rPr lang="pt-BR" dirty="0"/>
              <a:t>regras manifestam-se formalmente nas diversas leis, que afinal mais não são que normas e valores sociais postos no papel, ou por outras palavras, a formalização escrita das regras sociais necessárias à coesão o funcionamento ordeiro da sociedade.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904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REGRAS SOCIAIS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Além </a:t>
            </a:r>
            <a:r>
              <a:rPr lang="pt-BR" dirty="0"/>
              <a:t>disso, existem igualmente regras não formais, valores e normas que não chegam ao papel, mas que cumprem propósitos semelhantes.</a:t>
            </a:r>
          </a:p>
        </p:txBody>
      </p:sp>
      <p:sp>
        <p:nvSpPr>
          <p:cNvPr id="4" name="AutoShape 2" descr="Resultado de imagem para regras de convivenc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5448"/>
            <a:ext cx="180022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5" descr="Resultado de imagem para regras de convivenci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0248" name="Picture 8" descr="http://4.bp.blogspot.com/_dv7dK21WZGI/TMbiW6A9EMI/AAAAAAAAMuo/5V2kyBuv33k/s1600/9_regr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190925"/>
            <a:ext cx="304800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to 6"/>
          <p:cNvCxnSpPr/>
          <p:nvPr/>
        </p:nvCxnSpPr>
        <p:spPr bwMode="auto">
          <a:xfrm>
            <a:off x="0" y="4313724"/>
            <a:ext cx="5364088" cy="720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ector reto 10"/>
          <p:cNvCxnSpPr/>
          <p:nvPr/>
        </p:nvCxnSpPr>
        <p:spPr bwMode="auto">
          <a:xfrm>
            <a:off x="5364088" y="4941168"/>
            <a:ext cx="3779912" cy="720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ector reto 9"/>
          <p:cNvCxnSpPr/>
          <p:nvPr/>
        </p:nvCxnSpPr>
        <p:spPr bwMode="auto">
          <a:xfrm>
            <a:off x="5364088" y="4385732"/>
            <a:ext cx="0" cy="59144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572" y="5166071"/>
            <a:ext cx="1575709" cy="165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http://www.motonline.com.br/wp-content/uploads/2012/08/Proibido-rouba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461223"/>
            <a:ext cx="238125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83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oxnar.com.br/imgs/legaliz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69011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55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AS LEIS DESTAS ÉPOCAS NÃO NECESSÁRIAMENTE ESTAVAM ERRADAS, MAS SIM, REFLETIAM A CULTURA E O PENSAMENTO DOS POVOS DA ÉPOCA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109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pPr algn="ctr"/>
            <a:r>
              <a:rPr lang="pt-BR" sz="4000" dirty="0" smtClean="0">
                <a:solidFill>
                  <a:srgbClr val="FF0000"/>
                </a:solidFill>
              </a:rPr>
              <a:t>NOSSA CULTURA, ARTES E A HISTORIA DO BRASIL</a:t>
            </a:r>
            <a:endParaRPr lang="pt-B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72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" y="908720"/>
            <a:ext cx="9111511" cy="4863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13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Barroco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600200"/>
            <a:ext cx="8072065" cy="4522788"/>
          </a:xfrm>
        </p:spPr>
        <p:txBody>
          <a:bodyPr/>
          <a:lstStyle/>
          <a:p>
            <a:pPr algn="just"/>
            <a:r>
              <a:rPr lang="pt-BR" dirty="0" smtClean="0"/>
              <a:t>   É </a:t>
            </a:r>
            <a:r>
              <a:rPr lang="pt-BR" dirty="0"/>
              <a:t>o nome dado ao estilo artístico </a:t>
            </a:r>
            <a:r>
              <a:rPr lang="pt-BR" dirty="0" smtClean="0"/>
              <a:t>que floresceu </a:t>
            </a:r>
            <a:r>
              <a:rPr lang="pt-BR" dirty="0"/>
              <a:t>entre o final do século XVI e meados do século XVIII, inicialmente na Itália, difundindo-se em seguida pelos países católicos da Europa e da América</a:t>
            </a:r>
            <a:r>
              <a:rPr lang="pt-BR" dirty="0" smtClean="0"/>
              <a:t>,...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501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Barroco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432105" cy="4522788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... antes </a:t>
            </a:r>
            <a:r>
              <a:rPr lang="pt-BR" dirty="0"/>
              <a:t>de atingir, em uma forma modificada, as áreas protestantes e alguns pontos do Oriente</a:t>
            </a:r>
            <a:r>
              <a:rPr lang="pt-BR" dirty="0" smtClean="0"/>
              <a:t>.</a:t>
            </a:r>
          </a:p>
          <a:p>
            <a:pPr marL="0" indent="0" algn="just"/>
            <a:endParaRPr lang="pt-BR" dirty="0" smtClean="0"/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694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Barroco</a:t>
            </a:r>
            <a:endParaRPr lang="pt-BR" dirty="0"/>
          </a:p>
        </p:txBody>
      </p:sp>
      <p:sp>
        <p:nvSpPr>
          <p:cNvPr id="4" name="AutoShape 2" descr="data:image/jpeg;base64,/9j/4AAQSkZJRgABAQAAAQABAAD/2wCEAAkGBxMTEhUTExQWFhUXGR4bGRgXGBwfHhocIRgcHB0eJCAbHyggHRwlHB0dIjEhJSkrLi4uHCAzODMsNygtLiwBCgoKDg0OGxAQGywkICQ0NCwsLCwsLCwsLDQsLCwsLCwsLCwsLCwsLCwsLDQsLCwsLCwsLCwsLCwsLCwsLCwsLP/AABEIAMIBAwMBIgACEQEDEQH/xAAbAAACAwEBAQAAAAAAAAAAAAAEBQADBgIBB//EAD0QAAIBAgQEBAQEBAYBBQEAAAECEQMhAAQSMQUiQVEGE2FxMoGRoSNCscEUUtHwFTNicuHx0gcWgqLCsv/EABkBAAMBAQEAAAAAAAAAAAAAAAECAwAEBf/EACcRAAICAgICAgICAwEAAAAAAAABAhEhMQMSIkEyURNhcfBCkbEE/9oADAMBAAIRAxEAPwD581PUkjdIg9Sp+E/KIPqvri/JQwKk7jUs9GHT9vYnEy7AG+1zHdT8a/8A6HqMc5qaRNLUpGuT1iBAM+oj6Kccj+kdi+mVVK7MZYklbCegB29pJ++GNKpIDYUV3mWO5N/eZOO8lmYkfPGiLNfQ3VxNvni9GUb9cZ2lVYsdM3PT3w3p8OqEqWhFgl2dgB+s/a+HdIRRbHTsKaF2iw+p6YSNWMyAxZl5iOlyCPTtM9MN6WcQnQvPCmDtPWb/ANTY+wFVOgGGnmUAM+pRue1wbnf3nEfyN+h1GtlOXPmEIpgR8IgkwLXP6R1wu42oOoABYggg7jSo0mTaL7D/AIuy9VkqitULFhYkkkmbSSYk3/TfBdUlg3wsZJW87CZ7arkfTCRk7oo4ozPDqwZgrpMnuR+nS33xrMzlKflrJZu1mE3jTN4kE9OszO65uHKDTanqZ9c6jHMIYMEmdQk3v3tthjxyrFMhRpD2JvvBiD0v88Cb7NUCOjvw7xseYEoqeUgvreB8a2AM3JVb2jt1x9K8PZhVyjFhEJIFhqPw8p9SCJ9cfJPDGVWm7DlLEDS0nY2ZY+XvfG/yzKxUD4goDaiCZOprdQgU9Ynmwk6jLxBtZO6fEalculR2JiABOgdY6TYzJk/bEXL+UzOoBBXQUKrpZSeaZ6entaRa/wDhyrWmAZiDvHUD0+3pgr+AaoOVXcSRaTt0ttvv9umJwu3QXSBfORdLJSgj/Lkz5Y1QYnckWBGiCSd74s4Vlb1ACSNcwRcgSY5bbdZ6XwX/AO36oUFqZ9QLmJnpvFsWLlzTSHQoTIBIjc9byLTvb0PTSUvaBa9AXDuOVEq6CC6qAxT/AEmRC9Oht6YB8Y8SqBqhprpYoOZiIINMiRBM7m57fRtk8oQJa87RsLf3f+mEHH6a1IKqNLAhhYyfYREqQY33wqdDJKzIZfPUc3q5HD21HUx6EEDfUD3gWvGHnEaVJaZLq0hQeUsNws2DQN+/Q4yPBB5VdaiiGLQFAgCWA03Pb398bHi7M1FgqATLMTa3YgTudrfqcV5YpPGgwb9mAr5ovUNiqEi28dr42uUoUWpHRq1kadZA1ElAz7XPMAAD39sJuF0wrpAAZiB3HexG+NEueCGbKjq1yBsVEbXDAEex7xijlUbSNVsVcQy51AG40jsbx9I97ThctRTVKm1wQPcCP79cajNcLGl/LDswWNRqMTqM2ggqZ9xbaIxmc0qlucEVAI6g/MG/pg8fI0siyjawStkAskW/vbC+mysGidpMWFt/th01em4MOLbBgQTBixBM39uuFWaylSnqhGiRECQe9x09MXjK9E6+zhcqCNc2Pff64qZAWAH2x0M4SCdxvGK6J1sDtO3oMaTwFLOQ3JUhpLMToSCfeDH7n+xjivRarUVGQo+olzeb7W3CqsD5nBPD8h5k6rIBf1tYDvOL6tNaYdgx1VLFzJKiNTvO8gXBvzEd8ThK8LY0qRBxKuvLQoa6S8qsSLwYO/QEED0AxMKKiM5nW6CAAqmyqBCj5KBiYr1h/UDpyfRbSA1Lq2B1H2A/rA+eCfEFNAqMiroe6nqsKAU7x1AO23TFuXyWqhVrl0WCEVC3O56hQASTPWwEbjC7N1WKlJBEzbqOhkbxf64SVqSC1dsXO8jp9I9R++BhUhh9MFUsi7EhKewJ+QEm+Aq681t+3/eKxqycroJy78+xMXth4iwEVqdRzVMsSbALJAWL7TM2Jjtivg2XpganMzI1EnSsD52vEx+mB+LcR01KAps34S3j3nY72/XCyak6XoaK6oe5HLtTpxqUtLNE2Veax/mMFlHqbYNo1FSnpWWj4tQuST36CIgDbrOAeInTUVZALQWKj4ux262vjvLZFjILusCb9YXp6ncntGJQ0M6Os3lTUoeZVXSfMqKI/lEAX9wT88CJTIRFCkggRG3rMTF5vvtGLszrU00ZiV0QF1bGSGMevf09Me8KRqVEKxJaSL7BZgfMz1tf3xPkfkwxXiD5Eqaqgyym9plfUAn0jrb6YYcfKlQjXYwQQOxmPinY/rirILzMQAxFlBPNA2uRI69I+mCOI0xEkc0E9J3UD1I/4xNvyCtC7h/K4NmmRedtIgmNMG0TtvjccERWquWLIlSCYPMAabgTG9iLCbdDjHcKy4apcL0ufU/7vXscbzwtl6dStUWnrA1My6txBUhTN/S/3jDTpoW6Nbwrw0LGo4ZR+VZuYmdW/UG2NLRpKihVEAbDC/w7TK0ApGmGe0G3OY36YZA47+KEVFNHNNts80idr4qzGTpv8aA+pH29sXY9xRpMQynF+BAMCKhFLUGIkypmwWOkxFxBx8/40+hHOkkuQQfy8tODYEc22x2g9sfUuPUS70kH5tYPoIF/cfvj51xfJo1WsvPqEaQ0kGHdWJ7GYi+xO+PP5IxjN4wdMG2jCUSqlWaGCHUB2IAO8xv/AN40mbpTS1BQVAmNAj0kgi0dDv8AojXKqKwpsulSxBBPrYkk7X/XbGo4fltdM21LAJH5dt4iDMWxHkfsqjG5VLAhtz3Egg3tItA23kYYZ/Lh2pAA6pMRB1SskepkdumCeGZZUzTqoWwnoZkA9LC5P194F8QZdlr06gLeTp1LFu4MX33P0wW7YUP61ColRCrNTUqGhdioselyDPe0TvgDxxnNdIKVFyCKgEFQCAwEdwY6bHDrwuFrVabUwVy7U3CCDOuTqJEmAYGx6HrOAPFvDdwzHSVBgCQDNyDuJnb0xdulgSKzkxObXS4dFmmE+FRFx6EQQPTtglKr2qOukVQBCMdB5QARf4rX6HFWafy8sGQszVG0r1ItNgOw74t4Zmx5NAVQ0gFaZBU332m0ATe/Tvhoy8bYGs0hVmZVWEQ0QR1mOnWMecP5lgbwPpscMOO54K4WtTWpYMpUkEX+AkbrIPyjc448C5A18wtPUF1G47bXjrE2Hp0w0vhYqdSHelVKIsPyjURbSTciRMkfrgjM1qVNdBF3sSegtsfSQfp1GC1ymmqyvo5WgvHYxO22MvnMx+IzgSBaLXsZ36D2xzx3Y6VlGsJKt8Skg/IxiYdDIUq34hOkt0jtb9pxMdV8by2D8klgt4m2UGWo0qesZgA+azFQoBnUAdy0wR2v7YQV6IkkEyoEahvIm/QenymMEeJM01SsXICsAq22mmop/fTf3OB8vVZkckiN2B0idPNpBN+gAAgmYGJTfZ2NHBflsyLsLWIMWsdxEYy+cMsT3w3zLEFjpgPfTECYvbpMzgfhJTzAHXVqsJEgEg30/m9tr+mH411tiTzgZcAQMhRoANxM3sZiLdR9cEVsowcumoyjIaazqYGLgiSdwevfDDJqqjUoJmRKrJCntFh7gdsFZbNUij1FJim0wEKsDpHxE3gfFIwjfaTktBUcVYfwzhjGjTeqAToAEtz6rQJ0wQRIm0QO2Hz5PVWKqqSKYgtEmWJYbELymx9cceEXbSatUhpnSynpPRuoJE9xF9sGZ7OinSr1aYksVALXvqhRB3UTYbT6TPJKTTK0jE53gjUcz+JVSo77aJhU2i+24UA+uJVqMrMdIIEAqWKwJiIi+4+gONHleGvpNeu/OANioKyCUPb4hsbWttjPcJ4XlkpVHqM1SpUBQszkBpN1ULcWvqaeu2KqPZWxWnoF4NU1yQL6ehndmNugHUD1xVxmufMCCDAE9d5Jn6C2NPleDLTeoEDeWQuknsFIja4/5xmc7SbzahIIJa1rgBQP2++Aq7NmL+GkgVrgAAHmU9FBudonvtBPXGj4RnmUhxILuTqA+GSpJn+uEFHJW1abTEwepsLW2+xw3ylC4KkMABJDDcjt1HqY+fUWK0fYOAZhqlBHYglp2EfmIG3pGGGA+D01WjT0AhSsiTJvffrvi7MZqnT+NlWe5icepHEUcj2XYmMt/wC4VGa/zB5RsDeNjHTeZ+2H+Tz9OqT5bBoAJjoDt/1jRmmZxaA/EOaamqlY5iVJ7cpNvWR1x8vzue11lGmPMdQQTYDWWFgJJJI+fXH1Tjyp5ep9UKZ5RedJFvrj5LmKJkdCGkDZmHUjST67wfpjj/8AQqlZbi0Zzjr/AItTSALiNz+Qd7zI/bGn8OV9dEE7wR9LfW2EvF8sQ5tBnpO1/wCa8R1wy8PsVpgbATBjvuP7745ZZidCM/leLrQqszqzfEtiOXS5jf16Y0xzpemdKySqvTTcldIEGO4Nz0kXwozHC6RDNX1geYxAWFGljBJtJ2sLb98B5TJ00YVKJYCQIZiw0/mHWAbfbFOqkBNod+ElqU9LCpKIIVXeHUCToFoPMxkmLE7bYYCuGWorqXRG3YgzGkg3AbULgbzHrhDxKrUo1JpspElmV9NxblC327gzfpg6lnVbS4MF121RqIgC/wDNJj2wvJ2sMUkIfENEqKZy+lkRmhVJJpiCoJm5gfKTJxRwyhSVFABItEX363NgfT9sNuNUngz/AJZhXiDAkkyAbzGmD0nC7O5c0nV6aFlIuwcAp2jVFiJ5T6+2KJNwEexJ4mZqjFwOUNCmAOUDlEdLYr8K5k0qwI6iJ7H9j640eZrotmBfSrsVAUB7TcRB9z2tjKZapzqUte3+n0vvbFu3eFUJ1pm047m3RdBIluxm2M+5OkEXUC99u+1jBPUdcFpXLNrY6iwt7xAELcd7elsVO5dtKWmCSRAFuvUAX3PrbUcQRZIe8L8YZ2jRSklQBUWFHlUzA6XKyTHfEwnKKLEA+s4mD+SX2zdI/R7w9VKGR8W4I36/oMVVOGaNZUFi0eWumRMNdh6dN/i9MMMnnSV0G/8AqHUT17+3qfTF5qnWrFrJBNokwIFoncDbrPTAjLyDJCfO5JPJMkhw12NzMTMbvc3ANsFZTL07hVVWEaTp5oYGQD/MR8wNR9uOL5rzHJXUiqTsVIMjfYz0374FyVZgSzN3M6liIggRf6wInDtOtiey3O1tJYBkVUJ5jDWPQAEbbf2IG4VmS6Vrsuo20qAIICgATa42mwvhhWzqGmQoRjeZ03HSFE7byT8sTguVp2UCdV/9oX9j3Pp8gp1F4D1d2bWS/wCIKhLKoHKqmBcjkEjUe4ncjqRhdnM42VSULPoctDmSOUqIvqYg6uUiIHyw74LwyA7klC6aVk7sSwUfzBR2ESTeYGEXiXw0qii2YZ2q00NPUradelQ4cwNXwT6llvO+IKK22MHPUWjl518+YNPWTBFkutoiZNr3k4RcPpAMcwjO51yEVRpTlIAGsT8BmxE3+bTi1YJc8lMKJkGLm112O/Xt3xn3z6NYVRpNoGub9dRMk/bfDQk2qBJDvKu4mmoaNRIIN4hdUj7z3gdRKfO1/wAYhgQAwCs1pEGTOxuQO1rYlLO0dX4lTUpYElWOvbodRHuI6dJx7Wr03qB6FTTT6eew1gyb79jvjLG0ChllcqVC1WRjcRpuesE2MCdj7dMU+IRQVhpJCmykbyUEm28kWncemDsjUFQaBmqFJRM+Y66TsJEzE3tvhbmsv5b6U8l6YH+YmnT/ACgAxFp22A7RgwlTBRs+A+MqtKhTpnSQojU1iALWveJUDv0wJn86CfMdgpZpOkF4BYkWJgW+sAwZwtyOQqwSCqwLk8wNzA77E7AxEYS1eOZujWem4Vy0LQaNQWSTqW0gxBMyRGKPklNV9CKCQ4filMmQwMWkD8pI1dNRM7QD1v3c8Dz66gysD1hReQY3jab26e4xl8vRrHJ1SdLVFLSd3JJlYPaYt69IuDVzGbD+UeWrTYeYwkGCgsSItf6g3tgRbTtMZxvB9J8bccrDL1KbMiEiCACWiTMmwELBJA/MIxgvD2Yp1HnVLSY1MbNYKu3wkwJPU/PBmapNUGrXqmxk3Er1BJ3j/ucKMvUYOVfQKYGnzKoSLflvsLCxjph58immLGNDfifDX0+bDc0nSxMxMAjclTHSSO2B+GAnXZgB8IiA0ATaRc36jbrbHPEOJjSFOZptazCoIUdgoN/tHrhdluIZVE0uTUeZ1iw0kmALxI6yNu9xjnSdaKUMa6OxZnDKXBSaZso2kahP5eo3Jt1Of8hMpWdULvTe2kiYebXMAx/N8sF1+I0jrPmcxMmwibCdIIE73ib+2LMvxVBbz0JAgsUYn3AB0T8onocUTaQKBuImtS511SxLAm+55hftb+zh/wAHy1CvTDA0yUb41YoDIUwSfhaTHQE9TeOqqRQV9RCa0BerYj8RYfa09o274mURKo1iqiCWYgKp1VG3BgAA6ACTuC14vhW+yH0OvEPD6aZR0pQrNp1NpBZwWEGSbAgG4M+kmcY/xEKiDKsw0uxFKrTEc4HMHUmeUh4m2/0+h5VgVdhUDq5OgCFYqR8CqbSDLiP+8JxfxDSavl6mhXeiNIR4Yag8gkrYkzMDYixwYNxbQKsso5ZXqVvKfVTpMSl11aQ7c4Fl0RvFr+8r+JJSYsApIWpqUIN1EyvfS0rDC0DeTjX53itIUlIXKU3IkGiaYMEHe3mKwFiPQ3x84rcSLVVBNJptbWFPa0237xYYME27QNbDK+VcVdQMoJjr+YxZvQEiRMAWwTWdBThQQehm2okdTAJJF5MC0bXsVAOgMdCYI2kzFtt/UdsBM+qUKEzG+56j36zO+NdjUUVczTQlWFx/qP8A5YmPP4emnLUJ1jff5fKIxMNa/ZhfwyuxcJNmN56dSflB+g2w94oxULTc6rgxsQR13v1EYW+FKM1S52Qb9J/SIEf/AC6YBbMa6lVyeW7fcAR9vvik4dpY9CRl4qxjnagZTdQGA+EXvaI3tPz+eFud4aKYLLUZhA0g2MbX7D09RgymVMu5ImSsWEzJvNrW/ucccMrK0lphoYi8C4AHrtgxlSBJZFtCuynVvpw6ocVq1V8ugAhiDDCfqYgek9MB8Qyo0SrBSVDFdNyCYIHUm89/2v4BlHpZhVF1JFytttjNrzHzxuSK69vZk3dG+pcTZKNNi2lCxI0BWDCRCyHLC4Lbehg2wvzHE2qLVd2LkgBZmAvNezWjYdTeQJIMOVKzrY+YrCUAhrrqmwChQ0ADc/LHC5BHVVLCnPK0mmIudlknaL3uZHfHJdLY4lrcSrJlClZkaRpRjMkRcGOoiATF4xnaciDcDeQb7n5jbGg8Q5QCqlEq3l6VMwfzKpPqQuoC3WcA5CgaLlix0hxpBALHYWjvPv8ATHRCPjf2L2yX51aS09S6gCQZIsRFzP5rmJEC218KFLSpZCFaSuwLCSLTPUHp0xrytNEO8xIkSLkE97dJjqIxjspmmqV6YqxYwVYAqW2MgCLmB6QMbiymwTlVIdZxV8pOQxewMNbvKevcx9MaT/05q5dqeirVXzofTTMwTMj0YwNp74B8RaUoMoVCo0pTHl/5kkCVlYGkCbT0xnauTCvT/AIAuQbarDlu172kxue2NCHeAJSpm24n4uFFmajTp1wCXkAlEmIBIN9JBIG19hhXw3MHNVP4jMqCuo6VEKoE3/oJIxVwqhSr+aSr0gylXCsjaVIge5O5A7DbfHeT4Ahol1qsQhIBBClWCtcgEgDVHXqb2wVxxWPYbs3PD6kUgdA0s8XgQCLmSdoBjm3I7jCDxrweplWXNZbzCXlXUpqEAgKb7XgWEGQQbycNnE8qiKQ/zaNVwkFlZCHkvpm3KBBG09wTjU+HxmmoUqdQ1BTBGjnYl4q6gkHYC3Lb7HG6KOQXZRwvxerVdOYApKSZamLg+ovNxvfBnizi+UamF1+c9RdcqI3bUAZsvaNxG18cDhNLLpUp1KmpCdVQENLXBIhbhtjYybxMYR5vh+RZj5bvDyU3MQLAD4mk3v7YC4Yt9lYezSKRl18jVpkajaebuJO4/T64RqSGAYWOxHX2xtMppejBCMgHOUpnShEkW2uADfae4xm8hm2/iWXVqQEiQAeogADddUge+DCWwN6LeL+WaY0UyCYIPQ25u0wbXHU3tdTSrtTcNFwesR9fv9Ma/PZVSrFSw2BgCYB1EFZnfvafcYAo8Nyzs9SdSiILVBExcRYjpHS2DxSTjTDLeA6pnMzVaiFZBSs8CbkXGoATEx3v3jFdaiTqTTq8wloVogjTPM4AiAehg7m+O+G5RPL1VSqsCdLBptp/c6htsRhw2gmVN9RsWgG0DTMBTeTH73jdOhlnIblspXXKk0Hp6tKhE80ayQQdmANOEkEl53EbTheM8cq1GCNRQVlJBZVGottfTYtOxib9ca+lW5GOsallQ5MiWkrfuGOmxk/O2PqcObzHSs+jXpe4CMY1WCt6x6YbiSk22CTaWBINZM+onvGHKZekKqgBlI1FiRuuwm/MNVpAFg1j144cwBIZQQLytyJtfpcm994HbHWfcU6hqxOre/oL9ZMSIPfrirbboX9jQ0qNVgXLSCATsp1EkEKOgEWBFx9OnzBT8NQoMmGIiSbWuZH6YWGoiQRzAiJk7g3PYdtz0xWDc1FmzCCd+pHX07Ym42UTDzmQvKTcb8in7kTiYuqZMOdUxMW+WJhah9j2eUaIo0KgRtbMDpgQTMdD2UL7wcZzTFKBvUcKPZRP3LL9Ma2p5Ry7VhUKlLKhiWghZsNrOTc7DvhRlMr5tWk4uoJMEEEnUSWE7gk7+mKxfW7IPyoq46yKiUIPwg+oIMR+v9nFmSyyBS3MqwQxdepBt2/c9MBVq3mZ3f2Nvl6D3w44wV8gjn2LHtOwgel7j0wHio/Zr2xNlDUQsajAgsdQKhlibtAINzsRGG3BGBSorqaYcgIFlpNitp5t+874VeHMmXcsy6u67dbWiOmNxwjLqaSQXqM5dmCwJJYsVkwYAEQCCSDuIGNzSWgQXs6zuSWpUY8gIFwEBm1wBIFr2N7Y84mlEU8tl9dOlqbzNTJoN+W9QFgAoPaBAPSTVmc9S0mo1JmdXuOdQCsCQb6QCO0QPfDvNUvOpOlWm3lhdaPcixEQBuZIAsGJMRGOd4ooYDNVB5tYorLSYCnTVWnVpXTqDGCQxlpAvqI6YYcJFFSCFGpGEHVq2jYxIO87/LbD5aTOPMI0aVHK4IYckkwb7i3v6WzngVFNazPoCNq02AkbegO9txIxTt2g/wBCVTHNTPIyMsFZNibGZJ6QLGDvJxk8nlSqy1ISYubiRuIHQx98afxcmqgUQuzTtBMkGAB69yOlupwnyAY6UOoQFWGtJkKelr2NzjQxHBpDrxbVdVo6STDyNUQpC2t25uvYfJXl6HmBVqIqkmWOotq7yG3sZm9/fDXxC1Vgj1UQaW0idjqF7GJG23phBn2ZVpuJJgtG5YBzHqeX9e+KcL8UgNe2O6mqk1KoF0pTMKBEC99TSZkBewvgStnStMqAFDh4AEuQxgn5avpFrTjleHZ2Qy0SDcrzCFPyYsRM4Y8C4QXquRVVtAg1Bp165GtAADC81yTtG8k4LmksMzSMuODwrOWUML6CwDRG8TcTF5j9muT4vCmGK6nACyAVHLIHaWX9O19S/AaZoqmsqxPx7Wkc3KvwyP5QL/TNcb4EQ4HLLCVAjVUYHmUkbNp/NF/rKw5U8MzQxz+YR6zlnUeaoCRbQVloYCJJG5v0wk82n5ZUWIseVSpPdY5gQL3ty7TOKavBqoXU1JkVQZIqAnedlgm1r2mTtildQpIVubiCCdzJMk9z9z6zRNejVexz4XqsaBXWR5ZOkahcHn6tNyTtO5wpyKItdarqqAhisk3aBEBJvcxaOnYhhwanU0swdVLNBEEloEGIPvb198Js9lGJAAYqtQDVJ0m8W1xIEe3qcSXylk3pGrNeq0jypB3u0EWkQT1G5kjCNs2DrREVkMPouIAMzAAnVED3HfGopuG0gKbpHMxJJk80zP8A3jL+Hck4zLU96kNOozMMN7/r3wnG6TYzCeH5ErSreYopqx8ym0sBDASkDddOkwYBkRtjQZqstelSqXsoXU1JF5QSCdgYsLknfHhyL8lN6btTlQWALLGkhQfSIneB6Ytz4hHFZR5akahvuRc2gQR1tYR0wknbsK0CKyrTWQxVagcqEEmwHw9bGTMze2MxXrs1auWVdVRjp5QdKEyPhC+0xawxosgrM7U0oFlqQSTpCwuzGbhhe69bYqqZRRUpkSrlGViZKmCpBY29Rte3WcNGXVmZlERFrhwQtOZKk7kdBBmCdjPT0wTWCkmabODc/EAV6XADX+WAeM8PahmGFygeZGxBuLk7x/e2Hlb4IAcDbUW3G+4MDta21sXm1hix9oRUatMM3ljlDCNzAk+s9xedsMxS0mtT6EBx8r/oThFk71GBk6rX74cZjNclNwb6dMR1H/Z++GkqYE7QXk89pQCRbuinr3InHmOaWWBUEM7AgGRA3E7acTA/E3n+/wDDfkQ14qummlFY072m1tIkgGJAYj/dfCwUqmpUQEyNyRIUGN9uuOMvVOpQYlTII69bdNp9b4a1bJWqNq5UjWp6xuT/APM++nCbYfijO8PpK9Z6oFjyjmtsLjr0tgjxNVLAIGBUMBCydX5jJIBUjrI3H184RmxF40TaBMS20QTBmMFcZpAHUphTYA3JPUCDPqf2jDP5grxG/g5KUMlUlQ0QHa1jzCRa5JIB9O2H2e40coCq8xeRrizCwhAv6ybz8knhLI1adRHTWCSAVWZPKTsOxG/v7Y1C8HrZysxNSkTSMLrYhogaWIAM9RJxzcqqRSNVkT8P41TUj+JyqsJ+IIpKiw2XmPTv7Y1/AxRq0maiHQNN2XW2kzFmBEHePrhbU8FkNDVkBABPxfCZEzG1j16Y9q5WpRTTrpsmkCm1KWAAl21WA7hT2PS2JU1tBdPQm8cZ1fLPl03WnQpeWW5k1NMCBE7bmAJHbAXgTJA+ZUQR+GqkG3a8dwfsThRxrhZ8ogVCWaCyjqXNOAJ/KAf767ng2VGWyugvL/FBUkXQELAMk926A+0dMoVGl7JrLM94jUaaS2uWJX+a4meoO7bbRYYE4Ui60I1jnAIZgVswBNzbrvFsM+MFzQoS4kFgwUQCNTLIBMwGaLdWOKPDNAsSQSpLdJBtJItEcqm52xPURvZ743pqyoEWkdT/AJOvUzOwkD+xhXSKPRcjRyAKW1GUX17HeR9jti7xVSbLlQWcpGmGYEs3KA3KYG5t0A3vZM7U0RUk1WLnQsyi8oM6TZn1yJP8vTHRxfAWs2bLI1K2kpV1hHWZ2hbmQfiLEgC+3yGCqedyvNoaxsQQouCeo9IHyN7494ZWrsMsGpFEWkSQTOk6XQEwIloYx0+mAXqrcRux/XEIQ7N3gEpUE1PENDzNPmfiRGsgTG/bTvP5YgxHXHFXO0CAGaegUR6RB3B9bEWvhc1amZn4Zif+8E5MqXW9wR8x0xR8CWbEXJ+hVnuMglqbyF06Vdls0rEzHqJE9sJc4oQsI0iDpUNLAQLxJMH9sOeN5uqaVeiqsU10yRoUiNE6pboCLkbQJiL5ujnkKrpJR1tpLEg3uJJkKeo/TFOJYuh2zWcHpCmCCRpEkyurcav169sKeLUxJ5JcliDqIAGr8qkWN/TbFXBqBqa3cKqwANTgcpBJIN4kREb+uC85R0uAbTOwmzKTb0AIj2xGqlsb0O+FtalzAi4BPW/U9TtI6H64UcXy4oZ5Y2ckamDfmUXv16AkwJvAEhrkKxHlAVG1KSIZbNfS3MbBhcRO/TbD/wAYeF2zFGhURwroyDlcCFLlXYSQOUG8DpHQ40Y0/wCTPQ18JZaKa0KqurL+NTZF1KUeYPICs7gg/wBMCcYenTqNUzWWqGgJRIUDW+8kMQQIFo9elsTO8P8AIOWzOXYMrU6YZp1SrDlg9dvi6gr1vjzxTw0vrLVIpRrQMCNGoSfyyLBRBJ2wk10YY5MVxDxK/maqKJTUHlVdJIuYMhRf2/phhk+J/wASnmtSdiBcKhZGuZLABtJ+kx16BcG4AuYDCmQSqySSwg3uIiTA2P8A3XS4QQaqgmtpQEU1VhodjMQygkgT0gd8BpVkZ/oQ+KHFVywQBmmdW4I7CLet++KMjmG8sI8kbnVuG236C2IaJGrUTIaGU9OhPylR6Y6yRUcxadWxJut72637euOqvGiXuwDMclQPG5O0xM/Y74OWkNOsFpBKkxIOqAIGwIVgel+t8c8VrUiI8yYIiFb1kmb/ANYx7ksxy1DYhwANOwMFfhMXMr7acUq0DQdkuKaECszyJ2QG0mLkHpHXEwsbKNPQfPHmE6r7DQw0NrYmWWZIvM9WvsQQffc2wv4xnKgpmjq5WbY2BiSJ9b7YOyoVAQNIG7FhBBtA5visQQBP74Hzzl0U6dVwAGj4fpYAC14GBHEhmrRbwcqizNMMFgteflG3/eOMlrr5imqsGVYZyYCqfeN7des4P8lloM0oyhQsMbb7j97g/YYD8K8LLljo1zpt/pYzqG9477XwI1mQH6R9G8OcUo5cebUM1AkIAZkn8xIMAkdOg97a/wAAhoq5mpM5hwFt21X2su8T2xj8n4Vo1a6sxCUFVHYA76ptHS4AjsR89XxbMDWTRrtTp0gFOgjnYTYCCIExPe2J8buXc0qrqivxi1JKhqtXNMEaDJGk8pOm0ED1ncwbQMFPmkzOWDKCwC84UXFt4XcGPuMfOfGtOUpoX5W1M5MmwE++ogA+vfGo8K8FOWoUqbVQtYqdSmdJBM2Iki1u0ja+BzasySoQ8UoU7hjS0k05lwGcU1IJFxGptOx/qb+EZ96mXYuEuxZVc0ybkknmaTExzXhY2wz8UUKHklQgRGcAHaFY6S3oNUC09MJOH0FbLBqQ8sMOXUQzNYf6rG94AA5rGMCcu0U2GOBB4tzVQBSSiaQCoUoepleUzCgL0AubYbeDkLkEkGzHYmYXT09H6nCri9EeaxaioZU1E9DC35dRA6bR1w44Tk20UgpNNWpVH5RYsppAbjoXn1wH8QgnjHLU1CypQA61TSJ/zAt4sQAZ+g64XeGaAq5umRZGKIYt+cSOhAMj5e+CfEWVZVUNUZlZNekxeHW5bcWBJPeYwx8C05qUCpGlq8mGF4NPpBJFoAB+pw1+APZqafEdRzIZdCIQFNyNtMWkflB367DGcrUQQSCbjqO5/wCcaPjFcee9HyydalyxtBW8bf7etu18Kmp6Q0AAf0ONwLLJ8mhJmciYJtH9/wDWPeErD057/wD7w28vkYRuCdthgTJqC67dB/8AYY6G7RLTKP4gGsEKzTdRczB5xaIA6D64zFaglOpW8xQGvpkwJmLC5YiZMD1xtsgn47UkUgBQbHcF5IvaSV3P9ZyfG1OtpX87LMhep5eaZMg7ROObidM6WMOHANTUC8opAbYxB3O3b2wD4q/DBIa+kWiBIgR62E/XDbh/BlNMGakrlyY1cpbUVmI959xHfAPEckAAo1MCqsB0+J5idtvnN8aLXY3o68O5tgiSyFAQQSVDDqbF9g3QgHGp8TcdL0kWjWpioToWNPKhSGGprqDbb62E5PgeTOqrTJCwwlwSCL7QOl+kR64K49lJCNdoa1QGTvJUx06n0Ow2xq88BTo3vBq9IjL5bVrNIUkXQZkIBNrbMZO8BffDfj3EaFfK1IaGJ8uDZlaYvBt3m3yOMp4Xza0jTcKphNKPAsdMHpa02mPbC3xdx6mz+cUCgDSwuC0MOsA6oJvb59FlLu6FUfY68LcOpUKjKzOaxpqXKmw1AkKJYt8JFjab2wp46tLzmrZerqrCBVoOpRolQBewM6YYSCRhJwri9TMVKtZUOuCNHUEAL8zpAv139MUcRqzmadQxDq1JpMEgFWXYxCwCD10ta2Oh8S0xe+LFPEK9Ko5dCUL76oAm4kdJGxkDv3xnKRZHIclWtN7ET6Y1WayNBUqU1aX1QJIG4n1GxiJ6fTPZ+hARgTIMDqd9xbmERv3w/G01Rpbs7zglSd/9WmO47f3GJwvIsR0BAJMmBb1jc7AYYZjIOaYksXKiLEWAkiJ22/UDHHBMlUIq7A7IzsoGxO7be+B28A15Fq5aoR/mEegFp6xbExTma1XUdLog/liYtf8AKevriYyHBv8AEFJAAQRadUE2gm43v+mHpzGpFJGkmSBCxub/ACMiBsIwDneDUf8AD0qiBVYuxYmIRdKBYMXLSe+E/AHc2JGj8oYn4vQTHvgOKkrXoVSp0zbpmCaDMqsVT4ipWZYiJBm09u4wi4HXPl1XpagQEgAwQfMW0kG8zNuuLOLsQgBSXZSeZpABgCACCImJPrgfwswC1SRGuwjZeZW94hek4XjXi2aWxsK9XS5oozGkCxIqACJkzqQlha8N3j0Z8R46adOmNLsWYKshRzMe2onSTt8sH5fKqaNQ0wNRBQ6ZsDUKx76J3vaMLvE+TptUQKCDTeSABFn6bTEWPWMT45qwtAnH2pIadIzq5S3UsCQDvc9THQDGj47mKlRqdVlKF1laaN8RIUD8krBmZFibTOE3EMilXNeeqMuh1Alp+G5Eze95Pc415KaaQqX5LQTJKAMoAne523OF5Zq1RonzvKZ+pmHanUZ9OoIEJDFgl2ErAsWUyIm99sbLiThSqqVDLCkqthBuFAsBM2MYzD5E06rlSraKzcyswDMXkgFTq1KsW3mOhw74rQhgJYTpMSBt6HeAAebrb0weSStJBj9gnieoGMw2lkZlhRcbWYHmUNPQWE9canimW0UYpBgCtUIbTGtIB1f7I+ePnviEsaqopI0Lzai0XPMADYLzSI+u2N9x/KM4pBHXXoCmDBQNXOponorC0Bo64WsAbyhJxxVekQbJ5aLzDcFiem4IUgx+2L8pQXJPl6KsiIGYmCbsGNze3oSPrhJmOK0mdssgcMjES+9g0C5JNyDO0Ye8b8O+fmK3OwVFqVoFySgEASYEmPkMFKlTA92GUOIpmAKg0h1VkYCbhUUAmTMwbnrbG74clCoop+SNagAh0gtyqxYEjmHMLicfKs5w/wDhqSBKjH8HzDLxzMVDCFA5o0iD6XOEuf47mMx/mVqw8sbKzJpITlPIstymNRiFYnrevBLq20JyQ7o+j+MMqmXaFEa1khdt4/vpjJ5V4fY3YDbbGSr1qj8ztVL762eoZ+oGw6T2wxo13WoGJqc9gCGiy8sBpuV0tMkmZvsKymndCriaWzSZ3NrlmeoCuorpVWB6lwWmReJgb4TZjh65hqitJAV3BVoOsAsCYEtOpvr3vimshqq+qowIAdhMiQTAh9jc7Dr1nDPh/BVoZqkEYvqpmqNUAiaLCNSiDLAcoA6doxyKo+8lmMKTRkwJLEhhOq5/EMkkSfiF474X8boHyx8PKhFmkm5I/XANHilWRlvI1qWM8pgTvLdAo6i8/IYY5/KCkqpqRmFJ9S9Qmv8AD9xOox2IxutGPOCV/wABwS0NIBJG8BjEXmJOo2idsO8odSFSeYgNFuYKD3kbX36dJxj/AAk61FqLphwCbMQCFiZMySbflm4v31fDUVqLaAKhCSBM8w5RIJg3JEb79saWG0FGRzFXMU6y0NTMlSn52lHCiwYdRuAOkXxTx+gTQCgOyuWOvVtphgIItZhO2x6CzrKZfzczlqkqAKJJufhKsGUbtYnpsPbDbi2URqaxCxUKEdYkqPoLewi2HnNKWEBJ1RmfB1dV846wrTqUWJMqfrO3y6YB4vVFTyDR061YFtc8puAAY+AjSfdhuScCcAylVHdVPNyysgSusiJO1wNvtGOOK6g+lZhkRwNYhQY+9kjrY46cN2iWsHXFcq6PUV0VWAYwC5Um5mSQSbNvbfbbAvFqwWmoQzcA+2gN+u3tj6FxoU3RHFxVpsxEC2pAwJ6TI79/l8/zb6aEICGCoNRA3kgx0nSR98T4Z9tjyQwytQ+Sml6bMBJAmRMC7NtaDAte3recwtOjq1ifqoPeQYaRcD+sYL8O5V62VrMX58uFOm5JDGDBZtIKhWBjsO+Ml4jY7o80ybLEaYHrf5zfCxj2lTHcqjYy/wAcqiAgqaQBBve29iNzf+uJhnwDi6fw9PWw1AQZ09CR1P364mM5U6oWzN58xliCwIkBbsSbgmxsB226464XleSn0m8nuTt2P/IxzmM8aalUIbUrIbRAIiw7xNxgnLAKFPYAD5fqMVlaiKvkX+Js9GkIQDI0wWkAfbcxeevbFlCKKgOpChg0KQNTdrmY9pP6YRsTUqEmwQbWF5vcDqT+2C6Lu3xMNKwvNuthcEiIvG/fbfA6Ukg3bNBkvFNakgUhAgcNOk/lJaTeNz8JF+0ScWLxpqrgoitKk6oP5Tta07ntjNZBWBOkixBggFTYrcN8RAJ/bfEUD4iWK6YUqBebCRblkQZvvbC/jiG2a7JcYXQyMIdiT2IJEmQ8CB741WSzNOuEmClNgQpAkgaYbeL7z7XG2PnhrSgOlSgidbE6o0id5AJA5d979cDnOZmmrVKR5gACAA0LO4VgRFgO9/rF8XZ4Guh1xbh7U+IUjSNq/wCIyEzpZgd4O8GbXwy8R02fMqQW2SIiFlRIMGZtYC1/fGF4HUqZjOUyzEsWlmv0FtthMD0+WPoNQnzQ35YttAYAkHvFsHli4tX9Ai7EmfUvmMwykAppML8TE1UUbybQu0dL9mPG3qozVFPOoJaDq3GxiRH0wifLjU9Zm/Ed0YOPyiTMRBJIIP8A8RftznKSqToqoVWAodoLKBzK0DaSem3qZxSMQOwrifi/yaxRkDMmkEiIaVk/EJAvHX98b7wzxajm0qPTP4z0aihAdzok7xBFvocfNOKZbLVxUqgaXaRTMkKCDAEwoaLAmJgbGRgDhGZFP8MOFM2aSomRJkCYIER64z4ouONgy2fQ+OLq0xZ6YWCsCRpYPKGzMrLBIkjvF8c5HOhqxoABPOWVqkaW1qoUg6pGlgdJta+5nVj+J8dqoyVDDQq0wQwZYUGx9xIi1ifXAL8QLqzM7GZIgqS3MdRYAHoQTqP5bE7YVcLoLaPo7cEbz/J80T8LDdiYgiAhk9fnthbxVm8wUpDpRZ216YZm06QzFQNWlVgQBYbWxmkz1ddVTzXFaJLeZJFoneDYaY9O8YqbPinTlXYrEMjKnxEnSAIJBABO4tB2EMFx/Rr+zU0aSacy5K3CqTCxrKjUbm5JB5pgT2w54/nKWTp06tQAVlooLC4kWAA5Zm09ovBkYLhfEEamXqMqanJsZlgCDbpIb8v2m/vHeKDNNX0LeGsBAgCLAkwABA9sH8PlkwVwvxXVzDOgimSGKsZIkRYzMWO46+mD6QY1alSQ2qnKGd0O1pmQZn1xnvDGWFJS7RPMRJi5AhbkXJUXnb64atTUjVVqhdPMtMOGaAZRdW21vn0w7grdGTdZPPC6kVfIYkF6cjuJn6bL9uww8ySGh5pLamKlSIkTyzuduWL+2MzwqiBWWqrc1wbbyd97EdR73xuy2qvXsfLqI4E3B8xW7dBIEQdonEOTYywZbwP5las2crNq0fhInRQwN4kW9RubnDrjmeCSv8/OVURpkglybQPnuT8vmf8AiVbKVn8piskjuCsmPe2DsvUq1yK0QQukxA1yZGkRYRMGDf3xWfE2+3oVSWhpSzKiuGVSW5l6wFWJN7EEGwmfS4xTm2oN8ZaKcARI0CAoF6Y1Cb7kiTttgNahLFkTSADLGROqDNibGO17TOK/NkuQfLXlDaoJkgk2kBhJOw6giMOlWgUhy3GgUREKkAaV+LUQAIB5YmCOwwEcwrox0g00JPMI5o2gG5+gvthbm80C2l3kSebqTNiY3tGxgDacVM5WT8UEibxY2PzB6+mMuOtGs0n/AKf8RDmtTcwaiMrSOpOqQREbG3ST0wn45T/BYARBnpO/NPyHbqfbAy1PLqK6NGsGSJEkNP6OPpi+rW+KTPWPnJ3xutT7IydxoE4f5hprFdUF4UvBFyNseYVFMTF3DJLsy/MVC1USZNhhrWsCRHy/vsMKMtereN+uDs/Uime5B6z1AwJLKQ0XtnXDQCDqnn22EmbfKALYKfm5YGqAs6gJ6jf/AIH64opjQwAJBSAPlyzHvJwVTGiwIKxLA2JsTAPSInfCPYy0LarA/ExawsNrGIM+gG3cYuCQyjUFYRcHczIkiBN4kxEXNsXrkS0ll7bEdpmzG/8AZGLv4GnFxB7SBtuIW3rjOSNk5pltfl+YIfsCASdug3PUxA3wcmXGowRqAJH555QBAU+9yCNj0wPRLElAwgQACI5oJMbReBBM3BvfBhr6aisRKxeN5FjBJA2viU1nA6DuHZVadUVdGmUJBEQXUQZ0jSOpgd++C82xjUxeNzYabiJmdR62wly3ETrdVqakAOkH1sfck7nrhnnDpVmM/Aem89jN9vT98Skn2yZC5c4HRHlQdc6ZiRqq/aEX5k+mLMzXyzFqhaahVUIZTbTTVOi3MAkn1wiy+WpBVesXPKIVTFoDRtMXNhiVOMEwqqEWZZVmSBeC1yZiPST8uvrbJoNzdemERUQimXiC4nUSd94kEkH548zCUP4jtTpiAJkk3YyewJN5F4xVlqWtV1iA9TUOpvAH2O+GtDKUnNVSo2s0EwSIWb2i/p9MI2kwoTZnPqjzTQcxAjSIPNbqYIIEG+L8x+Np8tUDVG1VOQjS08sFZEN1hRsN8HZfgaq0MPhsTK7dSonqZudgPnh3XzITKFtNL4pLgMahUGeUfCCIO/c8wgSspq8BMz/Bvy01ZC+ogrbYGV5olpIO9jbYxiqnNJT5q2IBpxTm9l3sBYe5O974aZfiCqz1efUVj4TqkQOwJi//ABh5ln8zKLV/CjV2h9JaxaSea8ADt8RkgCUmtoxkU4uxqh2pjSk/DTAtqEsbROwg+gthlwzy2zQeFK1FIINgG0MZ6QZAt3IvecGVeEagxC8hER1+JWi8A3WwmY74FIVfKBUc0rMRZT0g2aDe+xB7HGc01SCirOBajVEjUqMxYoNwGMLJJJBgEKO0Ytr0MsEV6b36mmJvIFwBIgm/bHNOnp88KAIJaJFyJi4jbUOm8YTf42QxKyB+UQCA3XrYf1O+G48rAGMaVVAhdZGk/DM9Vnf0JPb6Y0WXzTAyDaJF/wDSbx74ybhaiGoieW8Eus8rcsyB2w/oEFVbaV9PSBe+xxPlQYgdbhVKqULCSGFwJkQWggbjHXl/iS3RgECiRckd5Ci3W1txgQ14VWBg6hExY7dbAYLyzSxJadDQW0k6rcg09NJN9jbthUnWQifMU3DmCYkxZTFgSGXeOke+K8xTLX1M0jTzjeCCFG5v8gLib4YVCdUWKkG0HciBJPoIt+2PaaoFsoDfCQJFj3Igt9+mLXSQGJq2VYcgGm55TEd5n+9sXBLwBpBEkXgkD1uZ7euCM1S0VOVgFjoogwDe4/uMVE/zcxEkT7GAdusGMPdoWgfOn8Nf9LKwJEWYFWPtITFydPUel7RvgYpqVx3U/bmj6rHzwRkMwppi9wRMAm1vv8+mM9AWxbUyRYkz/e2Ji2qpk7/8dMTFU2I0eZGiBdtUnsP6494lSBKkEjbcR98d5eoHcjTuYEDHPEHBCmYAkKNpHf6jC2+wcUE0EJBlQx6STf8AcnFyIyr5gUQdRgtcgdAY9em+A9Y091/lG228Y7yFfn1AzFyCJA9wRBwjTGTCKFZlI5BzXMEAETYXNwLie+Ic60sCoiDGxIsbWvB/5xcxVtOlrWtO02MnqIMRFxgcvAVZk+jEm/5TFgvp69cLv0MFjMEpLoA2oc1O8KouO3aPb1wTl6gemA82YGCQDEzMzBgA9p27QBTrKrQzEu1r9Lz1H83ftizMVFAALACZABkkD2nc4VrIbPeC0AzlrgA2JFon064e8VpK9GoEcBiLGY63v6jCjhWYSmArNMzcSLAn2I/rg+jxOk9lYqSYuWP9fphZN9royWAGu4p0GAUtyjmZktyhbAR0Fhc++FYydMJzMAzCT6D5A3nph+eH0npDWJZVJEOT+UxsYvbbCrM8OIjSjHlBJHLvcxfmM27QPXDwkmKXalimUOkIQLxvykyQcMOHZ8o1XldqbRqZELBYNiQBYSY98LKNAoq8pQkyQZETPra0fbDfJh1khZHYMJJaI6xG59ZPthZVQUwls0xJ/DFgGgH4luJvsLgTHSAMD5goarhadXRqOoQum9wQSwJ3vaLbb4pqoarBfNI0WYgKbEjT8XKANR2N9zg8U1pUvLLM24LmDzTA27CJ329cT1/IQT/DUB0ik7AmdZRpuPhD/Dqm/wA++JRq6HXVScqSALrCk2LcpsZHXvtfGpp5ZRS8rW2mJnT+a0Mb7g36XwgrLIai7NIGmQQt9QIaNLRIA9L+gwO1gLUzrmFVZuZsTCif2jtEfQHjDVG0E0igWWUEjU0wC1ib2HKYsMUO60BpatU0uNIDuIBBF50qBbqRIHvi/P1WqSWhpWJSSNIMhixH1Hr1jBqnaGKMpVQIxNuZtXsRT/cfrhFWylK6U3uWsG9J7CB9cNXTUtUNJBA3P+m3ysMKzkDJ5QCBJGoARvEapEAiI9cWhixbL8nmyaTIYGkQDqIKj80Qtln9caHhyrTposGQo/K//jhM+RpkBoAeCNxv3PsP2xfnuLKhXkVwQCTF79+2Fl5YSCv2TP0IvfTqDCxB3iLgWx3mUKBQqAqCW5O5N5nft8sAVM+KggqEWbEdtxb9++DcjWRgQxLMD8IE780n5jYnAaktmwXV2ZFJppqKQSXm8xIHcbyP6nCZs8QQxIWNuun09bdMFZrOUy3Vd1JAAn0krMT6jritHPMsxETy2PQER1gncx9sNFUsgZwlQsC6up0w1wbmR63ki47XxMzROlXJp6p27AiTuYI2+uLnr6AS0kdLf0sPcRgDOZkFiwlmIkwZAHrfDJNvADjMiQJgewmdsdcLQBGYKDG8n17AHFbVQFPeJgXgd4n16Y64bX0hiAeYWETJA6Ab++KZ6i4sI8wfyD/7f+OJiv8AiyLaQcTA6se0LnHMfYfti7KoDTYkAm/7YmJikiKBapjTH8g/fF2dMBI/kX/+RiYmD9G9DjKjlH+0focBZ5yabEkyGifSMTExCOyr0L1chAQSCTf1tjigxZuYk+9+hxMTFyTD6h5PZhHpZscUKhCCCRIMwd748xMItFEGZAclM9Swk9/xVH6YpzDkkGTI039jbHuJgLbMtBuWY+bT9apn/wC/9B9MLMzmHAADNEm0n0x5iYEdgPonCMlTXIl1porny5YKATzp1AnGVqVWOZQEk/iMLnoCoA9gLRiYmOfj+TGh8Ta8FY/4fM30i/XpjIcIQHNUwQCNHX/YD+uJiYEP8gjvLoGKhgGEmxv+uMS9MeW5gTrW8f6jiYmG4d/6BPZ3rIUQSJW/rZ8DqevpPz074mJjpQA7LXSTcnVJPWAsfSTHvjjJMSqkmSWuTviYmFXsJag5z/vA+XbFGcpL/Dg6RMKZi8yMTEwVsViqg50tc7/uMOeFUx5LmBMdv92JiYPLoWGyqZBm9v2wmqncdO2JiYaAeQlI2PqMHOOn+n/8jExMM9iItrb/AN9sTExMIh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5" name="AutoShape 4" descr="data:image/jpeg;base64,/9j/4AAQSkZJRgABAQAAAQABAAD/2wCEAAkGBxMTEhUTExQWFhUXGR4bGRgXGBwfHhocIRgcHB0eJCAbHyggHRwlHB0dIjEhJSkrLi4uHCAzODMsNygtLiwBCgoKDg0OGxAQGywkICQ0NCwsLCwsLCwsLDQsLCwsLCwsLCwsLCwsLCwsLDQsLCwsLCwsLCwsLCwsLCwsLCwsLP/AABEIAMIBAwMBIgACEQEDEQH/xAAbAAACAwEBAQAAAAAAAAAAAAAEBQADBgIBB//EAD0QAAIBAgQEBAQEBAYBBQEAAAECEQMhAAQSMQUiQVEGE2FxMoGRoSNCscEUUtHwFTNicuHx0gcWgqLCsv/EABkBAAMBAQEAAAAAAAAAAAAAAAECAwAEBf/EACcRAAICAgICAgICAwEAAAAAAAABAhEhMQMSIkEyURNhcfBCkbEE/9oADAMBAAIRAxEAPwD581PUkjdIg9Sp+E/KIPqvri/JQwKk7jUs9GHT9vYnEy7AG+1zHdT8a/8A6HqMc5qaRNLUpGuT1iBAM+oj6Kccj+kdi+mVVK7MZYklbCegB29pJ++GNKpIDYUV3mWO5N/eZOO8lmYkfPGiLNfQ3VxNvni9GUb9cZ2lVYsdM3PT3w3p8OqEqWhFgl2dgB+s/a+HdIRRbHTsKaF2iw+p6YSNWMyAxZl5iOlyCPTtM9MN6WcQnQvPCmDtPWb/ANTY+wFVOgGGnmUAM+pRue1wbnf3nEfyN+h1GtlOXPmEIpgR8IgkwLXP6R1wu42oOoABYggg7jSo0mTaL7D/AIuy9VkqitULFhYkkkmbSSYk3/TfBdUlg3wsZJW87CZ7arkfTCRk7oo4ozPDqwZgrpMnuR+nS33xrMzlKflrJZu1mE3jTN4kE9OszO65uHKDTanqZ9c6jHMIYMEmdQk3v3tthjxyrFMhRpD2JvvBiD0v88Cb7NUCOjvw7xseYEoqeUgvreB8a2AM3JVb2jt1x9K8PZhVyjFhEJIFhqPw8p9SCJ9cfJPDGVWm7DlLEDS0nY2ZY+XvfG/yzKxUD4goDaiCZOprdQgU9Ynmwk6jLxBtZO6fEalculR2JiABOgdY6TYzJk/bEXL+UzOoBBXQUKrpZSeaZ6entaRa/wDhyrWmAZiDvHUD0+3pgr+AaoOVXcSRaTt0ttvv9umJwu3QXSBfORdLJSgj/Lkz5Y1QYnckWBGiCSd74s4Vlb1ACSNcwRcgSY5bbdZ6XwX/AO36oUFqZ9QLmJnpvFsWLlzTSHQoTIBIjc9byLTvb0PTSUvaBa9AXDuOVEq6CC6qAxT/AEmRC9Oht6YB8Y8SqBqhprpYoOZiIINMiRBM7m57fRtk8oQJa87RsLf3f+mEHH6a1IKqNLAhhYyfYREqQY33wqdDJKzIZfPUc3q5HD21HUx6EEDfUD3gWvGHnEaVJaZLq0hQeUsNws2DQN+/Q4yPBB5VdaiiGLQFAgCWA03Pb398bHi7M1FgqATLMTa3YgTudrfqcV5YpPGgwb9mAr5ovUNiqEi28dr42uUoUWpHRq1kadZA1ElAz7XPMAAD39sJuF0wrpAAZiB3HexG+NEueCGbKjq1yBsVEbXDAEex7xijlUbSNVsVcQy51AG40jsbx9I97ThctRTVKm1wQPcCP79cajNcLGl/LDswWNRqMTqM2ggqZ9xbaIxmc0qlucEVAI6g/MG/pg8fI0siyjawStkAskW/vbC+mysGidpMWFt/th01em4MOLbBgQTBixBM39uuFWaylSnqhGiRECQe9x09MXjK9E6+zhcqCNc2Pff64qZAWAH2x0M4SCdxvGK6J1sDtO3oMaTwFLOQ3JUhpLMToSCfeDH7n+xjivRarUVGQo+olzeb7W3CqsD5nBPD8h5k6rIBf1tYDvOL6tNaYdgx1VLFzJKiNTvO8gXBvzEd8ThK8LY0qRBxKuvLQoa6S8qsSLwYO/QEED0AxMKKiM5nW6CAAqmyqBCj5KBiYr1h/UDpyfRbSA1Lq2B1H2A/rA+eCfEFNAqMiroe6nqsKAU7x1AO23TFuXyWqhVrl0WCEVC3O56hQASTPWwEbjC7N1WKlJBEzbqOhkbxf64SVqSC1dsXO8jp9I9R++BhUhh9MFUsi7EhKewJ+QEm+Aq681t+3/eKxqycroJy78+xMXth4iwEVqdRzVMsSbALJAWL7TM2Jjtivg2XpganMzI1EnSsD52vEx+mB+LcR01KAps34S3j3nY72/XCyak6XoaK6oe5HLtTpxqUtLNE2Veax/mMFlHqbYNo1FSnpWWj4tQuST36CIgDbrOAeInTUVZALQWKj4ux262vjvLZFjILusCb9YXp6ncntGJQ0M6Os3lTUoeZVXSfMqKI/lEAX9wT88CJTIRFCkggRG3rMTF5vvtGLszrU00ZiV0QF1bGSGMevf09Me8KRqVEKxJaSL7BZgfMz1tf3xPkfkwxXiD5Eqaqgyym9plfUAn0jrb6YYcfKlQjXYwQQOxmPinY/rirILzMQAxFlBPNA2uRI69I+mCOI0xEkc0E9J3UD1I/4xNvyCtC7h/K4NmmRedtIgmNMG0TtvjccERWquWLIlSCYPMAabgTG9iLCbdDjHcKy4apcL0ufU/7vXscbzwtl6dStUWnrA1My6txBUhTN/S/3jDTpoW6Nbwrw0LGo4ZR+VZuYmdW/UG2NLRpKihVEAbDC/w7TK0ApGmGe0G3OY36YZA47+KEVFNHNNts80idr4qzGTpv8aA+pH29sXY9xRpMQynF+BAMCKhFLUGIkypmwWOkxFxBx8/40+hHOkkuQQfy8tODYEc22x2g9sfUuPUS70kH5tYPoIF/cfvj51xfJo1WsvPqEaQ0kGHdWJ7GYi+xO+PP5IxjN4wdMG2jCUSqlWaGCHUB2IAO8xv/AN40mbpTS1BQVAmNAj0kgi0dDv8AojXKqKwpsulSxBBPrYkk7X/XbGo4fltdM21LAJH5dt4iDMWxHkfsqjG5VLAhtz3Egg3tItA23kYYZ/Lh2pAA6pMRB1SskepkdumCeGZZUzTqoWwnoZkA9LC5P194F8QZdlr06gLeTp1LFu4MX33P0wW7YUP61ColRCrNTUqGhdioselyDPe0TvgDxxnNdIKVFyCKgEFQCAwEdwY6bHDrwuFrVabUwVy7U3CCDOuTqJEmAYGx6HrOAPFvDdwzHSVBgCQDNyDuJnb0xdulgSKzkxObXS4dFmmE+FRFx6EQQPTtglKr2qOukVQBCMdB5QARf4rX6HFWafy8sGQszVG0r1ItNgOw74t4Zmx5NAVQ0gFaZBU332m0ATe/Tvhoy8bYGs0hVmZVWEQ0QR1mOnWMecP5lgbwPpscMOO54K4WtTWpYMpUkEX+AkbrIPyjc448C5A18wtPUF1G47bXjrE2Hp0w0vhYqdSHelVKIsPyjURbSTciRMkfrgjM1qVNdBF3sSegtsfSQfp1GC1ymmqyvo5WgvHYxO22MvnMx+IzgSBaLXsZ36D2xzx3Y6VlGsJKt8Skg/IxiYdDIUq34hOkt0jtb9pxMdV8by2D8klgt4m2UGWo0qesZgA+azFQoBnUAdy0wR2v7YQV6IkkEyoEahvIm/QenymMEeJM01SsXICsAq22mmop/fTf3OB8vVZkckiN2B0idPNpBN+gAAgmYGJTfZ2NHBflsyLsLWIMWsdxEYy+cMsT3w3zLEFjpgPfTECYvbpMzgfhJTzAHXVqsJEgEg30/m9tr+mH411tiTzgZcAQMhRoANxM3sZiLdR9cEVsowcumoyjIaazqYGLgiSdwevfDDJqqjUoJmRKrJCntFh7gdsFZbNUij1FJim0wEKsDpHxE3gfFIwjfaTktBUcVYfwzhjGjTeqAToAEtz6rQJ0wQRIm0QO2Hz5PVWKqqSKYgtEmWJYbELymx9cceEXbSatUhpnSynpPRuoJE9xF9sGZ7OinSr1aYksVALXvqhRB3UTYbT6TPJKTTK0jE53gjUcz+JVSo77aJhU2i+24UA+uJVqMrMdIIEAqWKwJiIi+4+gONHleGvpNeu/OANioKyCUPb4hsbWttjPcJ4XlkpVHqM1SpUBQszkBpN1ULcWvqaeu2KqPZWxWnoF4NU1yQL6ehndmNugHUD1xVxmufMCCDAE9d5Jn6C2NPleDLTeoEDeWQuknsFIja4/5xmc7SbzahIIJa1rgBQP2++Aq7NmL+GkgVrgAAHmU9FBudonvtBPXGj4RnmUhxILuTqA+GSpJn+uEFHJW1abTEwepsLW2+xw3ylC4KkMABJDDcjt1HqY+fUWK0fYOAZhqlBHYglp2EfmIG3pGGGA+D01WjT0AhSsiTJvffrvi7MZqnT+NlWe5icepHEUcj2XYmMt/wC4VGa/zB5RsDeNjHTeZ+2H+Tz9OqT5bBoAJjoDt/1jRmmZxaA/EOaamqlY5iVJ7cpNvWR1x8vzue11lGmPMdQQTYDWWFgJJJI+fXH1Tjyp5ep9UKZ5RedJFvrj5LmKJkdCGkDZmHUjST67wfpjj/8AQqlZbi0Zzjr/AItTSALiNz+Qd7zI/bGn8OV9dEE7wR9LfW2EvF8sQ5tBnpO1/wCa8R1wy8PsVpgbATBjvuP7745ZZidCM/leLrQqszqzfEtiOXS5jf16Y0xzpemdKySqvTTcldIEGO4Nz0kXwozHC6RDNX1geYxAWFGljBJtJ2sLb98B5TJ00YVKJYCQIZiw0/mHWAbfbFOqkBNod+ElqU9LCpKIIVXeHUCToFoPMxkmLE7bYYCuGWorqXRG3YgzGkg3AbULgbzHrhDxKrUo1JpspElmV9NxblC327gzfpg6lnVbS4MF121RqIgC/wDNJj2wvJ2sMUkIfENEqKZy+lkRmhVJJpiCoJm5gfKTJxRwyhSVFABItEX363NgfT9sNuNUngz/AJZhXiDAkkyAbzGmD0nC7O5c0nV6aFlIuwcAp2jVFiJ5T6+2KJNwEexJ4mZqjFwOUNCmAOUDlEdLYr8K5k0qwI6iJ7H9j640eZrotmBfSrsVAUB7TcRB9z2tjKZapzqUte3+n0vvbFu3eFUJ1pm047m3RdBIluxm2M+5OkEXUC99u+1jBPUdcFpXLNrY6iwt7xAELcd7elsVO5dtKWmCSRAFuvUAX3PrbUcQRZIe8L8YZ2jRSklQBUWFHlUzA6XKyTHfEwnKKLEA+s4mD+SX2zdI/R7w9VKGR8W4I36/oMVVOGaNZUFi0eWumRMNdh6dN/i9MMMnnSV0G/8AqHUT17+3qfTF5qnWrFrJBNokwIFoncDbrPTAjLyDJCfO5JPJMkhw12NzMTMbvc3ANsFZTL07hVVWEaTp5oYGQD/MR8wNR9uOL5rzHJXUiqTsVIMjfYz0374FyVZgSzN3M6liIggRf6wInDtOtiey3O1tJYBkVUJ5jDWPQAEbbf2IG4VmS6Vrsuo20qAIICgATa42mwvhhWzqGmQoRjeZ03HSFE7byT8sTguVp2UCdV/9oX9j3Pp8gp1F4D1d2bWS/wCIKhLKoHKqmBcjkEjUe4ncjqRhdnM42VSULPoctDmSOUqIvqYg6uUiIHyw74LwyA7klC6aVk7sSwUfzBR2ESTeYGEXiXw0qii2YZ2q00NPUradelQ4cwNXwT6llvO+IKK22MHPUWjl518+YNPWTBFkutoiZNr3k4RcPpAMcwjO51yEVRpTlIAGsT8BmxE3+bTi1YJc8lMKJkGLm112O/Xt3xn3z6NYVRpNoGub9dRMk/bfDQk2qBJDvKu4mmoaNRIIN4hdUj7z3gdRKfO1/wAYhgQAwCs1pEGTOxuQO1rYlLO0dX4lTUpYElWOvbodRHuI6dJx7Wr03qB6FTTT6eew1gyb79jvjLG0ChllcqVC1WRjcRpuesE2MCdj7dMU+IRQVhpJCmykbyUEm28kWncemDsjUFQaBmqFJRM+Y66TsJEzE3tvhbmsv5b6U8l6YH+YmnT/ACgAxFp22A7RgwlTBRs+A+MqtKhTpnSQojU1iALWveJUDv0wJn86CfMdgpZpOkF4BYkWJgW+sAwZwtyOQqwSCqwLk8wNzA77E7AxEYS1eOZujWem4Vy0LQaNQWSTqW0gxBMyRGKPklNV9CKCQ4filMmQwMWkD8pI1dNRM7QD1v3c8Dz66gysD1hReQY3jab26e4xl8vRrHJ1SdLVFLSd3JJlYPaYt69IuDVzGbD+UeWrTYeYwkGCgsSItf6g3tgRbTtMZxvB9J8bccrDL1KbMiEiCACWiTMmwELBJA/MIxgvD2Yp1HnVLSY1MbNYKu3wkwJPU/PBmapNUGrXqmxk3Er1BJ3j/ucKMvUYOVfQKYGnzKoSLflvsLCxjph58immLGNDfifDX0+bDc0nSxMxMAjclTHSSO2B+GAnXZgB8IiA0ATaRc36jbrbHPEOJjSFOZptazCoIUdgoN/tHrhdluIZVE0uTUeZ1iw0kmALxI6yNu9xjnSdaKUMa6OxZnDKXBSaZso2kahP5eo3Jt1Of8hMpWdULvTe2kiYebXMAx/N8sF1+I0jrPmcxMmwibCdIIE73ib+2LMvxVBbz0JAgsUYn3AB0T8onocUTaQKBuImtS511SxLAm+55hftb+zh/wAHy1CvTDA0yUb41YoDIUwSfhaTHQE9TeOqqRQV9RCa0BerYj8RYfa09o274mURKo1iqiCWYgKp1VG3BgAA6ACTuC14vhW+yH0OvEPD6aZR0pQrNp1NpBZwWEGSbAgG4M+kmcY/xEKiDKsw0uxFKrTEc4HMHUmeUh4m2/0+h5VgVdhUDq5OgCFYqR8CqbSDLiP+8JxfxDSavl6mhXeiNIR4Yag8gkrYkzMDYixwYNxbQKsso5ZXqVvKfVTpMSl11aQ7c4Fl0RvFr+8r+JJSYsApIWpqUIN1EyvfS0rDC0DeTjX53itIUlIXKU3IkGiaYMEHe3mKwFiPQ3x84rcSLVVBNJptbWFPa0237xYYME27QNbDK+VcVdQMoJjr+YxZvQEiRMAWwTWdBThQQehm2okdTAJJF5MC0bXsVAOgMdCYI2kzFtt/UdsBM+qUKEzG+56j36zO+NdjUUVczTQlWFx/qP8A5YmPP4emnLUJ1jff5fKIxMNa/ZhfwyuxcJNmN56dSflB+g2w94oxULTc6rgxsQR13v1EYW+FKM1S52Qb9J/SIEf/AC6YBbMa6lVyeW7fcAR9vvik4dpY9CRl4qxjnagZTdQGA+EXvaI3tPz+eFud4aKYLLUZhA0g2MbX7D09RgymVMu5ImSsWEzJvNrW/ucccMrK0lphoYi8C4AHrtgxlSBJZFtCuynVvpw6ocVq1V8ugAhiDDCfqYgek9MB8Qyo0SrBSVDFdNyCYIHUm89/2v4BlHpZhVF1JFytttjNrzHzxuSK69vZk3dG+pcTZKNNi2lCxI0BWDCRCyHLC4Lbehg2wvzHE2qLVd2LkgBZmAvNezWjYdTeQJIMOVKzrY+YrCUAhrrqmwChQ0ADc/LHC5BHVVLCnPK0mmIudlknaL3uZHfHJdLY4lrcSrJlClZkaRpRjMkRcGOoiATF4xnaciDcDeQb7n5jbGg8Q5QCqlEq3l6VMwfzKpPqQuoC3WcA5CgaLlix0hxpBALHYWjvPv8ATHRCPjf2L2yX51aS09S6gCQZIsRFzP5rmJEC218KFLSpZCFaSuwLCSLTPUHp0xrytNEO8xIkSLkE97dJjqIxjspmmqV6YqxYwVYAqW2MgCLmB6QMbiymwTlVIdZxV8pOQxewMNbvKevcx9MaT/05q5dqeirVXzofTTMwTMj0YwNp74B8RaUoMoVCo0pTHl/5kkCVlYGkCbT0xnauTCvT/AIAuQbarDlu172kxue2NCHeAJSpm24n4uFFmajTp1wCXkAlEmIBIN9JBIG19hhXw3MHNVP4jMqCuo6VEKoE3/oJIxVwqhSr+aSr0gylXCsjaVIge5O5A7DbfHeT4Ahol1qsQhIBBClWCtcgEgDVHXqb2wVxxWPYbs3PD6kUgdA0s8XgQCLmSdoBjm3I7jCDxrweplWXNZbzCXlXUpqEAgKb7XgWEGQQbycNnE8qiKQ/zaNVwkFlZCHkvpm3KBBG09wTjU+HxmmoUqdQ1BTBGjnYl4q6gkHYC3Lb7HG6KOQXZRwvxerVdOYApKSZamLg+ovNxvfBnizi+UamF1+c9RdcqI3bUAZsvaNxG18cDhNLLpUp1KmpCdVQENLXBIhbhtjYybxMYR5vh+RZj5bvDyU3MQLAD4mk3v7YC4Yt9lYezSKRl18jVpkajaebuJO4/T64RqSGAYWOxHX2xtMppejBCMgHOUpnShEkW2uADfae4xm8hm2/iWXVqQEiQAeogADddUge+DCWwN6LeL+WaY0UyCYIPQ25u0wbXHU3tdTSrtTcNFwesR9fv9Ma/PZVSrFSw2BgCYB1EFZnfvafcYAo8Nyzs9SdSiILVBExcRYjpHS2DxSTjTDLeA6pnMzVaiFZBSs8CbkXGoATEx3v3jFdaiTqTTq8wloVogjTPM4AiAehg7m+O+G5RPL1VSqsCdLBptp/c6htsRhw2gmVN9RsWgG0DTMBTeTH73jdOhlnIblspXXKk0Hp6tKhE80ayQQdmANOEkEl53EbTheM8cq1GCNRQVlJBZVGottfTYtOxib9ca+lW5GOsallQ5MiWkrfuGOmxk/O2PqcObzHSs+jXpe4CMY1WCt6x6YbiSk22CTaWBINZM+onvGHKZekKqgBlI1FiRuuwm/MNVpAFg1j144cwBIZQQLytyJtfpcm994HbHWfcU6hqxOre/oL9ZMSIPfrirbboX9jQ0qNVgXLSCATsp1EkEKOgEWBFx9OnzBT8NQoMmGIiSbWuZH6YWGoiQRzAiJk7g3PYdtz0xWDc1FmzCCd+pHX07Ym42UTDzmQvKTcb8in7kTiYuqZMOdUxMW+WJhah9j2eUaIo0KgRtbMDpgQTMdD2UL7wcZzTFKBvUcKPZRP3LL9Ma2p5Ry7VhUKlLKhiWghZsNrOTc7DvhRlMr5tWk4uoJMEEEnUSWE7gk7+mKxfW7IPyoq46yKiUIPwg+oIMR+v9nFmSyyBS3MqwQxdepBt2/c9MBVq3mZ3f2Nvl6D3w44wV8gjn2LHtOwgel7j0wHio/Zr2xNlDUQsajAgsdQKhlibtAINzsRGG3BGBSorqaYcgIFlpNitp5t+874VeHMmXcsy6u67dbWiOmNxwjLqaSQXqM5dmCwJJYsVkwYAEQCCSDuIGNzSWgQXs6zuSWpUY8gIFwEBm1wBIFr2N7Y84mlEU8tl9dOlqbzNTJoN+W9QFgAoPaBAPSTVmc9S0mo1JmdXuOdQCsCQb6QCO0QPfDvNUvOpOlWm3lhdaPcixEQBuZIAsGJMRGOd4ooYDNVB5tYorLSYCnTVWnVpXTqDGCQxlpAvqI6YYcJFFSCFGpGEHVq2jYxIO87/LbD5aTOPMI0aVHK4IYckkwb7i3v6WzngVFNazPoCNq02AkbegO9txIxTt2g/wBCVTHNTPIyMsFZNibGZJ6QLGDvJxk8nlSqy1ISYubiRuIHQx98afxcmqgUQuzTtBMkGAB69yOlupwnyAY6UOoQFWGtJkKelr2NzjQxHBpDrxbVdVo6STDyNUQpC2t25uvYfJXl6HmBVqIqkmWOotq7yG3sZm9/fDXxC1Vgj1UQaW0idjqF7GJG23phBn2ZVpuJJgtG5YBzHqeX9e+KcL8UgNe2O6mqk1KoF0pTMKBEC99TSZkBewvgStnStMqAFDh4AEuQxgn5avpFrTjleHZ2Qy0SDcrzCFPyYsRM4Y8C4QXquRVVtAg1Bp165GtAADC81yTtG8k4LmksMzSMuODwrOWUML6CwDRG8TcTF5j9muT4vCmGK6nACyAVHLIHaWX9O19S/AaZoqmsqxPx7Wkc3KvwyP5QL/TNcb4EQ4HLLCVAjVUYHmUkbNp/NF/rKw5U8MzQxz+YR6zlnUeaoCRbQVloYCJJG5v0wk82n5ZUWIseVSpPdY5gQL3ty7TOKavBqoXU1JkVQZIqAnedlgm1r2mTtildQpIVubiCCdzJMk9z9z6zRNejVexz4XqsaBXWR5ZOkahcHn6tNyTtO5wpyKItdarqqAhisk3aBEBJvcxaOnYhhwanU0swdVLNBEEloEGIPvb198Js9lGJAAYqtQDVJ0m8W1xIEe3qcSXylk3pGrNeq0jypB3u0EWkQT1G5kjCNs2DrREVkMPouIAMzAAnVED3HfGopuG0gKbpHMxJJk80zP8A3jL+Hck4zLU96kNOozMMN7/r3wnG6TYzCeH5ErSreYopqx8ym0sBDASkDddOkwYBkRtjQZqstelSqXsoXU1JF5QSCdgYsLknfHhyL8lN6btTlQWALLGkhQfSIneB6Ytz4hHFZR5akahvuRc2gQR1tYR0wknbsK0CKyrTWQxVagcqEEmwHw9bGTMze2MxXrs1auWVdVRjp5QdKEyPhC+0xawxosgrM7U0oFlqQSTpCwuzGbhhe69bYqqZRRUpkSrlGViZKmCpBY29Rte3WcNGXVmZlERFrhwQtOZKk7kdBBmCdjPT0wTWCkmabODc/EAV6XADX+WAeM8PahmGFygeZGxBuLk7x/e2Hlb4IAcDbUW3G+4MDta21sXm1hix9oRUatMM3ljlDCNzAk+s9xedsMxS0mtT6EBx8r/oThFk71GBk6rX74cZjNclNwb6dMR1H/Z++GkqYE7QXk89pQCRbuinr3InHmOaWWBUEM7AgGRA3E7acTA/E3n+/wDDfkQ14qummlFY072m1tIkgGJAYj/dfCwUqmpUQEyNyRIUGN9uuOMvVOpQYlTII69bdNp9b4a1bJWqNq5UjWp6xuT/APM++nCbYfijO8PpK9Z6oFjyjmtsLjr0tgjxNVLAIGBUMBCydX5jJIBUjrI3H184RmxF40TaBMS20QTBmMFcZpAHUphTYA3JPUCDPqf2jDP5grxG/g5KUMlUlQ0QHa1jzCRa5JIB9O2H2e40coCq8xeRrizCwhAv6ybz8knhLI1adRHTWCSAVWZPKTsOxG/v7Y1C8HrZysxNSkTSMLrYhogaWIAM9RJxzcqqRSNVkT8P41TUj+JyqsJ+IIpKiw2XmPTv7Y1/AxRq0maiHQNN2XW2kzFmBEHePrhbU8FkNDVkBABPxfCZEzG1j16Y9q5WpRTTrpsmkCm1KWAAl21WA7hT2PS2JU1tBdPQm8cZ1fLPl03WnQpeWW5k1NMCBE7bmAJHbAXgTJA+ZUQR+GqkG3a8dwfsThRxrhZ8ogVCWaCyjqXNOAJ/KAf767ng2VGWyugvL/FBUkXQELAMk926A+0dMoVGl7JrLM94jUaaS2uWJX+a4meoO7bbRYYE4Ui60I1jnAIZgVswBNzbrvFsM+MFzQoS4kFgwUQCNTLIBMwGaLdWOKPDNAsSQSpLdJBtJItEcqm52xPURvZ743pqyoEWkdT/AJOvUzOwkD+xhXSKPRcjRyAKW1GUX17HeR9jti7xVSbLlQWcpGmGYEs3KA3KYG5t0A3vZM7U0RUk1WLnQsyi8oM6TZn1yJP8vTHRxfAWs2bLI1K2kpV1hHWZ2hbmQfiLEgC+3yGCqedyvNoaxsQQouCeo9IHyN7494ZWrsMsGpFEWkSQTOk6XQEwIloYx0+mAXqrcRux/XEIQ7N3gEpUE1PENDzNPmfiRGsgTG/bTvP5YgxHXHFXO0CAGaegUR6RB3B9bEWvhc1amZn4Zif+8E5MqXW9wR8x0xR8CWbEXJ+hVnuMglqbyF06Vdls0rEzHqJE9sJc4oQsI0iDpUNLAQLxJMH9sOeN5uqaVeiqsU10yRoUiNE6pboCLkbQJiL5ujnkKrpJR1tpLEg3uJJkKeo/TFOJYuh2zWcHpCmCCRpEkyurcav169sKeLUxJ5JcliDqIAGr8qkWN/TbFXBqBqa3cKqwANTgcpBJIN4kREb+uC85R0uAbTOwmzKTb0AIj2xGqlsb0O+FtalzAi4BPW/U9TtI6H64UcXy4oZ5Y2ckamDfmUXv16AkwJvAEhrkKxHlAVG1KSIZbNfS3MbBhcRO/TbD/wAYeF2zFGhURwroyDlcCFLlXYSQOUG8DpHQ40Y0/wCTPQ18JZaKa0KqurL+NTZF1KUeYPICs7gg/wBMCcYenTqNUzWWqGgJRIUDW+8kMQQIFo9elsTO8P8AIOWzOXYMrU6YZp1SrDlg9dvi6gr1vjzxTw0vrLVIpRrQMCNGoSfyyLBRBJ2wk10YY5MVxDxK/maqKJTUHlVdJIuYMhRf2/phhk+J/wASnmtSdiBcKhZGuZLABtJ+kx16BcG4AuYDCmQSqySSwg3uIiTA2P8A3XS4QQaqgmtpQEU1VhodjMQygkgT0gd8BpVkZ/oQ+KHFVywQBmmdW4I7CLet++KMjmG8sI8kbnVuG236C2IaJGrUTIaGU9OhPylR6Y6yRUcxadWxJut72637euOqvGiXuwDMclQPG5O0xM/Y74OWkNOsFpBKkxIOqAIGwIVgel+t8c8VrUiI8yYIiFb1kmb/ANYx7ksxy1DYhwANOwMFfhMXMr7acUq0DQdkuKaECszyJ2QG0mLkHpHXEwsbKNPQfPHmE6r7DQw0NrYmWWZIvM9WvsQQffc2wv4xnKgpmjq5WbY2BiSJ9b7YOyoVAQNIG7FhBBtA5visQQBP74Hzzl0U6dVwAGj4fpYAC14GBHEhmrRbwcqizNMMFgteflG3/eOMlrr5imqsGVYZyYCqfeN7des4P8lloM0oyhQsMbb7j97g/YYD8K8LLljo1zpt/pYzqG9477XwI1mQH6R9G8OcUo5cebUM1AkIAZkn8xIMAkdOg97a/wAAhoq5mpM5hwFt21X2su8T2xj8n4Vo1a6sxCUFVHYA76ptHS4AjsR89XxbMDWTRrtTp0gFOgjnYTYCCIExPe2J8buXc0qrqivxi1JKhqtXNMEaDJGk8pOm0ED1ncwbQMFPmkzOWDKCwC84UXFt4XcGPuMfOfGtOUpoX5W1M5MmwE++ogA+vfGo8K8FOWoUqbVQtYqdSmdJBM2Iki1u0ja+BzasySoQ8UoU7hjS0k05lwGcU1IJFxGptOx/qb+EZ96mXYuEuxZVc0ybkknmaTExzXhY2wz8UUKHklQgRGcAHaFY6S3oNUC09MJOH0FbLBqQ8sMOXUQzNYf6rG94AA5rGMCcu0U2GOBB4tzVQBSSiaQCoUoepleUzCgL0AubYbeDkLkEkGzHYmYXT09H6nCri9EeaxaioZU1E9DC35dRA6bR1w44Tk20UgpNNWpVH5RYsppAbjoXn1wH8QgnjHLU1CypQA61TSJ/zAt4sQAZ+g64XeGaAq5umRZGKIYt+cSOhAMj5e+CfEWVZVUNUZlZNekxeHW5bcWBJPeYwx8C05qUCpGlq8mGF4NPpBJFoAB+pw1+APZqafEdRzIZdCIQFNyNtMWkflB367DGcrUQQSCbjqO5/wCcaPjFcee9HyydalyxtBW8bf7etu18Kmp6Q0AAf0ONwLLJ8mhJmciYJtH9/wDWPeErD057/wD7w28vkYRuCdthgTJqC67dB/8AYY6G7RLTKP4gGsEKzTdRczB5xaIA6D64zFaglOpW8xQGvpkwJmLC5YiZMD1xtsgn47UkUgBQbHcF5IvaSV3P9ZyfG1OtpX87LMhep5eaZMg7ROObidM6WMOHANTUC8opAbYxB3O3b2wD4q/DBIa+kWiBIgR62E/XDbh/BlNMGakrlyY1cpbUVmI959xHfAPEckAAo1MCqsB0+J5idtvnN8aLXY3o68O5tgiSyFAQQSVDDqbF9g3QgHGp8TcdL0kWjWpioToWNPKhSGGprqDbb62E5PgeTOqrTJCwwlwSCL7QOl+kR64K49lJCNdoa1QGTvJUx06n0Ow2xq88BTo3vBq9IjL5bVrNIUkXQZkIBNrbMZO8BffDfj3EaFfK1IaGJ8uDZlaYvBt3m3yOMp4Xza0jTcKphNKPAsdMHpa02mPbC3xdx6mz+cUCgDSwuC0MOsA6oJvb59FlLu6FUfY68LcOpUKjKzOaxpqXKmw1AkKJYt8JFjab2wp46tLzmrZerqrCBVoOpRolQBewM6YYSCRhJwri9TMVKtZUOuCNHUEAL8zpAv139MUcRqzmadQxDq1JpMEgFWXYxCwCD10ta2Oh8S0xe+LFPEK9Ko5dCUL76oAm4kdJGxkDv3xnKRZHIclWtN7ET6Y1WayNBUqU1aX1QJIG4n1GxiJ6fTPZ+hARgTIMDqd9xbmERv3w/G01Rpbs7zglSd/9WmO47f3GJwvIsR0BAJMmBb1jc7AYYZjIOaYksXKiLEWAkiJ22/UDHHBMlUIq7A7IzsoGxO7be+B28A15Fq5aoR/mEegFp6xbExTma1XUdLog/liYtf8AKevriYyHBv8AEFJAAQRadUE2gm43v+mHpzGpFJGkmSBCxub/ACMiBsIwDneDUf8AD0qiBVYuxYmIRdKBYMXLSe+E/AHc2JGj8oYn4vQTHvgOKkrXoVSp0zbpmCaDMqsVT4ipWZYiJBm09u4wi4HXPl1XpagQEgAwQfMW0kG8zNuuLOLsQgBSXZSeZpABgCACCImJPrgfwswC1SRGuwjZeZW94hek4XjXi2aWxsK9XS5oozGkCxIqACJkzqQlha8N3j0Z8R46adOmNLsWYKshRzMe2onSTt8sH5fKqaNQ0wNRBQ6ZsDUKx76J3vaMLvE+TptUQKCDTeSABFn6bTEWPWMT45qwtAnH2pIadIzq5S3UsCQDvc9THQDGj47mKlRqdVlKF1laaN8RIUD8krBmZFibTOE3EMilXNeeqMuh1Alp+G5Eze95Pc415KaaQqX5LQTJKAMoAne523OF5Zq1RonzvKZ+pmHanUZ9OoIEJDFgl2ErAsWUyIm99sbLiThSqqVDLCkqthBuFAsBM2MYzD5E06rlSraKzcyswDMXkgFTq1KsW3mOhw74rQhgJYTpMSBt6HeAAebrb0weSStJBj9gnieoGMw2lkZlhRcbWYHmUNPQWE9canimW0UYpBgCtUIbTGtIB1f7I+ePnviEsaqopI0Lzai0XPMADYLzSI+u2N9x/KM4pBHXXoCmDBQNXOponorC0Bo64WsAbyhJxxVekQbJ5aLzDcFiem4IUgx+2L8pQXJPl6KsiIGYmCbsGNze3oSPrhJmOK0mdssgcMjES+9g0C5JNyDO0Ye8b8O+fmK3OwVFqVoFySgEASYEmPkMFKlTA92GUOIpmAKg0h1VkYCbhUUAmTMwbnrbG74clCoop+SNagAh0gtyqxYEjmHMLicfKs5w/wDhqSBKjH8HzDLxzMVDCFA5o0iD6XOEuf47mMx/mVqw8sbKzJpITlPIstymNRiFYnrevBLq20JyQ7o+j+MMqmXaFEa1khdt4/vpjJ5V4fY3YDbbGSr1qj8ztVL762eoZ+oGw6T2wxo13WoGJqc9gCGiy8sBpuV0tMkmZvsKymndCriaWzSZ3NrlmeoCuorpVWB6lwWmReJgb4TZjh65hqitJAV3BVoOsAsCYEtOpvr3vimshqq+qowIAdhMiQTAh9jc7Dr1nDPh/BVoZqkEYvqpmqNUAiaLCNSiDLAcoA6doxyKo+8lmMKTRkwJLEhhOq5/EMkkSfiF474X8boHyx8PKhFmkm5I/XANHilWRlvI1qWM8pgTvLdAo6i8/IYY5/KCkqpqRmFJ9S9Qmv8AD9xOox2IxutGPOCV/wABwS0NIBJG8BjEXmJOo2idsO8odSFSeYgNFuYKD3kbX36dJxj/AAk61FqLphwCbMQCFiZMySbflm4v31fDUVqLaAKhCSBM8w5RIJg3JEb79saWG0FGRzFXMU6y0NTMlSn52lHCiwYdRuAOkXxTx+gTQCgOyuWOvVtphgIItZhO2x6CzrKZfzczlqkqAKJJufhKsGUbtYnpsPbDbi2URqaxCxUKEdYkqPoLewi2HnNKWEBJ1RmfB1dV846wrTqUWJMqfrO3y6YB4vVFTyDR061YFtc8puAAY+AjSfdhuScCcAylVHdVPNyysgSusiJO1wNvtGOOK6g+lZhkRwNYhQY+9kjrY46cN2iWsHXFcq6PUV0VWAYwC5Um5mSQSbNvbfbbAvFqwWmoQzcA+2gN+u3tj6FxoU3RHFxVpsxEC2pAwJ6TI79/l8/zb6aEICGCoNRA3kgx0nSR98T4Z9tjyQwytQ+Sml6bMBJAmRMC7NtaDAte3recwtOjq1ifqoPeQYaRcD+sYL8O5V62VrMX58uFOm5JDGDBZtIKhWBjsO+Ml4jY7o80ybLEaYHrf5zfCxj2lTHcqjYy/wAcqiAgqaQBBve29iNzf+uJhnwDi6fw9PWw1AQZ09CR1P364mM5U6oWzN58xliCwIkBbsSbgmxsB226464XleSn0m8nuTt2P/IxzmM8aalUIbUrIbRAIiw7xNxgnLAKFPYAD5fqMVlaiKvkX+Js9GkIQDI0wWkAfbcxeevbFlCKKgOpChg0KQNTdrmY9pP6YRsTUqEmwQbWF5vcDqT+2C6Lu3xMNKwvNuthcEiIvG/fbfA6Ukg3bNBkvFNakgUhAgcNOk/lJaTeNz8JF+0ScWLxpqrgoitKk6oP5Tta07ntjNZBWBOkixBggFTYrcN8RAJ/bfEUD4iWK6YUqBebCRblkQZvvbC/jiG2a7JcYXQyMIdiT2IJEmQ8CB741WSzNOuEmClNgQpAkgaYbeL7z7XG2PnhrSgOlSgidbE6o0id5AJA5d979cDnOZmmrVKR5gACAA0LO4VgRFgO9/rF8XZ4Guh1xbh7U+IUjSNq/wCIyEzpZgd4O8GbXwy8R02fMqQW2SIiFlRIMGZtYC1/fGF4HUqZjOUyzEsWlmv0FtthMD0+WPoNQnzQ35YttAYAkHvFsHli4tX9Ai7EmfUvmMwykAppML8TE1UUbybQu0dL9mPG3qozVFPOoJaDq3GxiRH0wifLjU9Zm/Ed0YOPyiTMRBJIIP8A8RftznKSqToqoVWAodoLKBzK0DaSem3qZxSMQOwrifi/yaxRkDMmkEiIaVk/EJAvHX98b7wzxajm0qPTP4z0aihAdzok7xBFvocfNOKZbLVxUqgaXaRTMkKCDAEwoaLAmJgbGRgDhGZFP8MOFM2aSomRJkCYIER64z4ouONgy2fQ+OLq0xZ6YWCsCRpYPKGzMrLBIkjvF8c5HOhqxoABPOWVqkaW1qoUg6pGlgdJta+5nVj+J8dqoyVDDQq0wQwZYUGx9xIi1ifXAL8QLqzM7GZIgqS3MdRYAHoQTqP5bE7YVcLoLaPo7cEbz/J80T8LDdiYgiAhk9fnthbxVm8wUpDpRZ216YZm06QzFQNWlVgQBYbWxmkz1ddVTzXFaJLeZJFoneDYaY9O8YqbPinTlXYrEMjKnxEnSAIJBABO4tB2EMFx/Rr+zU0aSacy5K3CqTCxrKjUbm5JB5pgT2w54/nKWTp06tQAVlooLC4kWAA5Zm09ovBkYLhfEEamXqMqanJsZlgCDbpIb8v2m/vHeKDNNX0LeGsBAgCLAkwABA9sH8PlkwVwvxXVzDOgimSGKsZIkRYzMWO46+mD6QY1alSQ2qnKGd0O1pmQZn1xnvDGWFJS7RPMRJi5AhbkXJUXnb64atTUjVVqhdPMtMOGaAZRdW21vn0w7grdGTdZPPC6kVfIYkF6cjuJn6bL9uww8ySGh5pLamKlSIkTyzuduWL+2MzwqiBWWqrc1wbbyd97EdR73xuy2qvXsfLqI4E3B8xW7dBIEQdonEOTYywZbwP5las2crNq0fhInRQwN4kW9RubnDrjmeCSv8/OVURpkglybQPnuT8vmf8AiVbKVn8piskjuCsmPe2DsvUq1yK0QQukxA1yZGkRYRMGDf3xWfE2+3oVSWhpSzKiuGVSW5l6wFWJN7EEGwmfS4xTm2oN8ZaKcARI0CAoF6Y1Cb7kiTttgNahLFkTSADLGROqDNibGO17TOK/NkuQfLXlDaoJkgk2kBhJOw6giMOlWgUhy3GgUREKkAaV+LUQAIB5YmCOwwEcwrox0g00JPMI5o2gG5+gvthbm80C2l3kSebqTNiY3tGxgDacVM5WT8UEibxY2PzB6+mMuOtGs0n/AKf8RDmtTcwaiMrSOpOqQREbG3ST0wn45T/BYARBnpO/NPyHbqfbAy1PLqK6NGsGSJEkNP6OPpi+rW+KTPWPnJ3xutT7IydxoE4f5hprFdUF4UvBFyNseYVFMTF3DJLsy/MVC1USZNhhrWsCRHy/vsMKMtereN+uDs/Uime5B6z1AwJLKQ0XtnXDQCDqnn22EmbfKALYKfm5YGqAs6gJ6jf/AIH64opjQwAJBSAPlyzHvJwVTGiwIKxLA2JsTAPSInfCPYy0LarA/ExawsNrGIM+gG3cYuCQyjUFYRcHczIkiBN4kxEXNsXrkS0ll7bEdpmzG/8AZGLv4GnFxB7SBtuIW3rjOSNk5pltfl+YIfsCASdug3PUxA3wcmXGowRqAJH555QBAU+9yCNj0wPRLElAwgQACI5oJMbReBBM3BvfBhr6aisRKxeN5FjBJA2viU1nA6DuHZVadUVdGmUJBEQXUQZ0jSOpgd++C82xjUxeNzYabiJmdR62wly3ETrdVqakAOkH1sfck7nrhnnDpVmM/Aem89jN9vT98Skn2yZC5c4HRHlQdc6ZiRqq/aEX5k+mLMzXyzFqhaahVUIZTbTTVOi3MAkn1wiy+WpBVesXPKIVTFoDRtMXNhiVOMEwqqEWZZVmSBeC1yZiPST8uvrbJoNzdemERUQimXiC4nUSd94kEkH548zCUP4jtTpiAJkk3YyewJN5F4xVlqWtV1iA9TUOpvAH2O+GtDKUnNVSo2s0EwSIWb2i/p9MI2kwoTZnPqjzTQcxAjSIPNbqYIIEG+L8x+Np8tUDVG1VOQjS08sFZEN1hRsN8HZfgaq0MPhsTK7dSonqZudgPnh3XzITKFtNL4pLgMahUGeUfCCIO/c8wgSspq8BMz/Bvy01ZC+ogrbYGV5olpIO9jbYxiqnNJT5q2IBpxTm9l3sBYe5O974aZfiCqz1efUVj4TqkQOwJi//ABh5ln8zKLV/CjV2h9JaxaSea8ADt8RkgCUmtoxkU4uxqh2pjSk/DTAtqEsbROwg+gthlwzy2zQeFK1FIINgG0MZ6QZAt3IvecGVeEagxC8hER1+JWi8A3WwmY74FIVfKBUc0rMRZT0g2aDe+xB7HGc01SCirOBajVEjUqMxYoNwGMLJJJBgEKO0Ytr0MsEV6b36mmJvIFwBIgm/bHNOnp88KAIJaJFyJi4jbUOm8YTf42QxKyB+UQCA3XrYf1O+G48rAGMaVVAhdZGk/DM9Vnf0JPb6Y0WXzTAyDaJF/wDSbx74ybhaiGoieW8Eus8rcsyB2w/oEFVbaV9PSBe+xxPlQYgdbhVKqULCSGFwJkQWggbjHXl/iS3RgECiRckd5Ci3W1txgQ14VWBg6hExY7dbAYLyzSxJadDQW0k6rcg09NJN9jbthUnWQifMU3DmCYkxZTFgSGXeOke+K8xTLX1M0jTzjeCCFG5v8gLib4YVCdUWKkG0HciBJPoIt+2PaaoFsoDfCQJFj3Igt9+mLXSQGJq2VYcgGm55TEd5n+9sXBLwBpBEkXgkD1uZ7euCM1S0VOVgFjoogwDe4/uMVE/zcxEkT7GAdusGMPdoWgfOn8Nf9LKwJEWYFWPtITFydPUel7RvgYpqVx3U/bmj6rHzwRkMwppi9wRMAm1vv8+mM9AWxbUyRYkz/e2Ji2qpk7/8dMTFU2I0eZGiBdtUnsP6494lSBKkEjbcR98d5eoHcjTuYEDHPEHBCmYAkKNpHf6jC2+wcUE0EJBlQx6STf8AcnFyIyr5gUQdRgtcgdAY9em+A9Y091/lG228Y7yFfn1AzFyCJA9wRBwjTGTCKFZlI5BzXMEAETYXNwLie+Ic60sCoiDGxIsbWvB/5xcxVtOlrWtO02MnqIMRFxgcvAVZk+jEm/5TFgvp69cLv0MFjMEpLoA2oc1O8KouO3aPb1wTl6gemA82YGCQDEzMzBgA9p27QBTrKrQzEu1r9Lz1H83ftizMVFAALACZABkkD2nc4VrIbPeC0AzlrgA2JFon064e8VpK9GoEcBiLGY63v6jCjhWYSmArNMzcSLAn2I/rg+jxOk9lYqSYuWP9fphZN9royWAGu4p0GAUtyjmZktyhbAR0Fhc++FYydMJzMAzCT6D5A3nph+eH0npDWJZVJEOT+UxsYvbbCrM8OIjSjHlBJHLvcxfmM27QPXDwkmKXalimUOkIQLxvykyQcMOHZ8o1XldqbRqZELBYNiQBYSY98LKNAoq8pQkyQZETPra0fbDfJh1khZHYMJJaI6xG59ZPthZVQUwls0xJ/DFgGgH4luJvsLgTHSAMD5goarhadXRqOoQum9wQSwJ3vaLbb4pqoarBfNI0WYgKbEjT8XKANR2N9zg8U1pUvLLM24LmDzTA27CJ329cT1/IQT/DUB0ik7AmdZRpuPhD/Dqm/wA++JRq6HXVScqSALrCk2LcpsZHXvtfGpp5ZRS8rW2mJnT+a0Mb7g36XwgrLIai7NIGmQQt9QIaNLRIA9L+gwO1gLUzrmFVZuZsTCif2jtEfQHjDVG0E0igWWUEjU0wC1ib2HKYsMUO60BpatU0uNIDuIBBF50qBbqRIHvi/P1WqSWhpWJSSNIMhixH1Hr1jBqnaGKMpVQIxNuZtXsRT/cfrhFWylK6U3uWsG9J7CB9cNXTUtUNJBA3P+m3ysMKzkDJ5QCBJGoARvEapEAiI9cWhixbL8nmyaTIYGkQDqIKj80Qtln9caHhyrTposGQo/K//jhM+RpkBoAeCNxv3PsP2xfnuLKhXkVwQCTF79+2Fl5YSCv2TP0IvfTqDCxB3iLgWx3mUKBQqAqCW5O5N5nft8sAVM+KggqEWbEdtxb9++DcjWRgQxLMD8IE780n5jYnAaktmwXV2ZFJppqKQSXm8xIHcbyP6nCZs8QQxIWNuun09bdMFZrOUy3Vd1JAAn0krMT6jritHPMsxETy2PQER1gncx9sNFUsgZwlQsC6up0w1wbmR63ki47XxMzROlXJp6p27AiTuYI2+uLnr6AS0kdLf0sPcRgDOZkFiwlmIkwZAHrfDJNvADjMiQJgewmdsdcLQBGYKDG8n17AHFbVQFPeJgXgd4n16Y64bX0hiAeYWETJA6Ab++KZ6i4sI8wfyD/7f+OJiv8AiyLaQcTA6se0LnHMfYfti7KoDTYkAm/7YmJikiKBapjTH8g/fF2dMBI/kX/+RiYmD9G9DjKjlH+0focBZ5yabEkyGifSMTExCOyr0L1chAQSCTf1tjigxZuYk+9+hxMTFyTD6h5PZhHpZscUKhCCCRIMwd748xMItFEGZAclM9Swk9/xVH6YpzDkkGTI039jbHuJgLbMtBuWY+bT9apn/wC/9B9MLMzmHAADNEm0n0x5iYEdgPonCMlTXIl1porny5YKATzp1AnGVqVWOZQEk/iMLnoCoA9gLRiYmOfj+TGh8Ta8FY/4fM30i/XpjIcIQHNUwQCNHX/YD+uJiYEP8gjvLoGKhgGEmxv+uMS9MeW5gTrW8f6jiYmG4d/6BPZ3rIUQSJW/rZ8DqevpPz074mJjpQA7LXSTcnVJPWAsfSTHvjjJMSqkmSWuTviYmFXsJag5z/vA+XbFGcpL/Dg6RMKZi8yMTEwVsViqg50tc7/uMOeFUx5LmBMdv92JiYPLoWGyqZBm9v2wmqncdO2JiYaAeQlI2PqMHOOn+n/8jExMM9iItrb/AN9sTExMIhz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2054" name="Picture 6" descr="https://1251acessorios.files.wordpress.com/2013/04/barroc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484" y="4365104"/>
            <a:ext cx="3323861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circulo.com.br/blog/wp-content/uploads/2013/06/igreja_de_sao_francisco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0" y="4415620"/>
            <a:ext cx="5054276" cy="243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arteref.com/wp-content/uploads/2013/02/the-meeting-of-david-and-abigail.jpgLar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24744"/>
            <a:ext cx="4616035" cy="304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www.resumoescolar.com.br/wp-content/imagens/literatura-barroca-surgimento-caracteristicas-e-estilo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0" y="1268760"/>
            <a:ext cx="3683550" cy="290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09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Características Barrocas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432105" cy="4522788"/>
          </a:xfrm>
        </p:spPr>
        <p:txBody>
          <a:bodyPr/>
          <a:lstStyle/>
          <a:p>
            <a:pPr algn="just"/>
            <a:r>
              <a:rPr lang="pt-BR" dirty="0" smtClean="0"/>
              <a:t> 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b="1" dirty="0" smtClean="0"/>
              <a:t>A </a:t>
            </a:r>
            <a:r>
              <a:rPr lang="pt-BR" b="1" dirty="0"/>
              <a:t>arte da </a:t>
            </a:r>
            <a:r>
              <a:rPr lang="pt-BR" b="1" dirty="0" smtClean="0"/>
              <a:t>contrarreforma 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b="1" dirty="0"/>
              <a:t>Conflito entre corpo e </a:t>
            </a:r>
            <a:r>
              <a:rPr lang="pt-BR" b="1" dirty="0" smtClean="0"/>
              <a:t>alma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b="1" dirty="0" smtClean="0"/>
              <a:t>O </a:t>
            </a:r>
            <a:r>
              <a:rPr lang="pt-BR" b="1" dirty="0"/>
              <a:t>tema da passagem do tempo  </a:t>
            </a:r>
            <a:endParaRPr lang="pt-BR" b="1" dirty="0" smtClean="0"/>
          </a:p>
          <a:p>
            <a:pPr marL="457200" indent="-457200" algn="just">
              <a:buFont typeface="Arial" charset="0"/>
              <a:buChar char="•"/>
            </a:pPr>
            <a:r>
              <a:rPr lang="pt-BR" b="1" dirty="0"/>
              <a:t>Forma </a:t>
            </a:r>
            <a:r>
              <a:rPr lang="pt-BR" b="1" dirty="0" smtClean="0"/>
              <a:t>tumultuosa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b="1" dirty="0"/>
              <a:t>Cultismo e conceptismo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853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MODERNISMO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432105" cy="4522788"/>
          </a:xfrm>
        </p:spPr>
        <p:txBody>
          <a:bodyPr/>
          <a:lstStyle/>
          <a:p>
            <a:pPr algn="just"/>
            <a:r>
              <a:rPr lang="pt-BR" dirty="0" smtClean="0"/>
              <a:t>   O </a:t>
            </a:r>
            <a:r>
              <a:rPr lang="pt-BR" dirty="0"/>
              <a:t>modernismo foi um movimento literário e artístico do início do séc. XX, cujo objetivo era </a:t>
            </a:r>
            <a:r>
              <a:rPr lang="pt-BR" dirty="0" smtClean="0"/>
              <a:t>o </a:t>
            </a:r>
            <a:r>
              <a:rPr lang="pt-BR" dirty="0"/>
              <a:t>rompimento com o tradicionalismo (parnasianismo, simbolismo e a arte acadêmica), a libertação estética, a experimentação constante e, principalmente, a independência cultural do país. </a:t>
            </a:r>
            <a:endParaRPr lang="pt-BR" dirty="0" smtClean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912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MODERNISMO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Apesar </a:t>
            </a:r>
            <a:r>
              <a:rPr lang="pt-BR" dirty="0"/>
              <a:t>da força do movimento literário modernista a base deste movimento se encontra nas artes plásticas, com destaque para a pintura.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79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MODERNISMO</a:t>
            </a:r>
            <a:endParaRPr lang="pt-BR" dirty="0"/>
          </a:p>
        </p:txBody>
      </p:sp>
      <p:pic>
        <p:nvPicPr>
          <p:cNvPr id="14338" name="Picture 2" descr="http://s2.glbimg.com/FTLau6RJMfKg0ix0gcQV644wolw=/0x0:300x351/300x351/s.glbimg.com/po/ek/f/original/2014/02/13/modernismo-tarsi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82" y="1412776"/>
            <a:ext cx="28575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isoladipatmos.com/wp-content/uploads/2014/11/rub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363" y="4293096"/>
            <a:ext cx="3419182" cy="256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863" y="1502070"/>
            <a:ext cx="24765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 descr="http://www.estudopratico.com.br/wp-content/uploads/2014/03/pre-modernism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548" y="4830886"/>
            <a:ext cx="3483460" cy="202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5" name="Picture 9" descr="http://abstracaocoletiva.com.br/wp-content/uploads/2013/04/jo%C3%A3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214" y="1502069"/>
            <a:ext cx="315927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96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http://www.estudopratico.com.br/wp-content/uploads/2015/04/dadaismo-como-se-deu-caracteristicas-e-atist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3" y="7717"/>
            <a:ext cx="9120457" cy="681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Resultado de imagem para dadaism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5" name="AutoShape 4" descr="Resultado de imagem para dadaism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307975" y="5445224"/>
            <a:ext cx="5632177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/>
              <a:t>ARTE E DESORDEM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427577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Dadaismo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179512" y="1600200"/>
            <a:ext cx="8504113" cy="4522788"/>
          </a:xfrm>
        </p:spPr>
        <p:txBody>
          <a:bodyPr/>
          <a:lstStyle/>
          <a:p>
            <a:pPr algn="just"/>
            <a:r>
              <a:rPr lang="pt-BR" dirty="0" smtClean="0"/>
              <a:t>   Formado </a:t>
            </a:r>
            <a:r>
              <a:rPr lang="pt-BR" dirty="0"/>
              <a:t>por um grupo de escritores, poetas e artistas plásticos – dois deles desertores do serviço militar alemão – liderados por Tristan </a:t>
            </a:r>
            <a:r>
              <a:rPr lang="pt-BR" dirty="0" err="1"/>
              <a:t>Tzara</a:t>
            </a:r>
            <a:r>
              <a:rPr lang="pt-BR" dirty="0"/>
              <a:t>, Hugo Ball e Hans </a:t>
            </a:r>
            <a:r>
              <a:rPr lang="pt-BR" dirty="0" err="1"/>
              <a:t>Arp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609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Dadaismo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179512" y="1600200"/>
            <a:ext cx="8504113" cy="4522788"/>
          </a:xfrm>
        </p:spPr>
        <p:txBody>
          <a:bodyPr/>
          <a:lstStyle/>
          <a:p>
            <a:pPr algn="just"/>
            <a:r>
              <a:rPr lang="pt-BR" dirty="0" smtClean="0"/>
              <a:t>   Formado </a:t>
            </a:r>
            <a:r>
              <a:rPr lang="pt-BR" dirty="0"/>
              <a:t>por um grupo de escritores, poetas e artistas plásticos – dois deles desertores do serviço militar alemão – liderados por Tristan </a:t>
            </a:r>
            <a:r>
              <a:rPr lang="pt-BR" dirty="0" err="1"/>
              <a:t>Tzara</a:t>
            </a:r>
            <a:r>
              <a:rPr lang="pt-BR" dirty="0"/>
              <a:t>, Hugo Ball e Hans </a:t>
            </a:r>
            <a:r>
              <a:rPr lang="pt-BR" dirty="0" err="1"/>
              <a:t>Arp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789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Arte </a:t>
            </a:r>
            <a:r>
              <a:rPr lang="pt-BR" dirty="0" err="1" smtClean="0"/>
              <a:t>Dadaista</a:t>
            </a:r>
            <a:endParaRPr lang="pt-BR" dirty="0"/>
          </a:p>
        </p:txBody>
      </p:sp>
      <p:pic>
        <p:nvPicPr>
          <p:cNvPr id="15362" name="Picture 2" descr="https://acrobatsfilmes.files.wordpress.com/2012/05/pierre-jahan-1909-2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9" y="1484784"/>
            <a:ext cx="288645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www.blckdmnds.com/wp-content/uploads/2014/02/1920595_293957800752230_198181948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572000"/>
            <a:ext cx="1524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005" y="2060848"/>
            <a:ext cx="1566995" cy="225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http://1.bp.blogspot.com/-lm6i0D3hDdU/TllO-uk7fVI/AAAAAAAAAFU/zDMakdqqA5A/s1600/1220015471394_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098216"/>
            <a:ext cx="4151222" cy="3669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09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Arte </a:t>
            </a:r>
            <a:r>
              <a:rPr lang="pt-BR" dirty="0" err="1" smtClean="0"/>
              <a:t>Dadaista</a:t>
            </a:r>
            <a:endParaRPr lang="pt-BR" dirty="0"/>
          </a:p>
        </p:txBody>
      </p:sp>
      <p:pic>
        <p:nvPicPr>
          <p:cNvPr id="19458" name="Picture 2" descr="http://www.cantodosclassicos.com/wp-content/uploads/2015/05/man-ray-dadaismo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990" y="4187294"/>
            <a:ext cx="19621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www.cantodosclassicos.com/wp-content/uploads/2015/05/man-ray-dadaismo-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4" y="4030062"/>
            <a:ext cx="2196100" cy="282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Dadaísmo by Carol Lop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96752"/>
            <a:ext cx="3870893" cy="529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54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spf.fotolog.com/photo/47/17/47/buduhc/1242315517585_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002"/>
            <a:ext cx="9144000" cy="698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26425" cy="1433512"/>
          </a:xfrm>
        </p:spPr>
        <p:txBody>
          <a:bodyPr/>
          <a:lstStyle/>
          <a:p>
            <a:r>
              <a:rPr lang="pt-BR" u="sng" dirty="0" smtClean="0">
                <a:solidFill>
                  <a:srgbClr val="FF0000"/>
                </a:solidFill>
              </a:rPr>
              <a:t>RECEITA PARA UM POEMA DADAISTA</a:t>
            </a:r>
            <a:endParaRPr lang="pt-BR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98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37" y="692696"/>
            <a:ext cx="9218782" cy="486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462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artesemfrescura.files.wordpress.com/2011/04/surrealism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8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3284984"/>
            <a:ext cx="8226425" cy="1433512"/>
          </a:xfrm>
        </p:spPr>
        <p:txBody>
          <a:bodyPr/>
          <a:lstStyle/>
          <a:p>
            <a:r>
              <a:rPr lang="pt-BR" dirty="0" smtClean="0"/>
              <a:t>Surrealismo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00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Surrealismo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600200"/>
            <a:ext cx="8784976" cy="4522788"/>
          </a:xfrm>
        </p:spPr>
        <p:txBody>
          <a:bodyPr/>
          <a:lstStyle/>
          <a:p>
            <a:pPr algn="just"/>
            <a:r>
              <a:rPr lang="pt-BR" dirty="0" smtClean="0"/>
              <a:t>   Movimento </a:t>
            </a:r>
            <a:r>
              <a:rPr lang="pt-BR" dirty="0"/>
              <a:t>literário e artístico, lançado em 1924 pelo escritor francês André Breton, que se caracterizava pela expressão espontânea e automática do pensamento (ditada apenas pelo inconsciente) e, </a:t>
            </a:r>
            <a:r>
              <a:rPr lang="pt-BR" dirty="0" smtClean="0"/>
              <a:t>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834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Surrealismo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600200"/>
            <a:ext cx="8784976" cy="4522788"/>
          </a:xfrm>
        </p:spPr>
        <p:txBody>
          <a:bodyPr/>
          <a:lstStyle/>
          <a:p>
            <a:pPr algn="just"/>
            <a:r>
              <a:rPr lang="pt-BR" dirty="0" smtClean="0"/>
              <a:t>    ...deliberadamente </a:t>
            </a:r>
            <a:r>
              <a:rPr lang="pt-BR" dirty="0"/>
              <a:t>incoerente, proclamava a prevalência absoluta do sonho, do inconsciente, do instinto e do desejo e pregava a renovação de todos os valores, inclusive os morais, políticos, científicos e filosóficos</a:t>
            </a:r>
          </a:p>
        </p:txBody>
      </p:sp>
    </p:spTree>
    <p:extLst>
      <p:ext uri="{BB962C8B-B14F-4D97-AF65-F5344CB8AC3E}">
        <p14:creationId xmlns:p14="http://schemas.microsoft.com/office/powerpoint/2010/main" val="97374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hierophant.com.br/arcano/uploads/Fool/surrealismo(1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85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Surrealismo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899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 descr="http://www.musarara.com.br/wp-content/uploads/2012/09/surrealismo-americano.jpe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15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542" y="3717032"/>
            <a:ext cx="8226425" cy="1433512"/>
          </a:xfrm>
        </p:spPr>
        <p:txBody>
          <a:bodyPr/>
          <a:lstStyle/>
          <a:p>
            <a:r>
              <a:rPr lang="pt-BR" dirty="0" smtClean="0"/>
              <a:t>Surrealismo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986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://images3.wikia.nocookie.net/__cb20100630182858/protopia/pt-br/images/b/b6/Arte_surrealista_kart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76055" y="764704"/>
            <a:ext cx="4067945" cy="1433512"/>
          </a:xfrm>
        </p:spPr>
        <p:txBody>
          <a:bodyPr/>
          <a:lstStyle/>
          <a:p>
            <a:r>
              <a:rPr lang="pt-BR" dirty="0" smtClean="0"/>
              <a:t>Surrealismo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986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432105" cy="4522788"/>
          </a:xfrm>
        </p:spPr>
        <p:txBody>
          <a:bodyPr/>
          <a:lstStyle/>
          <a:p>
            <a:pPr algn="just"/>
            <a:r>
              <a:rPr lang="pt-BR" dirty="0"/>
              <a:t> </a:t>
            </a:r>
            <a:r>
              <a:rPr lang="pt-BR" dirty="0" smtClean="0"/>
              <a:t>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CERTAMENTE VOCÊ JÁ OUVIU A EXPRESSÃO:</a:t>
            </a:r>
          </a:p>
          <a:p>
            <a:pPr algn="ctr"/>
            <a:r>
              <a:rPr lang="pt-BR" dirty="0" smtClean="0"/>
              <a:t> “ISTO É SURREAL”</a:t>
            </a:r>
          </a:p>
          <a:p>
            <a:pPr algn="just"/>
            <a:endParaRPr lang="pt-BR" b="1" dirty="0" smtClean="0"/>
          </a:p>
          <a:p>
            <a:pPr marL="0" indent="0" algn="just"/>
            <a:r>
              <a:rPr lang="pt-BR" b="1" dirty="0" smtClean="0"/>
              <a:t>MAS O QUE SIGNIFICA SER SURREAL?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609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Surreal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432105" cy="4522788"/>
          </a:xfrm>
        </p:spPr>
        <p:txBody>
          <a:bodyPr/>
          <a:lstStyle/>
          <a:p>
            <a:pPr marL="514350" indent="-514350" algn="just">
              <a:buAutoNum type="arabicPeriod"/>
            </a:pPr>
            <a:r>
              <a:rPr lang="pt-BR" dirty="0" smtClean="0"/>
              <a:t>que </a:t>
            </a:r>
            <a:r>
              <a:rPr lang="pt-BR" dirty="0"/>
              <a:t>denota estranheza, transgressão da verdade sensível, da razão, ou que pertence ao domínio do sonho, da imaginação, do absurdo</a:t>
            </a:r>
            <a:r>
              <a:rPr lang="pt-BR" dirty="0" smtClean="0"/>
              <a:t>.</a:t>
            </a:r>
          </a:p>
          <a:p>
            <a:pPr marL="0" indent="0"/>
            <a:endParaRPr lang="pt-BR" dirty="0"/>
          </a:p>
          <a:p>
            <a:r>
              <a:rPr lang="pt-BR" b="1" dirty="0"/>
              <a:t>2</a:t>
            </a:r>
            <a:r>
              <a:rPr lang="pt-BR" dirty="0" smtClean="0"/>
              <a:t>. </a:t>
            </a:r>
            <a:r>
              <a:rPr lang="pt-BR" i="1" dirty="0" smtClean="0"/>
              <a:t>substantivo </a:t>
            </a:r>
            <a:r>
              <a:rPr lang="pt-BR" i="1" dirty="0"/>
              <a:t>masculino</a:t>
            </a:r>
            <a:endParaRPr lang="pt-BR" dirty="0"/>
          </a:p>
          <a:p>
            <a:pPr algn="just"/>
            <a:r>
              <a:rPr lang="pt-BR" dirty="0"/>
              <a:t>aquilo que se encontra para além do real.</a:t>
            </a:r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609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amopintar.com/wp-content/uploads/braque-cubism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10"/>
            <a:ext cx="9144000" cy="684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sz="7200" dirty="0" smtClean="0">
              <a:solidFill>
                <a:srgbClr val="FF0000"/>
              </a:solidFill>
            </a:endParaRPr>
          </a:p>
          <a:p>
            <a:pPr algn="ctr"/>
            <a:r>
              <a:rPr lang="pt-BR" sz="7200" dirty="0" smtClean="0">
                <a:solidFill>
                  <a:srgbClr val="FF0000"/>
                </a:solidFill>
              </a:rPr>
              <a:t>CUBISMO</a:t>
            </a:r>
            <a:endParaRPr lang="pt-BR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54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CUBISMO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432105" cy="4522788"/>
          </a:xfrm>
        </p:spPr>
        <p:txBody>
          <a:bodyPr/>
          <a:lstStyle/>
          <a:p>
            <a:pPr algn="just"/>
            <a:r>
              <a:rPr lang="pt-BR" i="1" dirty="0" smtClean="0"/>
              <a:t>   </a:t>
            </a:r>
            <a:r>
              <a:rPr lang="pt-BR" dirty="0" smtClean="0"/>
              <a:t>Estilo </a:t>
            </a:r>
            <a:r>
              <a:rPr lang="pt-BR" dirty="0"/>
              <a:t>artístico e movimento iniciado na primeira década do </a:t>
            </a:r>
            <a:r>
              <a:rPr lang="pt-BR" dirty="0" smtClean="0"/>
              <a:t>XX</a:t>
            </a:r>
            <a:r>
              <a:rPr lang="pt-BR" dirty="0"/>
              <a:t>, em Paris, com base em obras de Georges </a:t>
            </a:r>
            <a:r>
              <a:rPr lang="pt-BR" dirty="0" err="1"/>
              <a:t>Braque</a:t>
            </a:r>
            <a:r>
              <a:rPr lang="pt-BR" dirty="0"/>
              <a:t>, Pablo Picasso e outros, tendo por princípio mais importante a substituição das representações do espaço tridimensional (e, portanto, da perspectiva) </a:t>
            </a:r>
            <a:r>
              <a:rPr lang="pt-BR" dirty="0" smtClean="0"/>
              <a:t>  </a:t>
            </a:r>
            <a:endParaRPr lang="pt-BR" dirty="0"/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609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CUBISMO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600200"/>
            <a:ext cx="8432105" cy="4522788"/>
          </a:xfrm>
        </p:spPr>
        <p:txBody>
          <a:bodyPr/>
          <a:lstStyle/>
          <a:p>
            <a:pPr algn="just"/>
            <a:r>
              <a:rPr lang="pt-BR" i="1" dirty="0" smtClean="0"/>
              <a:t>  </a:t>
            </a:r>
          </a:p>
          <a:p>
            <a:pPr algn="just"/>
            <a:r>
              <a:rPr lang="pt-BR" i="1" dirty="0" smtClean="0"/>
              <a:t> ... </a:t>
            </a:r>
            <a:r>
              <a:rPr lang="pt-BR" dirty="0" smtClean="0"/>
              <a:t>pela </a:t>
            </a:r>
            <a:r>
              <a:rPr lang="pt-BR" dirty="0"/>
              <a:t>apreensão simultânea das diversas formas (decompostas e geometrizadas) que se observam dos muitos ângulos de contemplação dos motivos de uma </a:t>
            </a:r>
            <a:r>
              <a:rPr lang="pt-BR" dirty="0" smtClean="0"/>
              <a:t>obra.</a:t>
            </a:r>
            <a:endParaRPr lang="pt-BR" dirty="0"/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365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TEhUUExQUFhUXGBQVFxgXFRwcGBcVFxQXFxcXFxUYHCggGBwlHBQXITEhJSkrLi4uFx8zODMsNygtLisBCgoKDg0OGhAQGywkICQsLCwsLCwsLCwsLCwsLCwsLCwsLCwsLCwsLCwsLCwsLCwsLCwsLCwsLCwsLCwsLCwsLP/AABEIAMIBAwMBEQACEQEDEQH/xAAbAAABBQEBAAAAAAAAAAAAAAADAQIEBQYHAP/EAEgQAAEDAQUFBAYGCAQFBQAAAAEAAgMRBAUSITEGQVFhcSIygZETQlKhscEjYnKCktEHFBYzU6LS8EOywuFzg5Pj8URUs9Pi/8QAGwEAAgMBAQEAAAAAAAAAAAAAAQIAAwQFBgf/xAA2EQACAgEDAgQDBwQCAgMAAAAAAQIDEQQhMRJBBRNRYSIycRRCgZGhsdEVI+HwUsEG8TNDYv/aAAwDAQACEQMRAD8A5lZ3ua4OaS1wzBGoK7U6ozj0yWUcvqaOg7M3+2ekclGzbuD6ezwP1fLl5zW+HSp+KO8SxSUjTwsXKCskyJEZMM0JQ5CtUaJke1pStETYqQOQrE6CmEARGPVpqlz6gyDknASOYsppEZ1uG4JeoTzl2CMtHFDrGUxr5CSlcmydTY6QhraucGtGpcQAPEqyMJPZDGcvPbSyRZNcZnDdGKj8Zo3yqupR4Pqbd8YXuVytijL3j+kCd9RE1kQ499/WpGEdKLsUeBVR3tefpsUy1D+6Zm8LxkmNZZHyHdicSB0Gg8KLrVaampYrikUucpcsiVVwo0tQwFMaQhgYUKAYpChMjaoZJg9VTIcCIMg0pQjSgMIQlDk9FA57g1oLnHINAqT4KqycYLMmPHL4NpcWx4YBJaAHP1EYza37R9Y8tOq4Os8Rc8xr2XqXRjgk2+D6R2XD4Bc+Eti2L2MIAvcpHPbCxkjMEgjMEGhBGhB3FFxUlhi5w8o6JsntO2WkVoIEmjX6CTgDuD/ceuS87r/DHX8dfH7GiFinsbKKADQLitDpJBWhKEKwKBHFoKV4IJhAQwgcDw8oOQcsehkYGVW8ika0j+ylw2JOLlwVdotsUPfcKnQVzPIN1PgrYUznwhq9M1yLH+tTfuYMDcu3PVg8GULz4tHVXLTRXzv8ty9URXJnNrL2vKynC5rI2HITRtxB2ftvFGHTskA8CdV0tFpNJJ5ll+3BVZXJfKYa3Xg+U1lke86gvcTTpXTwXo6vs9KxWkjE1ZLkbFZ3v7jHu6Ny8zkls19UeWWQ0lsuIk2K4Z3ahrftO+TarFZ4tD7pqh4dL7zJkWzXtyn7jQPe6vwWSfilr42NEfD61zuAtuzzm5xOxj2XUDvA5A+5PT4nLiYlugi94FQ8kGjgQRqCKEeBXYq1UZrKZzZ0zg8SQwrRlMRHqIkPKAEclYUJVAJ6qmSYG0QwHIuFTAMljc1wy2k9gUYO9I7ujkPadyHjRc/V66vTrHL9C2EG92b657kiszewCSe893ed+Q5BeX1GqnfLqm/wLlsTJZKjJZ+phyRDBVOnsOnscuaF9BSMLCAJ0hGwrRxTYyI2bXZXbEx0itJLo9GyHvM5P9pvPUb6jTg+IeFc2Ur8P4NNd2dpcnQmPrQgggioIORHEUXmpJp4LwpQYcjcSQGRMaAvULiPRKHLItvvOOFuKR4aOZ1T11Sm8RRbCDZEjt1om/cQPI9uT6NnWru04fZaVetOl87/AOy5VpckqPZmWTO0Wl1PYhGBvQyGrj1GFaIVL7sfxYfhRcXZc0EH7qJrXHIupV5+1I6rneJVjrf32TqJpVM1BLYKGvjBBDgCCKEEVBG8EHULMngJhr8/R6ypkseGN2voyOwT9V2rOmY6LXHVN7T3LIT6TLyTSQv9FOxzH8HbxxB0cOYJCLgpLMTTGSZLZKDoqmsBwFABUEeR36vXemUck6iJeN1iRtHtqNxGo6HcrI+ZW8oV9E1hmYtmzr21MZxjho78j7l0KPEcfMY7dDneBUB1DQggjUHIjqF2KtTCSObZTKL3QSq1JplI1xQYUDKQYVAg5rSSAASTkABUk7gAMyVJNRWZESbeEbK49izk+1ZbxED/API4afZHidy89r/F/uU/n/BojWo8mwY0NAa0AAZBoFABwAGi8+5OTyxsnjGN6AQMzeCYgINRGRymSItJa4Uc0kEcCDmvodU4zgpR4Zilsx7QrkVseAiKEanFZf7MbSPspwOq+AnNu9lfWZX3t0PI68bxHwqN6669pfuX13Y2kdOs1pbJGHxuDmOFQRv8NxG8HMLyVlcoS6ZrDNL42PAnOqqaETfcJG5LgaLyQ7zvHAAAC57jhYxvee47h+eg1Ksrqc2Xxg2T7guH0f0s2F9odq7URjdHFXQDedSfADdGPX8EOC/KSLslXRVdO75BuyJbLxjiBL3BoHEqmeqlN/Ch4wM9adryf3MRePaccIP2airutKc1nlz8b/7N9Ph11iylj67DYdsSP3sEjebRjH8pJ8wl6U+JL9v3JPw+6P3fy3J9l2rszzQSAO4Hsn8LqFB1zW+DLKuUXhlpFbmO0cEjE6WQb5ls0kZZOGPZwO48QdWnmKFGM5RfwhUZdjmN4QMa8/qUj5mVpgwkuaeTxkR9qnUrapdS/uLHuaodb43GuknjGKSJwbxFHU64SaeKGK5PEWWuE0stEiy3i12hCVwcRMJlrDbOOathfJbPcplV6ApmNOirm4vgMcrkrLfdzJMpG14HQjoQhCyUHswyjGS3RjbZZ/RSuZUkA5E6lpAI+NPBei0GodkdzjaqpQlhA3LosyIaUGMWFy3PLaX4Ym6d5xyawczx5DNZNVrKtNHMnv6DxrcvodJuDZyKyire3KRQyEZ8w0eq33neSvKavxGzUPHC9DQkorCLR4WAgz0ahMAy1RABTBEjAGZgyLmg83AHyVirk1lIsXBlts7o/wDUM5NkHua/4A/d5r0vg+rw/Jl+H8GOe6MqF6NFDCAJ0KOaEUKx4ajgXJabP39JZX1Z2mOzfGe67dUey6m/kK1XP13h9epjvs+zL6rnDZ8HSLPfUEsXpI3Zbwciw+y4bj7juXjL9JZTY4SRujBTWYlRa9phUCFpkcThFO6STQAEZuNdzap4aRv5tjXXo3jqfHqazZy5jH9NPQ2h4zp3Ym/w2fM7zyATPHyx4/cOy2Rb2q0NY0ucaAKea47RAo5MhbNqHyfuWUadHvyFOTO8fGg5quSw/ie/ov5Opp/DrJ7vZe/8Fey7nyuxPq86gv0b9lug60rzUjCyaxFYR1IVafT+7/38iY67ad52aWVKjyWLV9T2QCSFgSdKLFZNkG0hmF2LDgAJOKhFBvNUm+fh5LnjpzPj3I1iupp7dXxDcxjsOXF4GhPAUor3a1s9/d/9HItqrnLKjhe235k5t1xVqWBx4vJf5YyaKvzJev8A0BVQj2JzIcqCgHADJJjIevA42cp/LljOBfNRT2+4Y31IBjf7TMq/abo74808bpx2e6A4Ql7FPPZ54O8PSMHrMGdPrM1HhUK6MoWcbP3KJVyj7/QfZbwa8ChQlBxK+SW41CQXGDLbV2ejmSDeMJ8KkHyJ8l0dDd0tpmTV0OayilY8UXoa7YyjnJxpRaeDW7N7FSS0ktGKOPIhukj/AAPcb1z5DVcbXeMRh8NO79exfCr/AJHQ7JZWxsDI2hjBo0fHmTxOZXmbLZ2y6pvLLDzikAeAQCNeiQGQiQqb/vRtniMjszoxvtPOg6byeAWjS6eV9ijH8SZ7s5TaiZHl8nae41JPH5DcByXsK9PCEVFLgpdsmzs7oA9pDgC1wIcDvBFCF5SLcXlcgxvlHML3u42eZ0Z0GbDxYe6fkeYK9rodStRSpd+/1KLFh7EUBbcFQ4IgY4uUlJRWWBLLwiwsdyTSZ4cDeL8vJuvwXE1PisI7R3O7pfAr7d5/Cvf+C8guOOFpcavdTf3fwb/Gq409XbfLHCPRU+GUaaPVjL9/4NF+jmzxSOdM92KcFwY0imCMdkuZ7RNaEju1AyrmNRmC6Fx3OTqbZzll8djfErGZTEbVW70zxAO6KOk+znRnVxHkHck0fhXV37fz+B0tBpvNnl8Ln+BLLCO85LBJcnbusb+GIe0XoAKDJPPUSxhFNeky8yKm03gd5Wf4ma1CuBV2m9Wt1cEypnLhCT1VcFuylnv0OdvwtOQpkSPWPIbuefBba9I4r3Zzr9a7HhJ4+nJIbtQBqg9GUfaWuUw8O1LN5SPRsb7THuW9kvtrtHKiVMkXKUZItrPb/FSFsobFc6U+CT6RruqM7ISXG5V0TiyNNHwVGC+E+zMrtNY2sAmYA12IB9MsQOQJA1NaCvNatPNy+B/gV3xSXUhIrUMNSVHF5M5UXpI6bE2NrnYWmQ4R3WtBJc4+qKA5nir6o9O7FlNRIN3/AEcjZWBpc01o4ZHmPZdzT2NuLg3sbLNBC9dUdpfudBuXads5wklrxq069eY5hcm7Tyhv2OHqNPOuWGi8EhKzGTIx9dAmBuEjYmwMkNeoEjW20NjY57zRjQSTy+aaMJTkox5ZDlN+Xq60yGR1Q0VDGey3+o6k/kF7HQ6Jaav37meyeXhcFWVrAdxYvGFhVbV3J+sQ1YPpGVc36wp2meOVOYC3+Haz7Nbl/K9n/Iso9SObAL2qeVlGJ7HqIgHsZVzW8XNHmQPmsmtlitmnRR6r4L1aOi0XjXFYyfScgrWOyeiarkru+VkPZodh4qQ5kpLXNyc0ljc2n8Q4EEg1BT6yTjYmu6OPXWpwcZepo7ftY6OKkre3o1ze7IfHuO4t8QTnSquvzX8P4+3+DFPTuuXr6FLdrtS41c4l7zxceHICgHIKWfN7dj0GlhGurpXPf6jrxvMNGtAkUHN4iM5xrWZGctF+1yYC74eei0R0mPmZn+2TntXFv9iMGzS6uwjfTXzOnvV0YQj8qyI6rZf/ACSx7Ic27GDNxqeJzPvRbfqXV01x3Ud/fcHKGjPdxKrw8mvhZkRROyvEcaGnnondcip3xe/b1w8fmSgyN2XuVe6YZYkt90CfdZGcbv76bk6m3zuZJ6St7x+H9gkN5SxZOBI5JJVQkUOF1fbK9i6u7aJruqzWadxBG6LLyK3AjVZ+lpjOKe6KHaK1gxubx06g4h7wFp08H1Jld0l0tEfZzZme2Brv3UH8Q6uHCNu/qcuuitttjXtyznSt9DcbQ2KGx3baGxNDGmMsJ3udJSMOc45uPaWSuUrLU2Vw3ksnK42hbpHqaEsHjHzIIza4ag8il9g3aeFsemSOg7I28zWdjnHtCrXdQaFczUVqE2keNvr6ZFy4Zqgz9zxKIw1EBzfbK/8A07/Rxn6Jh1Hrv482jQeJ4L1PhWh8qPmzW749iq2X3V+JmCV13wVIHVKPg7qxuS8akOGjFEoODBbc3L6J4mYOxIe0AO7Ic69HZnqDxC9T4NreuPkz5XH0/wAFF0PvGXXeMxJuuPFPEPrtP4Ti/wBK5nicsUs6fg8OrVQ+v7bnQGtXlFwe/bFtcfZorE8MrfxIqbi7M0rfaa1w+6SD/mCOsWYRkcyK6bZL8S6tFnbI0seAWnUfMcDzWKMnB9UeSyUVJYZnbTC+ynMl0RNA7e0nRruB56FboTjevSX+8FUbJUPfdFdezw9zCc2n4kZe9X0x6IvHIurs6nGQk1jc0Yg3G3WrR2h1bv6jyCVTi3jhmivW7YmvxX8EM2+uhJ6ZDzT+U+5a9TVnEdxpe46kDpmfM5e5N0xRpipyWcpfTf8AV/wGs0Edavqeufx0SqfrsBwS3Sy/V7k1/oT8skXKHqKndkq54WjNpwnl+WiRPPzFnlJ7rZ+38cDI7Y5uvm35jX4oOtdiuVjh86z7r+Of3JItQk510pr5KqUGuR4Tre8WR7fdxaMThhO7PteNMvOvRSu1SeFuZddXFx6msP8AX/fr+Q+67dK7DHE1z5HZBoFSef8AvoE9lUU8vg5K1GIm8uDYAVEttIkfqIgfox9s+ueXd+0sdup26a9vczSscnubpjQAAAABkANABoANyyJFZjf0qWkNsYZvkljHgyshPmxvmtOkX9zPoi6hZmjmbDkFsZ6eraKCEpS5vc0WwU+c0f1g4dHDP3grJrFxI8r4pX02y99zasGSwHJXA5xTJDGK28v7AP1aM9pwrKRq1h0YOBcNeXVdvwvQ+ZLzZrZcCzl0r3MGTRenbwZeQZNUj3HSwDKUc721q8cMwrQgAbbbIyaN0bxVrxhPEcCOBBzHMKyqx1zU48oByS87A6CV8T9WnI0yc05tcORHlmNy91pdRHUVKcf9Zish0skbNsraW8g8/wApHzXN8Xn/AGsHa/8AH4Z1OfRM3UIqR1Xnorc9lN4iwtsCLZXVwUFlZhtbfrNe33B3+hWX70fRow2Rxcn7M0sbarDFZJJuI2SEEFrgCCKEEVBB3Eb1W04vKGTUkZK/tn3RjHDUsBDizUtoa1ad45ajnu6Wm1an8M+fX+TFfQ4rMOPQPc1pBbQ+CW6GJFecrKCXjs82QFwGFx9Ybz9Zu/4801crILPKK+tZ9GZm12GSHvjs+0M2+Ps+KvjZGfBtp1UockdslUWjqVaqMluIXpSyWoiu4MPqQGguJ0AFSegCLSW7Mc9Zl4ju/Yubv2YkkzlOBvsjveJ0b71ks1SW0N/ckdNOe9zwvRclm/0FmBDAK7zvPUnMrK/Mte+5rUqqI5Sx+5Du+57ReLuwMENSDK4dkbiGj1zyHiQtCcNOt+fQ4mr1rteFwdN2e2dhsbMMTe0aY3uze/qdw5DJZLLpWPLOcWpVeMgET9OEA5d+le04rTDF7EZf4yOp8Ih5rZpY4g5ept0cMyMqxuQVjPSwjsEe3JL3H2J+ys+C1Dg9pb4tzHxPkqtQs1/Q4XjFXE/wOikrmHm2U+019tssWLIyuqI2ned7iPZGXuG9b9Do5aieO3cOyWWcqkkLnFziXOcS5xOpJ1JXsq641xUY9jNKTk8sGc0WQ9RTAMg0g53uErx3YfJIQIxzUCIzm21xGeP0jB9LGCQB67NS3qMyPEb11fC9d5FnTL5Xz7e4lkOpGQ2PirK53BlPxOH9JXQ8YlnCOz/47D4py9Fj/fyNnZR2guLHk9Pb8pItsehTy2iU0Sy8GcvCrHskAJwOqQNSCC0050cU8f7lbh6lOqi01Jdi8sdpa9ocwgg7/iCNx5LnuMoPEluVpqa2J+DEKhaFX1xyjP1dD3AubRZZRwaYyyZ+97mNTJAKO1cwaO4lvB3Lf11006j7lnHr6f4M9tH3oc+hHu2+Nx6EHcRkRQ6dFfKMocGRxjP6llI9rhXJUykmCKlHYzt63VGc29hx3NBOL7gz8R4q2u+S53X+9y6MZN4hyAuzZeSShkOEey3M+LtB70Z6tcVrPub4aOTXVc8eyNPZrBBZm5AV8yerjmVknNyfxPJrrgo7VrC9SovG+nPd6OJpc45Na0VJ6Aap41ZWZbIov1cKlhbsvNn9g8VJbacR1EIPZH/EcO8eQy+0lnqVH4a/zOLdfOx/EzeRRhoDWgBoFAAKAAbgBosnJQ2Oorq6ZSEbEot8aIwjllblkRyx3Sy8IdHFNsJzJeFoO5rmsHLAwNP8wcfFa6lipHW8PjlleCozvp7BZNEi5EyBhlwPY/2XNJ6Hsn4pnHqi17GPxGHXQ/bc6XLb2Rw+mkPZaAeZJ0a3iSVzaKJWzUIrc8hJYe5ym+byfaJnSv7xyAGjGjRo5CviSTvXtdNp46etQXPczTn1PPYgq8U8oQ8SoyAiq8Do7xEF47cmCYxBDhMKmA4Fdlmg0QxUVmZFapg0UEtHtG7KuIDxdWnA8l0Z2Ssqi322/g9D4M4R6o93uWtm7wVMXudqzeJaWuKrVothmKZz6J4mUVpgqFni3FnRsipIzbpJLNLVmjtWnuu3ivA0Bz+Oi2uEL4Ylyu5x5RlXZ8Pc1V0Xq2VtWajvNPeaef56Fc5qdEt//ZZ8NiLIkFCclPcRJxASNos7RfGWSivu4xKccZDZd/B9NzuB+t/Yvo1Dr+GW6/Yquo6/ijsyksUz6mOQlhbkR63mcgOla7itFyil1R3BpqlJ4sePYurKxje6AOJ1J6uOZ8Vgc3Lk7ddcIRxBYPWy9wwUGSshGUuCqxwjvIg3fdtptxqwYIt8rq0+4NXnplzCuarp+bd+hydT4g38MDoNwbPQ2VtIxVx7z3d93U7hyGQWWy2Vj3OW5N7stwEijkXI4Bb6NNndlcpHiteFBZYnINxXPu1Ep8DqODE7T7eRwkx2fDLKKgu/w4yMqEjvkH1RpTMjRNTp295l9dMrHsc2cXuc57zVz3Oe48XOJJNN2ZWptYwjv6XTuuIVjc6KuTwb3sh1p3JIlPLIdoPZO4UKtjyS5J1vq4wxt533JO2NpyZGOy3i6lC889w4DqV19BpVTFy7s8LfPqeEV9V0TOeUCeKgBFAjSkYTvDF4xIbJKjzUGW4XRBsIK1TBrSSaAKJOTwRJvgwN72p0rg+IUaw1Dz6x304j/ddSiMYLony+x1NNVZDE1tguLvtYkaHDI6EcHDUf3xCz21OuWD0tNsbYZRf2WbEyhV9c+qPQzFbV0TyittLKEhZJ5T3OhW8xM5f8XZxez2vI5hbNLLfBi1MMb+hUNe6N+Nho4aHiOBG9p4fNaZwjYumRnsqcX1I0t3bQxvFHkRv3hx7J5tecqdc1yrdJZB/DuiRui9pbMuWTVFciOIWZ+jLOn0GkhK0OivvS7mzD2XjuvGo5HiOXwVldrrft6Cyh1fUzz22gPEIYXSHQNFcQ4g8OJNKb6LUq6pfGnsB6uVUcS5NXcOxAqJLWQ92oiGcY+2fXPLTrqqJ6jC6a/wAzm3aidhtWRgZAUA3DgsuGzNkdRMkDIq0wcYis9VXfaUlsL0kS8bwjhYXyuDWjed53AAZuPIZrPKydmw8YNvCRz3aXaOadj8OKGAAkitJJBwc4d0HIYW+JNaJodKkkt2dWrw/pg7Le3YwdkZot02atHXtlk1xVR1/oSIIN6R5ZVZLAC1HNSCJGJS2qXGcI7o1PErp6PTdbyzzfi/iGf7UOO4wsXbUMLCPOdQwhKxjwCiIeJQyTA2qGQ4EJQCd5hJ3heMDlkpqDG4HiWtQEWhVNMze1pxNjBrhMjA4biCQKHln7lo06x1Nc4Zr0WHYlIZLAC2lMqUVVc3GWT0jWVgpGvNnlxHuOyf03O8PhVdTa6vHdFNc/Isz2fP8AJpI5SD71gXw7HWlFSQeR2Mc00/i5Ko5gymvaKrTkmqfTIl8eqJnIhlQ6t7J8ND4jNdCXqVUvrrw+VsxJbJllok6+wJadPgiUdGasJYfquIr1pqjJKXzLJls07j8uxMs+0k7O9SQfWFD4ObT3gqiWkrlxsU+ZZDnc0lz3sydtXyR2caEvkYXH7DK1PVwA5O0WKzTOD9SS1Umvhi8misl92CEENmBPrODXuc7q5rTXpoNwVTqm+xkcbZvLTf4Bf2ysm58h6QSj4sCnkv2/MP2a5/dYw7Z2fcJj/wAs/MhB1+6GWivf3QD9t4t0FpP3Yx8ZEPL/AP0hvsF7+6BdtyN1mn8Swf6ij0R/5IK8Ov8AQFJtw6hw2V9d2J4ArzoDkp0Q7yGj4Ze2Ukj3zP8ASznG/MDKjWDgxu4e87yVXOztHg7el0MKV7lLtZaaMZENXHEfst08zT8K06OGZOb7FXiE9o1ru/0X+SohZotUmX0V4SJdnjqeSTnYvnNRRLtcgaKBPJJLCMkczeWUkuKR3o279SNykUorLKNZqMLyofiyFbrBJZ3BsjaA90juuHFp+I1C6mj1cXseT1FDTyMxVC63VlbGLGGDcErGQ0FKHB4uUyHB5tEERjCEox3ppXjCNh2FQORS6mibLE4ZVbSWbHA8DUCo6jMK3TyxNGml4kQrLNjY1w0cA7zFUko9La9D08ZZSYO8LJiCtptdcgSSksFbZLcYfo5e5o13sjg7lz3LbZSrF1w/INGp8t9FnHZ/yXbTvCxpnSaTGykOFCmbK+kzV52YsdjaK7iOI/NaqbFJdLMkuqqfWvxQtlcHNyzB0QmmmalJNdUXswFohpqEyYyxPkhzxcE8ZGTUUbbFjszI0hzHAEtOIV9k6+R/zBYtbFpqS7h8OmmnXLlfsXpib7I8lz22dNRSFDTub7kOlk6ooQsPsoOLJ1RGkHglaCmmMc5AYCXblAjJ7Q1jS5xAaNSf7zPJNCDk8IWc4wj1SexkLbP6aV0lCBkG13NGnzPiutCPlwUTkxTuudj47EmGOuQSs6aahEl+kDRkhnH1KHmbKy2Wg7s3HID5porO7K9RcqIbcvg1mylxYQHOGZzWe2zLOBbb2NfbLmimhMUrA5rvNp3OafVI4rNGyUZdUTI5HGb7u79VtEkAf6QMpR1KGjmhwDhpiAIrTLpoPUeHamVkdzFqK0sNEIrplA0pQnigQaCoEbVKE6jY9tIj+8jkYeLaPHxB9y40/Bbo/K0xPMrfcuLLtHZXU+nYPt1Z/nAWKzQ6iHzQY8cPhlzC4OGJpDhxaQR5hZXFrlDOLBWtuRqEExq3hmZubKPD7Dnt8A4091FdqPnfvuel00uqpFsBVqr5Q+cSK63WPECrqL3B4DOCkipsdtNnOCSpj3H2P/z8FrtpVq64c/v/AJBp9Q6X0T+Xt7f4/Yu6jUdQeKw5OtsyPa4Q7IoqTTyVzhlGfez0Mn1Xa8nceh/LmtsZeZH3MsH5Uul/K/0f+S0MbZGc07xKOe476q5+xTyx0qEiZpkuqJCgtBilZJuBo77Jyd+fUBNZDzIOJyW3Rcp9u/0NuH71xV6HcaJ1kfVaKsZ3MNywPtBAHNPbKOMIrrUmyrtUm4LFJnQqjhbkN2SQv5IV53kyAdrN50aNT14DmraaJWvbj1M+o1MKVvz2RmJ7Q+Z2KQ5eq0aN6D5rpRhGtYj+ZgjGy6XVZ+CJEMaWUjowh0oO6fDpqggSXUQ5paCpzOgHE8AmUci2WRph1MvdlrkLj6SQVJ93ABU3W9kefvtcm5S5Z0aw2WgWTDkc+Ug1ttTYo3yPNGsa5zjwa0VPwS9OXhCI4BabW6aR8z+9I5zzyxGtOgFB4L1mjq6IpIyXyzLANy6DKEMSjCqEG0QwHI2qAS2aV0DC0PDkRcD4X4TVpLTxaaHzGaSVUJ/NFMZTlHhlpZ9pLSzITOcOD6Pr4uq7yKx2eFaaf3cfQsjqJrncn7OXwXyva8AGQ4hTIYgMxQneB7lxPEtH5STjwtj0Hher68wZrbM7cuXE6li7hJI6qSj3BCfqVtusQeCCFdTc4sM4KRSWe0OsxwPqY93FvTly8lqsqVy6o8k0+odD6J/L+3+C7qCKggg5g9ea5zWNjsLEllEO32YObQpq7HF5KbqlKJSWa0uY7Ad2nMfn/fFbmupdUSimzP8AbnyuPdfyFtJDswqoN9zZD0Ku2R1V8WYdXVkv9nLZjhwnvR9g9PVPll90rm6uvosyuHuX6C3rqw+Vt/BaxPos+TZKKYsk2SXIqgRsXBKW4KS877Datio5+hd6rf6jy/8AC106Xq+KeyMV2r36Kt369kZ/BUlziXOOZJzK25SWFwU1afL6pbv1DMIG5Vtm6KUQwchgfIN9AC4mgCZLPBXKcYJyk9kTtnrqdO8PcKDQDg3j1KFs1HY4Go1Tsl1fkjp113cGgLA25PCOdOeeS0OQV0oqEMdyjOWYT9Kl6YLM2AHtTOz/AOGwhzvM4B0JT6Gvrsz6BbwmzlrTTUjzXqalhGB5kSY7JI/uxyOr7MbiPMBSeqpjzNfmRQkS2bNWs6QP8Sxv+ZwWSfiemX3v0H6fcmQ7HWg94xM6uJPk1tPessvGqV8qbBhepIGxLt87R0jJ+LlS/G88R/UPwhRsdHvlkJ5NaPdRU/1m30Qcx9CjaF7QwMciKOCYApKgDzXFpDhkQQQeBBqCsuppVkWmX6e51TUkdEuu2iWNsgyqMxwcO8PNeLsrdU3B9j2lditgpLuXcNHDqroJSWDNPMGCngVNkHEursyVtssYeKFSu1wY84qaKc2GWKvonCmuFwqOdN481odlVu8luLXO6lYi9vRgzeMoyfFXm11PcR80r00H8sjRHxGS2lD8mVd4Whr9z2uGlRv4ilVbXVKD7NFFt8J7xymR2Wpp7xAO8Goz5V3J5QfY31auqSTk0mLKajIg9D+SHBdYlZH4XkZclr9HaADk1/YPXVp88vvJNRDzKvdbnNol5Gow+Jbfwa1rlxzuALRao2Htva3q4A+SeNU5cIrndCHzSS/EzV63/wCkJYwlke80OJ/u7I5a8eC6FOlUPilu/wBjl3a6Nj6VLEf1ZXRzRgZBxHJpV8k3yNXqNNBYWfyDfrA3RyHo38yk6fcu/qNK4T/L/IgtB3RPPkh0r1A/E4doP9AgbKdIXDqf9kPh9RH4mnxH9SdddwTTPGNuFgzpnmfFCVsYrY5+q1jt2fHodLui6msAoFglJzexzZTLgCi3U0qCy+TPKWWDcufbPqlkZI5hepba7bK9wD44j6CMHNpwVxuppm8u8AFe5SqrSi8N7jWfDAubvsbGDsMY0/VY0e8BYLLZye7f5mCUm3yWWPiSkWchyI5ytSCBeVMAyAk6KYADxHgjgY540r6UmYWhwKZAaCBMIeooiZEIQksoKLvZO34JPRHuv05PAy8wKeAXmvFtLt5i7fseg8I1X/1P8DcWeWi4ldnSzt2V9RPEwcFrd0JrDMnlyiwL2rNNYLkyO+IFVv2LFIjSWQIqySGxFkWa7WncE61EkDykQJ7jadwTrUsDpRV2jZ3PIeStjq/Uqlpl2KP9VLnEAkhu+uVeXLmtXViO5kfU5bPOAjw+o9I+UsPe7TjQcaVz6KpKP3Us/QeVtr+aTx9WbC7tiIy1rwQ5rgCCMwQdCCNVlnqXwyjrw9i3i2Qip3aql3MLvkSI9mGD1Qg72xethv2dj9geSTzWTzH6hG3Cz2R5IqUnwL5nuFZdDQdB5KfGTrJcVjA0RVM5MrdhJbQLdXQq92UuWRHFZr9R1fDHgKRU7R3kLPZ5JKjEGkMBPekIowDxI96zQh1SSLIrLMNcFhwRtbvAqep3oaizqk2JqJrGDSwigWMxxFc9OmEE9PgAIlNgAN7lAgi8phinGxEu6WI9cQ+RXql45HvD9Sl0r1PfsRatxgP33f0K1eN094v9BXp36iHYy17mxnpIPmArI+N6d9n+X+Rfsz9RjtkLYP8ACB6SM+bgnXjOmfr+QPs0iO/Zm2DWzP8AAtPwcrF4tpX979GT7PMFJcFqbn+rzCmeTakcxhqqrtbpbY460WVQsrkmjT2O+WhjfTh0clKODo3jMbx2dDr4rzU9M+p9G6+qPVVauEoJyeGHbfkH8Vo61HxCT7Nb/wAWW+fW/vIktviP+LH4uH5pfLmvusnVW+6JMdsa7Qtd0IPwSSbXKCoLszz3pOodRBFTIwlEMhKDaG8Cawx6n944eq0jug8SNeA6rXpqV88vwMl9j+SP4kGyWSgoNFdOzfJSlhYQk0A0ISqRCfsztA6xOwPxPszjm3V0RJzewbxxb4jOocttasXuZ7Ku6OnQzNe0PYQ5rgC0g1BB0IKwNNPczjkU0AVXwlBcoViEq2Nted0DDGVTvVVrsDpYxzkj1u3wonQQL1viGztxTSNYDWgObnU9lgq53gFncrLeB4x9DJ2/bKaWrbLFgb/ElFXHm2IHLkXHwR8uEPmefoWdCW8mU0d2ukeJZnvlkGjnnT7LR2WjkAEk9RhdMdkZ7L0tol9BZwOqxSk2ZJS6g5y3lBIHB5zxTerFgOQTpEQZBmVOkHIN70zICLlMDGghcrAEtkqPUHIWKTmjkiZJa9BsYeCgyDXs4pSYIc93Mdrn1TKxrgbqa7lZa7jjdUYWkFWRvkt8gV8kUFouaWKpYcbR6jia0+q5aVfCXOz9TbVqcrchtZG91KYZB6rhR3hx8E7lKK9V+hrjKL3QfDKzuyPpwJxD+atPCiR+XLlf9FqnJcMcL3mb3mMfzFWn51SPTwfDx+pYr5LlC2i/xgoxrhIcgHDIfWJGRpw3qQ0rz8T2GeoWNuSvsln6knMk6knMklXzZn2RaRwEDRUNCOxAp4eSKIp5K6eDXKqdMs5C3Ve9osrS2BzcJNcEjS5oO8tAILa786eOaWcYzeZIqlSmTxttbt7bKf8Alv8A/tSuqv3E+zi/txbP4dmPg8f6yl8mv1ZPIATfpMmjyfBC53Br3Np1riorI6NT4bKpwUeWNb+lc77IPCf/ALSf+nS9f0KeqLK69v0k2iXKFogbvIOOTwc5uFv4Seasr8N7vcnmQXJU2a9mgl74nPkOr3y4nHxcKq5+F3TW0kkCWrjjC2LODaeMawP8Ht/ILPLwTUPiSM0pxfcls20iH+BL+Jv5qv8AoV/doTEfUX9t4v4Mv4m/mEf6Hau6DiPqedtxD/Bm/k/rR/o1q7oPTH1GHbeH+FOPwf1oPwe71ROlev7i/tlZzulHVg+Tikfhd67E6PdDXbXWbi//AKZS/wBOv9CeW/YGdq4D7f4Cm/p1/oTofqhh2ps/F/4Ch9gu9BvLZvogspVgkxoDDnA6qyGCt5RKgclawyyDCh9EA9WBwcClYU0xpCGxMAHtTFbiCeOSVgUmipvG6GSDtNBPHf5p67pQ4ZoruaKW0WGaEdn6Vvsk9sdHet4+a0xsrs52f6G6u8FZ7VHLkMnDVpFHDqPmncZQ3NMZJ8CusraqdbwHJIiYBpogmxJ7k5jgQrlGODM8jJgllBIMSBPmqS+BDdAFOosyR7XJFEKvIA3cT0AzKaMZTeIgc1HdmcvG+3P7MYwN4+sfEd3w810KdFjeRjt1faJXMg4rq16dHOnc2EEQ5LQqYlXWxC2iboSDnI0uQbCkNxJcjYExKZJgSqAcCEpWTAxwStDIaSgESqGQ4GuIQYyQyo5pcoO53aMrybKMExjkNwhmlQg6OWiOGL1YCslB3qNMKaYYJcD4PY0CZGuCVkaG4UNxcHvRIYJgj2ixBw5qZaG3M3e1wsdm5varUOGRHQhaK9RKOyNMLezKSWSSHvgyM0qP3gHMaO9x6rTFws42f6GuFqYaC9InaSN8TQ+IOYQlVNcot6kyQLUNzmnoQom1yBwTEdNXePNRybIoIj2m0NYMT3ADiSgouTwhtkZu8NpScoRQe04Z+DTp4+S3U6FveRmt1SjwUxa55xOJLjvOq7FGlSWxzbdQ5MI2IBbI1JGZybPOcrCJDCSlGSQ1xQyMkMqkGweQIIoQaSlYyG0ShyMcErQyGFKEQhDARpSsYagE7nDKvLIoJjCg0AKxyXAAmEFHqA4piYOaPULgJHNTVK16BTxyHxE6FKPu+B+fFB5DueMiDDkX0oKD3JnJ4tBU6UyYAysqM0jTQNykt9jrWgCMZ4E8ySZSWnZVru1hz5FaYa2S2NEL33I02ybQCS0AAVJcaADiSnWsm3hFnnt9jMXhFZ2kiNokPtaMB5b3e4c129NotTZ8U/hX6gnq4x92VTrNnu8l01olHuZZaqUh7YwFpjTFFLk2OqrdkLgQvQyHpBOckbHSGpQnq8lAiYlMkwIXJchwML0rkMkNJS5CISgyDSUGMhiQIlUGEa5yDGSBkpcjYOp2Paqyn/GaOoI+S829PMr8ia7FzZL+szu7PF+MfNDyprsDy5LsWUFtYdHsPRwPwKVxkuUL0tdiU2RVsULSqOAOJ5rOKVgUQqGw/AuOmqUGRhmQbFyEZohsOuAb30S5FbwL6RTLDkFaDQEuIAGZJoABxJKig5PCWWDDZl712yhjqIh6V3HSMfe1d4Zc119J4HdbvZ8K/X8hXKMeTGXtfE1oNZXktGjBkwdG/M1PNen0vh1Gn+Rb+r5KpWyexXuK2srQyqAwwkJRlkYSlGPOCmCJg6hKNueKmxBhclyNgY56RyGSG0S/UIuShBEAjSlYRkjqUSSlgaKyMc9K5DKIhcg2g4BkpWERAbBHauaagjURQ7EQho7U9vde9vRxHwQwmRLJZXffNo/9xN/1Xfmg4R9COEfQ3mzd4SuHalkdpq8n4lZrIr0M84r0N1ZTUZ56KiSRQ+R8w7KokthJEZqqZWEYEBkPdogEa1QiOf8A6RZnfrDWYnYPRh2Gpw4sRzw6V5r1ngUI9DlhZK721FYMkV3zMPbom7AfIORKxogCqywYgxjx0UB3BvSyHQNIhxrig+AoaSkGPBQgqjAISgwngUCCOQYUDcq5DIG8KqSQ6bG0zQaQc7DSg+AjUox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05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g.elo7.com.br/product/original/D0837F/painel-50x50-gato-cubista-cod-3-8-tela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515" y="0"/>
            <a:ext cx="69606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51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TEhUUExQWFhUXGBoZFxcYGBgaHBcaHBocFxwcGhgYHCggGBwlHBwXIjEiJSorLi4uFx8zODMsNygtLisBCgoKDg0OGhAQGywkICQsLCwsLCwsLCwsLCwsLCwsLCwsLCwsLCwsLCwsLCwsLCwsLCwsLCwsLCwsLCwsLCwsLP/AABEIAMcA/gMBIgACEQEDEQH/xAAbAAACAwEBAQAAAAAAAAAAAAAEBQIDBgABB//EAEEQAAEDAgMEBggEBQMEAwAAAAEAAhEDIQQFMRJBUXEGYYGRobETIjJSwdHh8BQjQmIVM3Ky8SRzkgdTgqI0Y8L/xAAZAQADAQEBAAAAAAAAAAAAAAACAwQBAAX/xAAkEQACAgMAAgIDAQEBAAAAAAAAAQIRAyExEkEiYQQTMlGxI//aAAwDAQACEQMRAD8AyebY30VNxn1jIaFmcGXH1ZMuI+/vgrs8xHpKxG5sjt3ojo7Q2qpduZ5lJMSHeMhtMAHcAqMzMNpDrBPeFLNRZreJCoza9Rrf3NA7IPzXIJjuo42PEeSJwlU7JkwNOd0FVqgCJFh92QAcX6k7O4fNHdC0rGVbM2gw0bR7h3rz8WXGwHefPQpU2gZhOcFhwAJjqOv+EueRodjxKXTxmI2PaBhFDEMImRH3u1lWCnM9aDr02MfbX74oVmdbGPCr0HUMXT4uH/iVTic7DZZRJcffjQcjvVNUw0mQltBmz7I9Y6niZ1Wftfs54UMcPRkyZLj4b+KJNHZjn3qnKiS4scL6iN978kyhtR4APs6nd96Ja30dxaK8Gz0j6gJALToN4TY4IbMEDnvWVr1/Q454ne3xaPDen+PqvLZcI3m8jn2rZ2mZBppi7H4SDYyOKApNMQHOZqfVcWidNBqn2JxoLbaWtrPMBKXhovIjfcJuOf8AonJBegJtatSJ2iXs16x19aYYbFNMXmdI3oOpWLgdgWG/jyVOGeGEmNmYmxTHPQpYtjxtGSC7T3d3UTxUa1MOBm4Krp4kQLmFY6pYwpm2+liUUqQpxOBAFtNyop41zCA64nXePmi8Q52hQzmSE2MmInFBGIxMxs3JIAA3lNcFghTEkkuOp4cuG9JsqpBrie7y7E1FcjehySb0MwxS2wTNMNJlJHuewy1xEdfkVoK53hLK1MDUW8l0ZHZI7JYfpI8Wqt2hxFijsLjWVPYdPUbHuWfr0QhW0iCCP8JqkJaNlttPEFQD4On3yKz1HM6oiTtDr1700w+aMdrbn811o5IxlSnstc92pJ7SSi8rxLqTABF7utck6b9whD4twqVmUxoD63IXP31o2thQXE3F9479EEnQMV7GFCqKtRhGkX6jKEzyoW4tgG4SN94P1XZOS2psnfPgYUOkn/y6f9IHftLka0XC+tzrPFW7QaVCg0ATv0Qb3OfVLGAk74+/uVyafTJ2uDvAVg5xtoE4pkR19iWYTDOptIsSbk634LytiKgFvIWSJSi3oph5Rj8ujOviQxlrnclWFY6oZJudUNVxT95PcFAVXahzuohdZ17NJVwwAGhO+AhfwZ5R1JKazjq53IkqqrXgb+26H6D81/gxzWqaV2n1iCAQRq61+BTrIqPo6bGzJOp696yeAYajwXaM/u0HctJgXbJE6LfaTOW02LemA2cV/VTafMfBPMBmYNGn6j6ji3QCBwMudYbxGtkm6cH82i8aGmPBx+a7o7ifVdTN/wBTeMHUdhv2o5O1YuKptFj8srEyXMbewBcdeXUr6GUy6XkObOgH1urKtFurmDn9UP8Ag6fu7J4gkeRW7MYcMKNJ8FXUwpG8dyAIj2X1P+RP90oSpiaosKhPMN+S6mc5DY03btnxXejcR7TeVx8EtZmFb9h7I8lMZlU1LRyB+a20ZsLLXReJ4X+SrFN37e8oU5nHtNIU25kzfI7FtnFpFQXhgHaVE4t8XA8VIY+kf198qTTTJtUZyJCyzt+mDjMXabI8VW7Fu3hMjRB0g8oQ7sHe8rrR3yAHYoH9Kjtt4EJh+AEL38A0rfJGUxZWa06WhEYbBF/s34iQI7yiv4WNwKvo0yJA0QSlrQcY72Y/o/TmtUO8HzM/BO6jeCW9Gv5lYn3vmmzxey7I9i4LQtpwMUGiPYvzJBVefO/1NKf2jzQ1GoTiXOGhOyOQj5L3pBiW+kBOoA7DEJkVwBsIr1y94pUhLzqdzfqtBlOVtoNIElzvacdSfkqMgywUWbZHr1Lk8AbgDgmoqKPLkv4rn/S3DjpeT6exxQ1dm7ipVawhCuxgc6GguPAX/wAJcUwsjROpQBGp0jsQhw8GJTKnl1ZwnZ2eFyfL5oTGYOoy7m9oPwhNQlr6BBhzKXZg87Vx/T1/ZTvDvBFrjipmkDFgYIjqWqdPZvimizKssc1gkQf1czft39yMNOE3e/ZOzw43spCsJBIHDj5rU2G0vRmumLJZhj1PHdCSZTWLajHC5a6ePq6OEb7LUdMqrDToS2CHubIPVO+Y08EswLaYY4hkEAnWSbcU+ELiTzlUzU1cENd25KMSzZTHK3n0TQ642fGPvuQWNp7Vt6TGehriLMQ9BlspjWo6x2If0Zi460XmB4lGyrqTSrqTVNhhA3ZqRGpSA+Sqfhmnciw7jdeBt4jxWIIVVcGNSEP+DanbuCqe0dqLyaMoTPwI3SqPSPbo53ZITh0DVAYoCY3+SKMmzGjm5pV94nnB81dRzl44Hs+SWvKr2kykCPxn3FoHIwmOGrB3rHQi0wsRXq7usLU5BQJBB3BLnUUHC2xN0YperWcd7yO5M4gE8BKhkdMDDGd73HvcV2JMU3co77IZ25UBHURLRts9iT5s/aqHrt3p2WpRhKPpMWxo31B3AyfAFWc2Trbo+niBYaIbEsOyS3Xh8AiH8VUTbwXkq7PUdUZ7G1iYA1JgAbybAd5C1uU5O3DsggOefad8urqWfyLBbWMHus2ndul+0nuC2lUx5p89aQiG7bFuKru0mEgxuMaLOqXnn5aKXSnHuENaYJ1jhoL9/cstCox4rVsny5qdIOq1zTdtMdI4bj3b03wGKFTZcDAkT1QbpHg8I57g0TfXktD/AAF1BwqNB2HEbTfc4EdW7uXZMOrOxZrdGizVuyS7foltOtqm2ZCZlJt6DHwon0q6Tn8imYmKoPe1w+qGygAteTvafJE9IP5DDwqgdmwfiqcnb6rjFoVOP+Saf9jrBPGw2OA8lXUZJi8rOZT0l2Kno67RsTZ4sW/1DeOsaLatpBwBGms6qDL8KtFeN+Ys/D3VNSiCYTGqI3WQtaNfBIUnY1xVAlVmzoqthXVRv3ILF4prG7TnQE+CYibSYS0BWPvu7gs1X6SuA/Kp2953yCDZmuLqu2WOeSdGsYPICU9Yn7FfsRqnsM6Kh5hAUsozSA7YqQffDPIkFTe7FNH5+GfHvMa4+F/NbLEzllRRXq8SqK7gp12AwW6daDqGFiR1npQteoufVQzympA2FZcNqswxIb6x7NPGFsspaRtTvWZyGnZzt5MDkPr5Ba7KmEC6mzy0UYVbFOXgej2ZBgQeooPHkloaN7h81AV9lxcNxMhRoP26rQTbYc6Ou0eZTv1vysjWW40B13Bt9eS86G4EvxD6n/baYJ0DjYeG0llWoWl7JsCfj43C1X/Tr+XVO7b8gO9Pq1QPHY2fii12w8AdY8DHBXbEnq3fRV5swbU6g6dSFo1XUy1zDIBmDcTE3Cnl+OnuI1fktalwO6HtivXkaMaB/wAjpPZ3JxiiSSkuWZjTpGpUcHE1CBsNGkSSZJ0uAp4npKNW0iYG9wB7gD5oHim3wNZoJdEPSpv+oiP0t+KAwuFLiABJOgAlEYvMm1q7XVgWNMNJbfZE2mddSt7leVsptDqQlh0dMz2qyCqKRHkdybQnwGU+gZLo9I4Sf2haDAsBplrrggjsj5+aGqNPpPWI4plg6diTYfCOKZJVETjk3MWZlVgAnUjzSqn1hV53mQc9uz7IbHM71Rh6xKjjGonpylbL+kY/0wj/ALrf7XKGR39XqUs7d/px/uM8nKjIPanqTsf8iZ/0ZzpDhYMjeSm3QnPCCMPUNj/LJ3He35d3BSzbC7TFkcRSLTvBGhGs7iOsFdlxqSpg4cji7R9feJ+SX1Y4davyLHCvQp1N7hDhwcLOHeCrc0oECRpYfFeQtSpnqN2rQlxtUAEnQLN4gF5l2g0HD6pziKRe8MbJM6cTuHxRVboy8e0Y5XCvw+MFcn0iyeU3UUZvB5X6Z4bOyN7tYHLivqvRfL8PQpgUmgDeTq7rJOqxWXYb0Rc08yneHx+zc34BVVatEUp1LxZvPxLJEuHBV4gNJkaiNx7AsWyu+s8NZJcT4ceoaLVHCCk27pcbklKlKh8FfoRdIOj1OuCWtDKmocBE/wBUa89V8xzHCupuc14hzTBB+7hfXa2M2uq25ZbpxlwfSbWHtM9V0b2zY8wT4lY97QataPmlYTqbqk8ByHNXYmx+Ktyult1ANw9Y+Q++pbejUjQZbQDQwbhH1WhD4vx7Eqw7AEdSqKHI7K8ejMOHt9qFyP1sS8n9DIHbH1RGNqXcBxPmrMmAmpxkdogR8V6C6eXBasQZ03ZqvPFaXo5ijRoMbsiSNoz+6/lCSZ+3176TdP8A0XDSEGWTS0Oxq+htXMdoQWjvNlLDVY3TbihKdFFU6aR+2S9jv1Rfotqs2pEa758UOMucjKekInDvEQueea9mr8fG/RnMV0brOOrL9ae9GMRUwrm4auQW1D+VcHZdeQeAJjtKMFVZ3NabqtQkG7SA0+7F55yjx5ZNg5cEIx0burhwagk7r8ghMXj9sejYYpixPv8ALg3z5aqMTnrqjW0z6h2Rtje528A6bPDjfkvKeKa2ATy+aPPlbVIH8bDGLtl2YZUHjaBAO/h2/NJ6O0x2w4R18fojamOcZHHS+itY8OGzUEgaOOrfmp8eSUe8KskIz2tMrzxg/CbUx+Yzt1VfR0XgGJmZ+7K3pDSAwRAdtH0lMjrG1HxVmR0PV5gg9yqxtOLokyRalsofEGXA9oSLMcAHD1VrH5WCJA3WhBuw4aDbkqmiGM6O6AhzadRjho+W8iBPK4ntTHpBjHNaWt4WXvRZnq1D+/4Dgu6R0hszovKnFfuZ60ZN4US6NUg5vpv1THIwQU2raGb/AHCT/wDTyrJr0Tuh7e31T5N70+xdKJCRm1MdhacTK410VHdcfJeN9aAJ4KefUtmpPESnXRDLXOIrOEe4P/18u/gvTxS/8Ys8nJBvPJfY8yDLRQpy7+Y72zw4NHLz7ENnGMiRKY46qGiFls3xROm8pL+TK0lFA5xpJPUm2HoNrUXtd+ppHeFmmu8Vp8mdICZVAXZ8dzSiWuIIuDHdZH9H8Nba4nwR/TTLyMXUGg2gf+QB+aNyzDw0Ru0S5yqIyCthLGwFfg2ayfBeej8FzKt7cOCke0VJUZCrTO1UBF2vc09hRWUCXO7D4Kees2cS4jSoJ7QYPz7V2UNh7geDSO90/BekunlLWhV0mbJJ3SnGDftU2Hi0eSU9JDMnr0RuQvmg3qkHvn4hLy8sbj6NKLwURTIQuH38UQ1TsoiFAiFOi26pAJPLzVrbCN6BocnRdWfA8e5JMKd/G/fdG5vW2aJvcw0eZ++tKsHiOOifhVRsRnlcqC8fQ2myNRcdYQWGqDQ8ZHkmNN6W4+jsHaGh16iikrAi6Dg8C+5e0X7R8I4/VK24mTeY+/iovxDptaRY8AeHWl+DekNc1HYTnGZS30TCdm21fUjdy07eShkueupOAeS5kxbUcef3ySyo3dor8HgX1HbLd+82HaVUoKMaJnOUpWbvA4tj6cteCJix5Wj4KGMbAdtHdN0X0ayOlRpy2HPPt1D1bmjcBOupR+PwlOo0tuCRE7wgf5i8qrRq/Afjd7AOjBAokkauJ8UVnlDapk7xBhQwOG9GzZsL26xoEW64I4qOcvm5FcI1BRf+GR6K4z0WYN4VJpn/AMrj/wBgO9fRMwoxdfJs0cadYPGrXbQ/8TK+oYvHB1EPmGwHzwtMrs8ba+zMMqT+jKdKsa0VGMiQ0y8DUt0gHvPYFr8BjmlrTT9ggbPJfL69V1V76rv1GQOAiw7AmPRnNzSd6NxsT6nUTcjkfOVXLG440l6IoZU8jb9m1zWqSCsxjqoJ10smeKxBIPX3JHiaZB1Q4x+Qj6RaPJaokCdLxxWVcU16PvcarRxcE2a0Kg9irpG8vxlYx+vZHUGgNHgEbh6GyAldartV6zuNR573FNTU0G4eakylWJEnO3cVPD05cQCBZV1RwUcOL6gWSRwizm9/cqEcgZHnCGwr4qN6wR22I8imFEB5qA73OHiUtxdB1AgOvBBDve+sSIXo3R5tewXpGy3equitUbNRnAh3fb4BHZwzabtJR0cdFZwP6gR2i/wK6e4s2GpGlpuvKNa5AaIpnBRlaWguiVcbIWk9XVKgAk6AT3LqCvQq6QVZc1vui/M38o8UFhkLWrl7y4/qPgiqNtZ59arUaVEblbsYUivXHaBBFtCoMfCrZUQuPsJSAq+HLHw4yN3EjjCmXb+OiHqUnPxT4/aJ3D1QtBQwzWAGJK3zjBHKMpsW4fLXOILhA808wtJrI8lT6XrVtNhKTLI30fCCjwbYfEOEcN0/JXGrJlKhii0bNnc9xUaWJNklqyhSHAxE8kUytaD2FJxiQRp2KZxR3d3Voso57EXSHD/mE8z2FGU8a52BZTHEsPUGn4iO8pji8K2qL2IhXPwLWMDNmLblTBp1fojyxcU/szjmGw4WS7GU4vwT7EUYPFAV6cqtHnNDfJ8UKtIbR9YWd8+1eVmbpSjKavoql/ZdY9XDxTqvTl0jTgp3HwmWwn5w+0LQL3T3IWhry73Q53c0pLWZDuac0zs4eq7/AOt0dtkU2ZBGVwUyT9ymzLFLMvb5pqGGJhSz6VwWj0CVEOvdeuEKqb/fxSqG2IMPidmtUH73f3FPWYjbaQdCIKymdj0eLq8C9xHaT8U3y/EgiR2r0DzU60W4vAkMIGgHgsvhKWzVa82AdE85C3dKqHDXn5JF0swbW0C9ojZc2I/cYW90bXsKYySr2pJ0fzLaAa830krR06MqSUaZTGVojSp2QGeVop7I1f5DVN/REBZvNxNYj3QAeep80eKNsHK9ANIXTSgEK2ldFOqCm0ud2DeTwCobEF5pk3H+EDVrwYbfsVNPFGtINovszaPMphhMOG7r8UqU6GwhZ2Bw7p2jvMnrPWmbWSoU0QwJEpuyiMED1MIYkTHBRpYr9Og6t6b0n8FnnE7Rm1zK5b6dL48DzVbwjkrhZBugCdPNeUqhdYW+/BbRnkxgx8ncOr70RTBBBvH33IMNY0SSqXYt5s31Rx3/AEXLG2a8ij0cVMY2dmST7rfidyLwuZio1xtYkNjg20Ss3h2bN9+spHkuNhzuBPFPx40TZckn03Nak192yOPNK8Thdk3HFGZdiu3cesaorGtD2bQtE2TV8X9EslaM5Wp9Sa5W7bbs72jvCFrUptv0V+DIYAW+1e6HPKKjsZ+LCTlom/CmbjkVLO8R6PDFsTIAPUpPx5sDFuofJC40io0tdoeCnWVPpY8LXDP4XMNn9Hj9ET/HHmwYLc0TSyemN7u8fJW/whu5y3yxMHwyrgG3G1XaBon74r1lKqfaeByCOGEjf8FA4XrRqWJAOOX2KOk+D23VCPaa9x5iTZJsvrETwWox7x6ep/W/+4rK5yz0b3Nbo7TlvRRfoVXscZDiJcZ+7yj+kNPaw1af0tn/AIkFI8gqea0ePpl9CoBqabvIovZvowuTuuQtjk+O0a/dofgVisrPrLS5bvnsS8nRkWa+vWDRJ0Hrd11jHOJcXHUkk8zdNswxwFP0cnaJvawbuvNyT5IJrG7MnmtxqkDklbKg8MaXOsB49QS91Rz3bTt2g90cOs8UU6k+sQ6IYPZGnbzRBwMN0TKFiurU2HNeN1o4g6haCk8OAIuDcJNUphXZHX9qmdW3by3+PmlZY6sdilTocByupVUMbKVJTFCYx9KleYVGmoSBwnrKMYRESlWIxFNpIBLnToNBzKZCNg5JaD6VCWyTHWfqq2YhsQwSd7vvzSjEYt7/AGjbc0aBEYNxTlCuiZTvg3bS65VxaBqo4Q2+7qTiPqsbOSK8TVhj4913kSsjgTC0+aVPyau47B+Sy2FF0zEKzGwymuLcFoaNIxxBMjrWLyqvBg7ltsPWGyIvAAHNNrQm0A5tSAcQDM6/FCAwF7iny9198Sqg/ioM8rkel+PDxjf+kiV2z/hQ2l6HJJRokG6xqp0pCqL+tePr8ESTYDkl0JdUHaq/SXkWVIrDiF62rfVc4s1SQuxw/Pq/7j/7isznzpq8mx4ytJjz+fV/3H/3FZDE1Nqq89ZHjZWR6eb6D8rqRothhHfkuP7D4X0WLwTwtblb5p1G/tMIjkYPL/aWly7VZnBGHwtNlpS8gcTzMf5vYEc2kCzZO+PmluKdNV3IeSaUXStgtoGT6EUoBEKWMZZeUm3CtrXk+CcwEJK1IdiEqt2HNe39OvLemj2aqLcNLSFkuGxsLHrCRcIfF4oMuSl7sWaDI1vDSgHguO04klTxxWx8sutF2Jx7naeqOrVeMpQOrVVhqKw6fVCbPGt0TPC0tFCiBoQj6TY5+QQs1BVBoA1VrmqholelyS+jlwAz10UX9ZaP/YH4LN4eyfdIjFIdbx8UhpuVGJaJc3Q+jUh0rVZdjCWTw46T/hZFisxLrtA3C/b9AEcnSAxq5JGldiqbdXgdsnwQ7sdS9/wKU0mAgL0jkovFHo+cht/EqUaP7h81Q7GtOjXdpAQ9NtlaV2kdt9PfxP7bc16ak/pUYEBWEQsbNSPadaNwKiKpmVAarqpQsJFWbOivW6qlT+4rEsfMntWwz135uJP76v8Ac5ZTCtCrhwhYZhWrVZE6RfeCs1h27gn+SWJWnGUiKzupxHitRgWR2rOY5hbiag/eT2a+S0mFcSAl5A4gFT+a7+pNsOldBkvcTxPmnFEWCOHQJcCKAup1G71U0QrCExmLhQ+gJsptZqI1Xrmd+5ReTw0WM1CTPqfqjf6w8igW+CZ9IGn0YIH62+TkqauRxbCtoGFUArKQXMwY4bUEpkDbmljEfQpkx1JcmMiXMUiVBoMkKz0aV7GIUdJz6jBxcT3D6pGwpv0m9pg4A+P+ErYxU4/5Jsm5BdMLq38w30t3CFZlzSXBUOuSesnvK7JwzCvkEMb37lY07l1Bk35KTmReFOytEy8jevadW6hM9i9pUroaCsKpvCsLrqhjTvV20dEDQSZzXyqtpeFVPK41Mr6S+3if9yoO95WZp0yIsvVyohxkcvQfhwnmWOg3XLkwESZtQ/1Tjxg+SeYZsNC8XJUw4sFwzTM8TPeU8oUzblK5cmY+gMI9CpspeqSvVyORieyIo2VVVl1y5YGK85obVMf1A+BSpuGMhcuXegZdL24J0x8kQzAkEL1chbOCaeFhGMplcuQdCUgnB4NxOluYRr8scCGjfMabu1cuSpOmOhsRdI8lqSx0CHNtcbtfNKW5c+J6uIXLk/HJ+BNlVSYdgsA4Nc6NGki44JdTw54Lly2cmDCVB2EokC6LGEc68aC65ckspjJgv4V1reSKpYN/3C5clSk7GR2TdgXwY+HzUf4fVOjZPNvxK5cg82E1R4ctrXBbfhLePGVA5dUm7R3hcuRJ2wW6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2" y="7937"/>
            <a:ext cx="9125668" cy="685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05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Brasil hoje: desafios da diversidade cultural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O </a:t>
            </a:r>
            <a:r>
              <a:rPr lang="pt-BR" dirty="0"/>
              <a:t>folclore brasileiro é um dos mais ricos do mundo. São </a:t>
            </a:r>
            <a:r>
              <a:rPr lang="pt-BR" dirty="0" smtClean="0"/>
              <a:t>danças</a:t>
            </a:r>
            <a:r>
              <a:rPr lang="pt-BR" dirty="0"/>
              <a:t>, festas, lendas, superstições, trajes típicos, comidas, comemorações e representações que, na grandeza deste país, formam um variado e colorido painel de culturas.</a:t>
            </a:r>
          </a:p>
        </p:txBody>
      </p:sp>
    </p:spTree>
    <p:extLst>
      <p:ext uri="{BB962C8B-B14F-4D97-AF65-F5344CB8AC3E}">
        <p14:creationId xmlns:p14="http://schemas.microsoft.com/office/powerpoint/2010/main" val="421114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Brasil hoje: desafios da diversidade cultural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396752"/>
          </a:xfrm>
        </p:spPr>
        <p:txBody>
          <a:bodyPr/>
          <a:lstStyle/>
          <a:p>
            <a:r>
              <a:rPr lang="pt-BR" dirty="0" smtClean="0"/>
              <a:t>Folclore Brasileiro</a:t>
            </a:r>
            <a:endParaRPr lang="pt-BR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27241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591758"/>
            <a:ext cx="1763688" cy="2573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3780766"/>
            <a:ext cx="2220086" cy="23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reto 5"/>
          <p:cNvCxnSpPr/>
          <p:nvPr/>
        </p:nvCxnSpPr>
        <p:spPr bwMode="auto">
          <a:xfrm>
            <a:off x="0" y="6165304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6156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 smtClean="0"/>
          </a:p>
          <a:p>
            <a:pPr algn="ctr"/>
            <a:endParaRPr lang="pt-BR" dirty="0"/>
          </a:p>
          <a:p>
            <a:pPr algn="ctr"/>
            <a:r>
              <a:rPr lang="pt-BR" sz="4000" dirty="0" smtClean="0"/>
              <a:t>Quais itens do folclore brasileiro você lembra?</a:t>
            </a:r>
          </a:p>
        </p:txBody>
      </p:sp>
    </p:spTree>
    <p:extLst>
      <p:ext uri="{BB962C8B-B14F-4D97-AF65-F5344CB8AC3E}">
        <p14:creationId xmlns:p14="http://schemas.microsoft.com/office/powerpoint/2010/main" val="20821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estudopratico.com.br/wp-content/uploads/2014/06/literatura-de-cord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467" y="65086"/>
            <a:ext cx="537210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://diariodonordeste.verdesmares.com.br/polopoly_fs/1.1084586!/image/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055045" cy="343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data:image/jpeg;base64,/9j/4AAQSkZJRgABAQAAAQABAAD/2wCEAAkGBwgHBhUUBxQUFhQVGR0YGRYXFyYgGxwfHBsZHCAfGyQjKCsgGR0lJxgkIT0hJSkrLjIuGiQ/OT8sNyouLisBCgoKDg0OGxAQGzQkHyQxLDQsLDAtNCw0LDIsLCwsNDQvNzQsLCwuLCwvLCwsLCwsLCwsLCwsLCw0LDQsLCwsLP/AABEIAMcA/QMBIgACEQEDEQH/xAAcAAEAAQUBAQAAAAAAAAAAAAAABwIDBAUGCAH/xABCEAABAwIDAwkHAgQFAwUAAAABAAIDBBEFBhIhMUEHEyJRUmFxkaEVM0KBscHRFDIWI2JyCCRjgrI0Q6IXU4OSwv/EABkBAQEBAQEBAAAAAAAAAAAAAAABAgMEBf/EACIRAQEAAgICAgIDAAAAAAAAAAABAhEDMRIhBGFBURMU0f/aAAwDAQACEQMRAD8AmqGGLmR0RuHDuVfMxdlvkvsPuW+A+irQW+Zi7LfJOZi7LfJXEQW+Zi7LfJOZi7LfJXEQW+Zi7LfJOZi7LfJXEQW+Zi7LfJOZi7LfJXEQW+Zi7LfJOZi7LfJXEQW+Zi7LfJOZi7LfJXEQW+Zi7LfJOZi7LfJXEQW+Zi7LfJOZi7LfJXEQW+Zi7LfJOZi7LfJXEQW+Zi7LfJOZi7LfJXEQW+Zi7LfJOZi7LfJXEQW+Zi7LfJfeZi7I8lWiCjmYuyPJOZi7I8lWiCjmYuyPJOZi7I8lWiCjmYuyPJYOJxRjTZo48PBbFYOJ/D8/sgy4fct8B9FWqIfct8B9FWgIiICIiAiIgIiICIiAiIgIiICIiAiIgIiICIiAiIgIiICIiAsHE/h+f2WcsHE/h+f2QZcPuW+A+irVEPuW+A+irQEREBEWNidWMPw2WVwuI2Ofbr0tLreiDJRaDBMzQYrjlRTtABhbFIxwdcPjlYHBw6rG48utZ78cwiObTJUQB3ZMrb+V7oNgipY9sjbxkEHiNyqQERcpR5xw2rz0+hp9ZlY06jpswadJte+09PgOtS7/AAOrRFDHLbmjE/aIocNkdFGGB8r2mznl17MvvDQBc2O29uCWydrJbdRMjJI3uIYQSN4B3eKrXjDCcRr8DxFs2GudHJGb3Hcdzutp3EHYQvZNHP8AqaRj7W1tDreIBVReREQEREBERAREQEREBERAREQFg4n8Pz+yzlg4n8Pz+yDLh9y3wH0Vaoh9y3wH0VaAiIgLW5jqsPo8Dmdi72xw6HNe5x4OFrDrJvYDiSr+K4lSYRQOlr3aWN3neSTsAaBtc4nYANpJUfYm/Eq3GIqjHqConZvgp4ywsgPwumDnDVMRtLj0WXsLm5WM85jPYhakyfnCppY30kFQY5wImuva7CdgeL3ZHsBu7o7u5X8U5MM3YbCXSUxe0DaYnB5HyB1H5BelcONYaFntHQJSBrDP2g8QCdpt1/RZK8l+VlvprxQzk3liw3BaVlNU4fzLGdH/AC5v0txux1jqv1uJU1YViNPitC2Wk16XcHscx3za4AjyUS8tGTH1kAr8HbaaIfzQ3Y5zRtDxb4mde+39q5vI3LLiuEObFmPVUQbuc/7zB4/90f3be/gvVx8kzx3Gb6eilDPKBhdfkTN4xnBwJI5HaZo336BeA24I2hrrWvt0utvBspYwbF6DHMObNhUjZI37nD6Eb2kdR2hXcSoabE6B8Nc0OjkaWuaeIP08V0GsyjmnDc14bzuGmxGySN374z1OHUeBGwqJuXbCxFmeGYaxzsdr6uiTGbEAbxscN/Xs4rVYhlLOvJ1mAy5YbLNFuZIxmslh+CVg27Ou1r2ItuGDmflJx3EsK/T5mo4ecDg5r3xvY5tt9hqBvwuCBbYQVmzcaxsl20dNTU9XXwsq9jHyxsceIa97WuI77Er1lGxsbAGbABYDuXi2eaavmJdbbc6RsHg0fbxUwcgWcqp9ccPxB5cwtLoC43LS3a5g/pt0gOGk9aYY6ml5MvK7ToiItMCIiAiIgIiICIiAiIgIiICwcT+H5/ZZywcT+H5/ZBlw+5b4D6KtUQ+5b4D6KtAWtx7GafBKQOnDnOe4MjiYLvkedzWjdfZe5sAASbALZKNcHpcaxHN7qt8zHCKWWnlgkiIMLRfSIHbQbjQ4kW1ajqOwNbjkz8MdkbuhwzEMQxEVOZtGth/k08bi6OHhqJIHOSkbNVgAN28k79afMOY6HAKZ76oPdoYZHNYASGjZc3IDbnYLkXsbXso1qOUfMeMVbf4Ta2RzhqFPHAZNA4c9IS0Bx27Giw3XJXg8c+W7b9RL1TUQ0tM59S4NYxpc5x3AAXJPcAFYwmujxPCopodjZY2SAdQe0Ot6qA8/4lyjz4cf4ljkhpnW1NYwCPfs1OBLtp4Oda9lL/JhK+bIFGZCCeatsPBpIHzsAE5OG4Y7pLt1CgDld5Pm4FKavBm2pnnpsG6JxO8dUbjw4HZuIU/q1U08NXTOjqWhzHgtc0i4IIsQe5Y4+S4XZZt5ayTnLFMnYnzmHnUx1uchcei8f/l3U4bu8XB9S5YzDh+Z8HZUYW67HbCD+5rhva4cHD8EXBBULY7yIVbXPdgNQxwuSyKRpaQODddyCRuuQL9y0GV884hyezvglooxKzoygve1zrXI1i7mE7dj2gXB4gr6WHJjn1WNPTq02b58GpcuyyZjax9Oxt3Nc0OvwAAPxEkAd5C5rDeVHCpXQxYgAKuXT/JidrazWARre4MY0gHaLm3euBzZVY9ysZmdT5cv+hgdpMh2REjfI4/Eey0XNtuy5K2IniYJ6wimFgSbX4DhfvAPmutyIGYbnuhdBcEztYdvB4LD/wAlp8KwnHJKfVRUVTI25BeyF7hs4XAsLLrskZbxubNNHNU0s8cMc7XOkkZpAI3bDtNzYX6ysXy8vp0nj4X9vSKIi25iIiAiIgIiICIiAiIgIiICwcT+H5/ZZywcT+H5/ZBlw+5b4D6KtUQ+5b4D6KtAXOV+B10FU+TBXg847W6GVxazWQ1pe1zWlwOy+ggtJ29E7V0aKZYzKao5XD8i4U2JrsaaKmYOdI50hdzZe47xGXOYNIs0Egmzd5NyeniijhZaEBoHACwVaKyaFiupIMQonxVbQ5kjSxzTxBFiuM5MoXUmTo4ZP3QPmhd4xzSN+1/mu6XAnEWZczHWRT2AlkgqYwezO+Knkt/a8av/AJB1rz/Jxtw9LHXIiL5zYo35XchTZmhZUYM0GpjGktuBzjOG07NTeFzuJ7lJCLWGdxu4PIuNZdxjAXAYxBJFfYC5vRPg4dE/IqTORnP2FYDhLqOvBbJLMXskNhH02saBI6/RsW77Wt37FLOaa3C8PwCaTHQ10Ab02uF9V9gaAd5JIA7yvLbKalYC+YaWkktY43sDuBNhqNu5fQ4ubym7GZhu+npjC80Zaw/EGU0VaXuOmFkZOpuobBZwGoX2C7naSbaVsczTz09HepLBGJqdwfqs7ZPES1wOzbY7QfkvKVRiLWNtRdG3EbPLq8Vmy4hmfOE7YpJKmqdquI7lwBsG3tubsG/Zx6yusvrdMpJ6j1RX5ry7hx/z1XTMPUZW38r3K5DGeWnKeH7KMy1Dv9Nlm/Mv0+l1FL+R3NzKTW1kJda/NiUa/DaNF/8AcuhyVyNGppudzYXsJOyBhANh/wC47ba/Zbw48Bi82Em9pqs+T/EA0SfyqAlvWaix8tBHqt5gvLjlutkDcSZNTk/ERrZ5t6X/AIqzWci+VpyOYdUR236ZAb//AGafRYldyIYBJTkUM9Sx9tjnlr236yNLSfkQsf2cDVSxhmJUOK0gkwyRksZ3OY4EeGzj3LKXlqsoc2clWNh8Dy1rjskbthlA26Xg8e47RwPFTjyf8ouFZxpw0ERVIF3wuPrGfjb6jj1nvLLNxHaIisVtbS4fTGSueyNjd73uDWjxJ2Ki+i48cpWWZH/5aZrm3trL2Rt2b9JlczWO9t10mGYnR4pT66B7Ht62Pa4ebSR6oMxERAREQFg4n8Pz+yzlg4n8Pz+yDLh9y3wH0Vaoh9y3wH0VaAiIgIiICi3l8wWSoy/HWUV+cpHgkjsOLfOzg09wupSWPiNFBiNBJFVi7JGuY4dYcCD9UGt9oUzcNE872sjLBIXuNmgEA3JOwDavtBWR19OHwB2h21pcLah1gHaAe8BQ82aTMGY8NwuqdqipNbahgOx7qYvaNXWCI2m3+oVNS+XyYeHq9tyiIi5K02cMBZmbLk1M86TIBpd1OaQ5pPdcbe6689ZIr48vZtb/ABBE17InmKQPAcYyTo1i9x0C3yvZenlA3LJgjcPzkJYxZlXES7+9lmu9C0+JK9PBl3jST2mmTA8GmdeSmp3HrMTT62WXT08FMy1MxrB1NaAPRarJNTJWZPpHzG7nQR3PWdABPzst0uGW96BEWifmrDf4oZQ05Mk5DnPDf2xBrSemes7BpFz0heyklvQ3qIigwsZwqixvDXwYmwPjeLEH0I6nDeCvLGIZcr6TNT6KEF8zZCxlthdxaRt2Fwsd/FetFCNfAMR/xDsFIP2SRucR/pwtc7wtbT4hev4uV3Yzkj3C815lwCYihqZ4yLtLC4kA7iCx1wCPC4WFi+N4rjc2rF55ZSN2txIH9o3N+QXo7lG5M8MzRTSTUTAyt09F4Ng8jcJBuN/26t42bwLLzNVU89HUujqmlj2Etc1wsQRsIK9zK20lrrt2HrCknkmz+zBMabHj2gxP6Incwc5ETuu+2oxncQSbbDsAN41REe3GOa9gLCCDtBG4rhc/8p2E5QfzUY5+p2fymusGX3GR25vXbf4A3XnbCs15hweHRhlVPGzgxrzpHgDsHyWqklfPUF1S5xc52pzjtcSTck3PSPHadqD0BgvKlT1NSPauI0cZJ93HSTFo7udc4A+OkBSpS1EVVAHQEOadxHFeb+TzFqyfHY6bJNLBE9219TM3nZg0W1PJ2NY3d0GgC9hck3XpRoIaLm/f1or6sHE/h+f2WcsHE/h+f2QZcPuW+A+irVEPuW+A+irQEREBERAREQee2R/wny+H9SbMmlcQ49VQ1xHhZ7rbepToog/xAZSq5ahmIUILmtYI5gN7dJJa/wANtieFgu15McZr8eyZDNilucOpuofGGEtDj3m23vF+Nl4/lYdZNYuqREXiaFG3LnTCTAKd4G1kxbfudFJ92jyUkqLOXvFGxYPT00JHOSS85bqawOFz1Al/oV04pbnCXVdVyX1kVbkGkMJvpjEZ7iwlpHp6rqVDfIN7YNZUOa0iieLgkWBlBaLs67gG9upqkXNGccDyvATikrdYFxE0gyO6rN4X6zYd6vJhfOyI1vKhm4ZTy8TTEfqJrsiHV2n26mg+ZC5jkFwJ0eHzV1XcyTuLGOO06Wm7zfeS53/BclX4BnblOxk1Ip3RxHox86dDGM3gNv0n3vcuANzfduEt8mssDMqx07bCWl1QzR3F2vY5wdcdTj0geIK7Z4Xj4tfvtJ7rqkRQvmXNuc8w5ufhmBNbTODnN2Ps9waCdWs20gts4Bg1W61w4+O53UW3TteUHlAw7KNIWxlslUR0Igb6f6pLftb3bzw4kYvI3k6qwyCSvx8O/V1VzZw6TGuOo36nPPSI4AAbDcJkLkiocCqRUY+4VNSDqG/m2O33F9sjr7dTvIHapNX0OLinHGbdi5jNmQsvZsdqxWL+ZawlYdL7d53O/wBwK6dF1R505QuSCsy/Bz2XjJUQgdNpAMrP6uiBrb4C48Noi1e3VyGY+TXKuYZi+sg0SHfJEdDj3m3Rce8goPKK2eXsBxPMeJNhweMved/ZaO087mt7z8rlT7R8h2UqeW8zqqUdl8gA/wDBrT6rvsGwbDMDpObwiJkTOpgtc9bjvce83KJpo+T3JFFkvCdENnzPsZZbfuI4DqYOA+fFdWiIosHE/h+f2WcsHE/h+f2QZcPuW+A+irVEPuW+A+irQEREBERAXx7msYS8gAbSTuC+qPuUCtjEdQ/GHuNHStZrpoyGmd77ECRxN9A1DoC17G+rYFnLLxmxg43UVXKZUOp8Ke6LDI3WlqBvqHA/shvsLARtduv1227TGM15ZyRTR08jrOa0Njp4hqktuAtwJ/qIusXLsWbcy4THI2SnoKWRrXRMgZrmDCBYXdaNlxxDTYHcCujy7krAsvSl9HHrndtdUSnXK4neS47r/wBNguF4suS7z6/S70i7E+XNschGHUbtmy80mkg97Wg/8lpaLlLzpmzGIqbCTDC6Z4aDHHcgbySXl2xoBJtbcufzhTOyrynyGZupsdSKgNtscxzxKB37Dp8QVMGXGNq+Vb9S0wyQz0T5Kd8bNJsJImu1ne5+21ydx4blqcWGOUmjdauLkuzlh2IOmwvFiZHm7nPa7pcOkCXh1u8Gy02MckWd8cxl02KVVK9ztmsudutazWhlmgdQtvU9Iu3jO9IjenyBmaopmx4lijooWtDRDRxCIADgHb7cNoK3mXOTnLGX5A+mhEku/npjrffr27GnvaAusRJJOgXD5q5PIMRxb9bgMhpq5pB1j3chFtkreINrEj5hy7hFRyeWcxRY018czeaqoDongO9jhxb2o3bw7iCFwHLVhVVhldT4rg5LJYnNY9w7j0HHrG9hvvBAXZ8pOFxUtOMSoiI6mj6RdfTzsQN3wu7Vxe3G+7eti8Ybm/LJDDrgqY9/Gzh6OafIheHLH+HOZTprtq+T3lMwrN0LY5yIarcYnHY823xE/uH9O8d42nu15Do8u1tNnH9NUxPkMMoEjWRufdgcLu0tBcWuG0f3DcvTeQoMRpstMbigka4Ok0NldqkbFrdzbZCCbuDLcfHavbLtl0KIioIiICIiAiIgLBxP4fn9lnLBxP4fn9kGXD7lvgPoq1RD7lvgPoq0BERAREQFx+bsvOqxM79OyqhnDOdgLtMl2Bw1wncX2I6JLP279tl2CKZYyzVHCZXxf2JhTWFzp6KPoNmDTz0GnZzdTHYOGjYNYFwP3AAaj21NUQVdO19K5r2OF2uaQWkHiCNhC0mP4DNNMajAXNiqwALn3cwG5kwG8dTx0m32bLgxRjuKnCsS/VZbw6upq7a2doi/lW3uJ6LmSAkX1N0E77hYlyl1ff3/AKrI/wAR2CsH6asj33NO/v2F7Po/zCv8ik8kuG0bpnD+XLVUzRx0vjint8jGfMKGq+vlr8bfLjGu8svOStb0T0nXdpBuGmxIFwbbFJ2SJ6Kj5QsPhwRzv0smufQ8Hoymmlidpcf3BwAOwmxNtlrLWXcRP6Ii0CIiAoazzy1Ow6vlp8uQtc+NxYZpD0btNnaWja6xuLk22biFJ+baybDsrVUtLsfHBI9p6i1jiPovIeEYfNi2JRw05GuVwaC69rnr0gu8ggz8axbMOZpWyYu+aYudoZcdEu7MbQA2/c0cQpayVVScm2XubzNIXSzuD4aGIa5ml2zgdmo22bgRvJJCYZh08eKGLK2mqrmjm5K1zQKWjbu5uBo6IcOy25uTf4gpAyjkjDsuPMshdPVybZKqXa9xO/Tv0N7hwtcmy45T+Sa/C9NNlXB8wYnnP2ljsTKVoh5mOnDg6QtJ1XlI2d9uGzYLbZCRF1kkmogiIqCIiAiIgIiICwcT+H5/ZZywcT+H5/ZBlw+5b4D6KtUQ+5b4D6KtAREQEREBERAREQYmJ4dSYpQSRVrQ5krSxw6wRY7d4PeoTqchYplbEIhHTGalikdJ+rpv+raD+0kbbmM7dLWlrgPkp3RSzY4vAM8UslC9+IzQyRR76iK40jhz8R6cD+HFpI+G4as+bPmWhRPfR1MMzmRvlEUcjTI4MaXENF99huWFnPk6wjM+qRl6epII5+IWLgRYiUbBK0jZY7bbL2UOf+imbDi/NWi5q/8A1Gsabf2/v1d1rX48Uks7FWI8q2K4zirppp5qSKNh5qCnsS95/aHuds32JcWkACwFzdTVyb4jmHE8stfmqLm5r2BIsXtsCHlvwE3ItYbr2F1zmTeRvCMv17J6+V1RLGdTQWhsYdwOnaSRwu63dutJiojHlxzk3AsD/SUm2eqaQTf9ke5x8XbWj/d1bY45Ksh41i+KCWdksFK5hvPbS9zSB0YSdo1g21tH7dQvtscrlRFNJyyacfD305ETQ2O+vSWbm22k6yTYKYOS3Da7CMi08OKNc2RmvY/9waZHllxc6eiR0b7Nyn0N/hOF0ODUDYcLjbHGwWDWjZ4nrJ4k7SsxEVBERAREQEREBERAREQFg4n8Pz+yzlg4n8Pz+yDLh9y3wH0Vaoh9y3wH0VaAiIgIiICIiAiIgIiICIiAiIg1P8N4T/EJrXRA1JaGCRxJ0gdkHY07bXAv5lbZEQEREBERAREQEREBERAREQFg4n8Pz+yzlg4n8Pz+yCmHFKIRDpcBwP4VftWi7fofwiIHtWi7fofwntWi7fofwiIHtWi7fofwntWi7fofwiIHtWi7fofwntWi7fofwiIHtWi7fofwntWi7fofwiIHtWi7fofwntWi7fofwiIHtWi7fofwntWi7fofwiIHtWi7fofwntWi7fofwiIHtWi7fofwntWi7fofwiIHtWi7fofwntWi7fofwiIHtWi7fofwntWi7fofwiIHtWi7fofwntWi7fofwiIHtWi7fofwntWi7fofwiIHtWi7fofwntWi7fofwiIHtWi7fofwntWi7fofwiIHtWi7fofwsPEcSo3abO6+B7u5fEQ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8" descr="data:image/jpeg;base64,/9j/4AAQSkZJRgABAQAAAQABAAD/2wCEAAkGBwgHBhUUBxQUFhQVGR0YGRYXFyYgGxwfHBsZHCAfGyQjKCsgGR0lJxgkIT0hJSkrLjIuGiQ/OT8sNyouLisBCgoKDg0OGxAQGzQkHyQxLDQsLDAtNCw0LDIsLCwsNDQvNzQsLCwuLCwvLCwsLCwsLCwsLCwsLCw0LDQsLCwsLP/AABEIAMcA/QMBIgACEQEDEQH/xAAcAAEAAQUBAQAAAAAAAAAAAAAABwIDBAUGCAH/xABCEAABAwIDAwkHAgQFAwUAAAABAAIDBBEFBhIhMUEHEyJRUmFxkaEVM0KBscHRFDIWI2JyCCRjgrI0Q6IXU4OSwv/EABkBAQEBAQEBAAAAAAAAAAAAAAABAgMEBf/EACIRAQEAAgICAgIDAAAAAAAAAAABAhEDMRIhBGFBURMU0f/aAAwDAQACEQMRAD8AmqGGLmR0RuHDuVfMxdlvkvsPuW+A+irQW+Zi7LfJOZi7LfJXEQW+Zi7LfJOZi7LfJXEQW+Zi7LfJOZi7LfJXEQW+Zi7LfJOZi7LfJXEQW+Zi7LfJOZi7LfJXEQW+Zi7LfJOZi7LfJXEQW+Zi7LfJOZi7LfJXEQW+Zi7LfJOZi7LfJXEQW+Zi7LfJOZi7LfJXEQW+Zi7LfJOZi7LfJXEQW+Zi7LfJOZi7LfJXEQW+Zi7LfJfeZi7I8lWiCjmYuyPJOZi7I8lWiCjmYuyPJOZi7I8lWiCjmYuyPJYOJxRjTZo48PBbFYOJ/D8/sgy4fct8B9FWqIfct8B9FWgIiICIiAiIgIiICIiAiIgIiICIiAiIgIiICIiAiIgIiICIiAsHE/h+f2WcsHE/h+f2QZcPuW+A+irVEPuW+A+irQEREBEWNidWMPw2WVwuI2Ofbr0tLreiDJRaDBMzQYrjlRTtABhbFIxwdcPjlYHBw6rG48utZ78cwiObTJUQB3ZMrb+V7oNgipY9sjbxkEHiNyqQERcpR5xw2rz0+hp9ZlY06jpswadJte+09PgOtS7/AAOrRFDHLbmjE/aIocNkdFGGB8r2mznl17MvvDQBc2O29uCWydrJbdRMjJI3uIYQSN4B3eKrXjDCcRr8DxFs2GudHJGb3Hcdzutp3EHYQvZNHP8AqaRj7W1tDreIBVReREQEREBERAREQEREBERAREQFg4n8Pz+yzlg4n8Pz+yDLh9y3wH0Vaoh9y3wH0VaAiIgLW5jqsPo8Dmdi72xw6HNe5x4OFrDrJvYDiSr+K4lSYRQOlr3aWN3neSTsAaBtc4nYANpJUfYm/Eq3GIqjHqConZvgp4ywsgPwumDnDVMRtLj0WXsLm5WM85jPYhakyfnCppY30kFQY5wImuva7CdgeL3ZHsBu7o7u5X8U5MM3YbCXSUxe0DaYnB5HyB1H5BelcONYaFntHQJSBrDP2g8QCdpt1/RZK8l+VlvprxQzk3liw3BaVlNU4fzLGdH/AC5v0txux1jqv1uJU1YViNPitC2Wk16XcHscx3za4AjyUS8tGTH1kAr8HbaaIfzQ3Y5zRtDxb4mde+39q5vI3LLiuEObFmPVUQbuc/7zB4/90f3be/gvVx8kzx3Gb6eilDPKBhdfkTN4xnBwJI5HaZo336BeA24I2hrrWvt0utvBspYwbF6DHMObNhUjZI37nD6Eb2kdR2hXcSoabE6B8Nc0OjkaWuaeIP08V0GsyjmnDc14bzuGmxGySN374z1OHUeBGwqJuXbCxFmeGYaxzsdr6uiTGbEAbxscN/Xs4rVYhlLOvJ1mAy5YbLNFuZIxmslh+CVg27Ou1r2ItuGDmflJx3EsK/T5mo4ecDg5r3xvY5tt9hqBvwuCBbYQVmzcaxsl20dNTU9XXwsq9jHyxsceIa97WuI77Er1lGxsbAGbABYDuXi2eaavmJdbbc6RsHg0fbxUwcgWcqp9ccPxB5cwtLoC43LS3a5g/pt0gOGk9aYY6ml5MvK7ToiItMCIiAiIgIiICIiAiIgIiICwcT+H5/ZZywcT+H5/ZBlw+5b4D6KtUQ+5b4D6KtAWtx7GafBKQOnDnOe4MjiYLvkedzWjdfZe5sAASbALZKNcHpcaxHN7qt8zHCKWWnlgkiIMLRfSIHbQbjQ4kW1ajqOwNbjkz8MdkbuhwzEMQxEVOZtGth/k08bi6OHhqJIHOSkbNVgAN28k79afMOY6HAKZ76oPdoYZHNYASGjZc3IDbnYLkXsbXso1qOUfMeMVbf4Ta2RzhqFPHAZNA4c9IS0Bx27Giw3XJXg8c+W7b9RL1TUQ0tM59S4NYxpc5x3AAXJPcAFYwmujxPCopodjZY2SAdQe0Ot6qA8/4lyjz4cf4ljkhpnW1NYwCPfs1OBLtp4Oda9lL/JhK+bIFGZCCeatsPBpIHzsAE5OG4Y7pLt1CgDld5Pm4FKavBm2pnnpsG6JxO8dUbjw4HZuIU/q1U08NXTOjqWhzHgtc0i4IIsQe5Y4+S4XZZt5ayTnLFMnYnzmHnUx1uchcei8f/l3U4bu8XB9S5YzDh+Z8HZUYW67HbCD+5rhva4cHD8EXBBULY7yIVbXPdgNQxwuSyKRpaQODddyCRuuQL9y0GV884hyezvglooxKzoygve1zrXI1i7mE7dj2gXB4gr6WHJjn1WNPTq02b58GpcuyyZjax9Oxt3Nc0OvwAAPxEkAd5C5rDeVHCpXQxYgAKuXT/JidrazWARre4MY0gHaLm3euBzZVY9ysZmdT5cv+hgdpMh2REjfI4/Eey0XNtuy5K2IniYJ6wimFgSbX4DhfvAPmutyIGYbnuhdBcEztYdvB4LD/wAlp8KwnHJKfVRUVTI25BeyF7hs4XAsLLrskZbxubNNHNU0s8cMc7XOkkZpAI3bDtNzYX6ysXy8vp0nj4X9vSKIi25iIiAiIgIiICIiAiIgIiICwcT+H5/ZZywcT+H5/ZBlw+5b4D6KtUQ+5b4D6KtAXOV+B10FU+TBXg847W6GVxazWQ1pe1zWlwOy+ggtJ29E7V0aKZYzKao5XD8i4U2JrsaaKmYOdI50hdzZe47xGXOYNIs0Egmzd5NyeniijhZaEBoHACwVaKyaFiupIMQonxVbQ5kjSxzTxBFiuM5MoXUmTo4ZP3QPmhd4xzSN+1/mu6XAnEWZczHWRT2AlkgqYwezO+Knkt/a8av/AJB1rz/Jxtw9LHXIiL5zYo35XchTZmhZUYM0GpjGktuBzjOG07NTeFzuJ7lJCLWGdxu4PIuNZdxjAXAYxBJFfYC5vRPg4dE/IqTORnP2FYDhLqOvBbJLMXskNhH02saBI6/RsW77Wt37FLOaa3C8PwCaTHQ10Ab02uF9V9gaAd5JIA7yvLbKalYC+YaWkktY43sDuBNhqNu5fQ4ubym7GZhu+npjC80Zaw/EGU0VaXuOmFkZOpuobBZwGoX2C7naSbaVsczTz09HepLBGJqdwfqs7ZPES1wOzbY7QfkvKVRiLWNtRdG3EbPLq8Vmy4hmfOE7YpJKmqdquI7lwBsG3tubsG/Zx6yusvrdMpJ6j1RX5ry7hx/z1XTMPUZW38r3K5DGeWnKeH7KMy1Dv9Nlm/Mv0+l1FL+R3NzKTW1kJda/NiUa/DaNF/8AcuhyVyNGppudzYXsJOyBhANh/wC47ba/Zbw48Bi82Em9pqs+T/EA0SfyqAlvWaix8tBHqt5gvLjlutkDcSZNTk/ERrZ5t6X/AIqzWci+VpyOYdUR236ZAb//AGafRYldyIYBJTkUM9Sx9tjnlr236yNLSfkQsf2cDVSxhmJUOK0gkwyRksZ3OY4EeGzj3LKXlqsoc2clWNh8Dy1rjskbthlA26Xg8e47RwPFTjyf8ouFZxpw0ERVIF3wuPrGfjb6jj1nvLLNxHaIisVtbS4fTGSueyNjd73uDWjxJ2Ki+i48cpWWZH/5aZrm3trL2Rt2b9JlczWO9t10mGYnR4pT66B7Ht62Pa4ebSR6oMxERAREQFg4n8Pz+yzlg4n8Pz+yDLh9y3wH0Vaoh9y3wH0VaAiIgIiICi3l8wWSoy/HWUV+cpHgkjsOLfOzg09wupSWPiNFBiNBJFVi7JGuY4dYcCD9UGt9oUzcNE872sjLBIXuNmgEA3JOwDavtBWR19OHwB2h21pcLah1gHaAe8BQ82aTMGY8NwuqdqipNbahgOx7qYvaNXWCI2m3+oVNS+XyYeHq9tyiIi5K02cMBZmbLk1M86TIBpd1OaQ5pPdcbe6689ZIr48vZtb/ABBE17InmKQPAcYyTo1i9x0C3yvZenlA3LJgjcPzkJYxZlXES7+9lmu9C0+JK9PBl3jST2mmTA8GmdeSmp3HrMTT62WXT08FMy1MxrB1NaAPRarJNTJWZPpHzG7nQR3PWdABPzst0uGW96BEWifmrDf4oZQ05Mk5DnPDf2xBrSemes7BpFz0heyklvQ3qIigwsZwqixvDXwYmwPjeLEH0I6nDeCvLGIZcr6TNT6KEF8zZCxlthdxaRt2Fwsd/FetFCNfAMR/xDsFIP2SRucR/pwtc7wtbT4hev4uV3Yzkj3C815lwCYihqZ4yLtLC4kA7iCx1wCPC4WFi+N4rjc2rF55ZSN2txIH9o3N+QXo7lG5M8MzRTSTUTAyt09F4Ng8jcJBuN/26t42bwLLzNVU89HUujqmlj2Etc1wsQRsIK9zK20lrrt2HrCknkmz+zBMabHj2gxP6Incwc5ETuu+2oxncQSbbDsAN41REe3GOa9gLCCDtBG4rhc/8p2E5QfzUY5+p2fymusGX3GR25vXbf4A3XnbCs15hweHRhlVPGzgxrzpHgDsHyWqklfPUF1S5xc52pzjtcSTck3PSPHadqD0BgvKlT1NSPauI0cZJ93HSTFo7udc4A+OkBSpS1EVVAHQEOadxHFeb+TzFqyfHY6bJNLBE9219TM3nZg0W1PJ2NY3d0GgC9hck3XpRoIaLm/f1or6sHE/h+f2WcsHE/h+f2QZcPuW+A+irVEPuW+A+irQEREBERAREQee2R/wny+H9SbMmlcQ49VQ1xHhZ7rbepToog/xAZSq5ahmIUILmtYI5gN7dJJa/wANtieFgu15McZr8eyZDNilucOpuofGGEtDj3m23vF+Nl4/lYdZNYuqREXiaFG3LnTCTAKd4G1kxbfudFJ92jyUkqLOXvFGxYPT00JHOSS85bqawOFz1Al/oV04pbnCXVdVyX1kVbkGkMJvpjEZ7iwlpHp6rqVDfIN7YNZUOa0iieLgkWBlBaLs67gG9upqkXNGccDyvATikrdYFxE0gyO6rN4X6zYd6vJhfOyI1vKhm4ZTy8TTEfqJrsiHV2n26mg+ZC5jkFwJ0eHzV1XcyTuLGOO06Wm7zfeS53/BclX4BnblOxk1Ip3RxHox86dDGM3gNv0n3vcuANzfduEt8mssDMqx07bCWl1QzR3F2vY5wdcdTj0geIK7Z4Xj4tfvtJ7rqkRQvmXNuc8w5ufhmBNbTODnN2Ps9waCdWs20gts4Bg1W61w4+O53UW3TteUHlAw7KNIWxlslUR0Igb6f6pLftb3bzw4kYvI3k6qwyCSvx8O/V1VzZw6TGuOo36nPPSI4AAbDcJkLkiocCqRUY+4VNSDqG/m2O33F9sjr7dTvIHapNX0OLinHGbdi5jNmQsvZsdqxWL+ZawlYdL7d53O/wBwK6dF1R505QuSCsy/Bz2XjJUQgdNpAMrP6uiBrb4C48Noi1e3VyGY+TXKuYZi+sg0SHfJEdDj3m3Rce8goPKK2eXsBxPMeJNhweMved/ZaO087mt7z8rlT7R8h2UqeW8zqqUdl8gA/wDBrT6rvsGwbDMDpObwiJkTOpgtc9bjvce83KJpo+T3JFFkvCdENnzPsZZbfuI4DqYOA+fFdWiIosHE/h+f2WcsHE/h+f2QZcPuW+A+irVEPuW+A+irQEREBERAXx7msYS8gAbSTuC+qPuUCtjEdQ/GHuNHStZrpoyGmd77ECRxN9A1DoC17G+rYFnLLxmxg43UVXKZUOp8Ke6LDI3WlqBvqHA/shvsLARtduv1227TGM15ZyRTR08jrOa0Njp4hqktuAtwJ/qIusXLsWbcy4THI2SnoKWRrXRMgZrmDCBYXdaNlxxDTYHcCujy7krAsvSl9HHrndtdUSnXK4neS47r/wBNguF4suS7z6/S70i7E+XNschGHUbtmy80mkg97Wg/8lpaLlLzpmzGIqbCTDC6Z4aDHHcgbySXl2xoBJtbcufzhTOyrynyGZupsdSKgNtscxzxKB37Dp8QVMGXGNq+Vb9S0wyQz0T5Kd8bNJsJImu1ne5+21ydx4blqcWGOUmjdauLkuzlh2IOmwvFiZHm7nPa7pcOkCXh1u8Gy02MckWd8cxl02KVVK9ztmsudutazWhlmgdQtvU9Iu3jO9IjenyBmaopmx4lijooWtDRDRxCIADgHb7cNoK3mXOTnLGX5A+mhEku/npjrffr27GnvaAusRJJOgXD5q5PIMRxb9bgMhpq5pB1j3chFtkreINrEj5hy7hFRyeWcxRY018czeaqoDongO9jhxb2o3bw7iCFwHLVhVVhldT4rg5LJYnNY9w7j0HHrG9hvvBAXZ8pOFxUtOMSoiI6mj6RdfTzsQN3wu7Vxe3G+7eti8Ybm/LJDDrgqY9/Gzh6OafIheHLH+HOZTprtq+T3lMwrN0LY5yIarcYnHY823xE/uH9O8d42nu15Do8u1tNnH9NUxPkMMoEjWRufdgcLu0tBcWuG0f3DcvTeQoMRpstMbigka4Ok0NldqkbFrdzbZCCbuDLcfHavbLtl0KIioIiICIiAiIgLBxP4fn9lnLBxP4fn9kGXD7lvgPoq1RD7lvgPoq0BERAREQFx+bsvOqxM79OyqhnDOdgLtMl2Bw1wncX2I6JLP279tl2CKZYyzVHCZXxf2JhTWFzp6KPoNmDTz0GnZzdTHYOGjYNYFwP3AAaj21NUQVdO19K5r2OF2uaQWkHiCNhC0mP4DNNMajAXNiqwALn3cwG5kwG8dTx0m32bLgxRjuKnCsS/VZbw6upq7a2doi/lW3uJ6LmSAkX1N0E77hYlyl1ff3/AKrI/wAR2CsH6asj33NO/v2F7Po/zCv8ik8kuG0bpnD+XLVUzRx0vjint8jGfMKGq+vlr8bfLjGu8svOStb0T0nXdpBuGmxIFwbbFJ2SJ6Kj5QsPhwRzv0smufQ8Hoymmlidpcf3BwAOwmxNtlrLWXcRP6Ii0CIiAoazzy1Ow6vlp8uQtc+NxYZpD0btNnaWja6xuLk22biFJ+baybDsrVUtLsfHBI9p6i1jiPovIeEYfNi2JRw05GuVwaC69rnr0gu8ggz8axbMOZpWyYu+aYudoZcdEu7MbQA2/c0cQpayVVScm2XubzNIXSzuD4aGIa5ml2zgdmo22bgRvJJCYZh08eKGLK2mqrmjm5K1zQKWjbu5uBo6IcOy25uTf4gpAyjkjDsuPMshdPVybZKqXa9xO/Tv0N7hwtcmy45T+Sa/C9NNlXB8wYnnP2ljsTKVoh5mOnDg6QtJ1XlI2d9uGzYLbZCRF1kkmogiIqCIiAiIgIiICwcT+H5/ZZywcT+H5/ZBlw+5b4D6KtUQ+5b4D6KtAREQEREBERAREQYmJ4dSYpQSRVrQ5krSxw6wRY7d4PeoTqchYplbEIhHTGalikdJ+rpv+raD+0kbbmM7dLWlrgPkp3RSzY4vAM8UslC9+IzQyRR76iK40jhz8R6cD+HFpI+G4as+bPmWhRPfR1MMzmRvlEUcjTI4MaXENF99huWFnPk6wjM+qRl6epII5+IWLgRYiUbBK0jZY7bbL2UOf+imbDi/NWi5q/8A1Gsabf2/v1d1rX48Uks7FWI8q2K4zirppp5qSKNh5qCnsS95/aHuds32JcWkACwFzdTVyb4jmHE8stfmqLm5r2BIsXtsCHlvwE3ItYbr2F1zmTeRvCMv17J6+V1RLGdTQWhsYdwOnaSRwu63dutJiojHlxzk3AsD/SUm2eqaQTf9ke5x8XbWj/d1bY45Ksh41i+KCWdksFK5hvPbS9zSB0YSdo1g21tH7dQvtscrlRFNJyyacfD305ETQ2O+vSWbm22k6yTYKYOS3Da7CMi08OKNc2RmvY/9waZHllxc6eiR0b7Nyn0N/hOF0ODUDYcLjbHGwWDWjZ4nrJ4k7SsxEVBERAREQEREBERAREQFg4n8Pz+yzlg4n8Pz+yDLh9y3wH0Vaoh9y3wH0VaAiIgIiICIiAiIgIiICIiAiIg1P8N4T/EJrXRA1JaGCRxJ0gdkHY07bXAv5lbZEQEREBERAREQEREBERAREQFg4n8Pz+yzlg4n8Pz+yCmHFKIRDpcBwP4VftWi7fofwiIHtWi7fofwntWi7fofwiIHtWi7fofwntWi7fofwiIHtWi7fofwntWi7fofwiIHtWi7fofwntWi7fofwiIHtWi7fofwntWi7fofwiIHtWi7fofwntWi7fofwiIHtWi7fofwntWi7fofwiIHtWi7fofwntWi7fofwiIHtWi7fofwntWi7fofwiIHtWi7fofwntWi7fofwiIHtWi7fofwntWi7fofwiIHtWi7fofwntWi7fofwiIHtWi7fofwntWi7fofwiIHtWi7fofwntWi7fofwiIHtWi7fofwsPEcSo3abO6+B7u5fEQ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3257987"/>
            <a:ext cx="4590332" cy="361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09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blogderocha.com.br/wp-content/uploads/2015/08/jbosco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" y="1639821"/>
            <a:ext cx="9034734" cy="519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971600" y="620688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FF0000"/>
                </a:solidFill>
              </a:rPr>
              <a:t>CHARGE DO FOLCLORE BRASILEIRO</a:t>
            </a:r>
            <a:endParaRPr lang="pt-BR" sz="2800" b="1" dirty="0">
              <a:solidFill>
                <a:srgbClr val="FF0000"/>
              </a:solidFill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22" y="1639821"/>
            <a:ext cx="9149422" cy="52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75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cultura de cada região - Norte</a:t>
            </a:r>
            <a:endParaRPr lang="pt-BR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6023444" cy="5058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5745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dirty="0" smtClean="0"/>
              <a:t>A cultura de cada região - Norte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27299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www.not1.com.br/wp-content/uploads/2010/07/cultura-vi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6480720" cy="6889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8472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Traços culturais - Norte</a:t>
            </a:r>
            <a:endParaRPr lang="pt-BR" dirty="0"/>
          </a:p>
        </p:txBody>
      </p:sp>
      <p:pic>
        <p:nvPicPr>
          <p:cNvPr id="36866" name="Picture 2" descr="http://s2.glbimg.com/pV9BnZQS0c3fF8z9VAeLdvOvcm4CMewuoJ6kfFnOK5hIoz-HdGixxa_8qOZvMp3w/s.glbimg.com/og/rg/f/original/2012/12/21/serie_borracha_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26" y="1549350"/>
            <a:ext cx="3673252" cy="231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4" descr="http://blog.encontresuaviagem.com.br/wp-content/uploads/2015/06/Floresta-Amaz%C3%B4ni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472314"/>
            <a:ext cx="3025874" cy="189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22" y="4269812"/>
            <a:ext cx="3421459" cy="204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442" y="1694997"/>
            <a:ext cx="31242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6566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413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5274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Traços culturais - Norte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 smtClean="0"/>
              <a:t>Culinária;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Borracha;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A floresta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Os rios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A culinária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Plantas típicas</a:t>
            </a:r>
          </a:p>
        </p:txBody>
      </p:sp>
    </p:spTree>
    <p:extLst>
      <p:ext uri="{BB962C8B-B14F-4D97-AF65-F5344CB8AC3E}">
        <p14:creationId xmlns:p14="http://schemas.microsoft.com/office/powerpoint/2010/main" val="26185141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   Apesar de muito marcante, a cultura desta região não transpassa as fronteira.</a:t>
            </a:r>
            <a:endParaRPr lang="pt-BR" dirty="0"/>
          </a:p>
        </p:txBody>
      </p:sp>
      <p:pic>
        <p:nvPicPr>
          <p:cNvPr id="4" name="Picture 2" descr="http://static8.depositphotos.com/1563253/1045/i/950/depositphotos_10455591-3d-man-with-exclamation-mar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643" y="3573016"/>
            <a:ext cx="4209357" cy="325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958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REGIÃO NORDESTE</a:t>
            </a:r>
            <a:endParaRPr lang="pt-BR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896"/>
            <a:ext cx="9144000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374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REGIÃO NORDESTE</a:t>
            </a:r>
            <a:endParaRPr lang="pt-BR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1177602"/>
            <a:ext cx="5148064" cy="569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95536" y="1340768"/>
            <a:ext cx="39604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pt-BR" sz="2800" dirty="0" smtClean="0"/>
              <a:t>Ceara</a:t>
            </a:r>
          </a:p>
          <a:p>
            <a:pPr marL="285750" indent="-285750">
              <a:buFont typeface="Arial" charset="0"/>
              <a:buChar char="•"/>
            </a:pPr>
            <a:r>
              <a:rPr lang="pt-BR" sz="2800" dirty="0" smtClean="0"/>
              <a:t>Bahia</a:t>
            </a:r>
          </a:p>
          <a:p>
            <a:pPr marL="285750" indent="-285750">
              <a:buFont typeface="Arial" charset="0"/>
              <a:buChar char="•"/>
            </a:pPr>
            <a:r>
              <a:rPr lang="pt-BR" sz="2800" dirty="0" smtClean="0"/>
              <a:t>Pernambuco</a:t>
            </a:r>
          </a:p>
          <a:p>
            <a:pPr marL="285750" indent="-285750">
              <a:buFont typeface="Arial" charset="0"/>
              <a:buChar char="•"/>
            </a:pPr>
            <a:r>
              <a:rPr lang="pt-BR" sz="2800" dirty="0" smtClean="0"/>
              <a:t>Sergipe</a:t>
            </a:r>
          </a:p>
          <a:p>
            <a:pPr marL="285750" indent="-285750">
              <a:buFont typeface="Arial" charset="0"/>
              <a:buChar char="•"/>
            </a:pPr>
            <a:r>
              <a:rPr lang="pt-BR" sz="2800" dirty="0" smtClean="0"/>
              <a:t>Alagoas</a:t>
            </a:r>
          </a:p>
          <a:p>
            <a:pPr marL="285750" indent="-285750">
              <a:buFont typeface="Arial" charset="0"/>
              <a:buChar char="•"/>
            </a:pPr>
            <a:r>
              <a:rPr lang="pt-BR" sz="2800" dirty="0" smtClean="0"/>
              <a:t>Rio Grande do Norte</a:t>
            </a:r>
          </a:p>
          <a:p>
            <a:pPr marL="285750" indent="-285750">
              <a:buFont typeface="Arial" charset="0"/>
              <a:buChar char="•"/>
            </a:pPr>
            <a:r>
              <a:rPr lang="pt-BR" sz="2800" dirty="0" smtClean="0"/>
              <a:t>Maranhão</a:t>
            </a:r>
          </a:p>
          <a:p>
            <a:pPr marL="285750" indent="-285750">
              <a:buFont typeface="Arial" charset="0"/>
              <a:buChar char="•"/>
            </a:pPr>
            <a:r>
              <a:rPr lang="pt-BR" sz="2800" dirty="0" smtClean="0"/>
              <a:t>Paraíba</a:t>
            </a:r>
          </a:p>
          <a:p>
            <a:pPr marL="285750" indent="-285750">
              <a:buFont typeface="Arial" charset="0"/>
              <a:buChar char="•"/>
            </a:pPr>
            <a:r>
              <a:rPr lang="pt-BR" sz="2800" dirty="0" err="1" smtClean="0"/>
              <a:t>Piaui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4546669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Traços Culturais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 smtClean="0"/>
              <a:t>Culinária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Musica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Praias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Artesanato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Literatura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Pontos turísticos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....</a:t>
            </a:r>
          </a:p>
        </p:txBody>
      </p:sp>
      <p:pic>
        <p:nvPicPr>
          <p:cNvPr id="39938" name="Picture 2" descr="http://chicclete.com/wp-content/uploads/2009/12/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69007"/>
            <a:ext cx="4713449" cy="308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7692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Região Sudeste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Compreende </a:t>
            </a:r>
            <a:r>
              <a:rPr lang="pt-BR" dirty="0"/>
              <a:t>os Estados de Minas Gerais, São Paulo, Rio de Janeiro e Espírito Santo. É a região com a maior população do país e com a maior densidade demográfica, sendo também a mais desenvolvida economicamente.</a:t>
            </a:r>
          </a:p>
        </p:txBody>
      </p:sp>
    </p:spTree>
    <p:extLst>
      <p:ext uri="{BB962C8B-B14F-4D97-AF65-F5344CB8AC3E}">
        <p14:creationId xmlns:p14="http://schemas.microsoft.com/office/powerpoint/2010/main" val="41837144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908720"/>
            <a:ext cx="5750980" cy="523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9111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REGIÃO SUDESTE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É </a:t>
            </a:r>
            <a:r>
              <a:rPr lang="pt-BR" dirty="0"/>
              <a:t>uma região de grande diversidade geográfica e geológica, com montanhas acidentadas, planaltos ondulados e tabulares, escarpas, baixadas litorâneas, rios de várias bacias fluviais a correr em todas as direções, florestas tropicais úmidas e um clima tropical variável.</a:t>
            </a:r>
          </a:p>
        </p:txBody>
      </p:sp>
    </p:spTree>
    <p:extLst>
      <p:ext uri="{BB962C8B-B14F-4D97-AF65-F5344CB8AC3E}">
        <p14:creationId xmlns:p14="http://schemas.microsoft.com/office/powerpoint/2010/main" val="22060685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 </a:t>
            </a:r>
          </a:p>
          <a:p>
            <a:endParaRPr lang="pt-BR" dirty="0"/>
          </a:p>
          <a:p>
            <a:r>
              <a:rPr lang="pt-BR" sz="4000" dirty="0" smtClean="0">
                <a:solidFill>
                  <a:srgbClr val="FF0000"/>
                </a:solidFill>
              </a:rPr>
              <a:t>   E a região sul o que caracteriza seus costumes e tradições?</a:t>
            </a:r>
            <a:endParaRPr lang="pt-B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423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CENTRO-OESTE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Três </a:t>
            </a:r>
            <a:r>
              <a:rPr lang="pt-BR" dirty="0"/>
              <a:t>Estados compõem a Região Centro-Oeste, são eles: Goiás, Mato Grosso e Mato Grosso do Sul. Nesta Região também está o Distrito Federal, que abriga a capital do país, primeira cidade do século XX a tornar-se Patrimônio Cultural da Humanidade, por decisão da Unesco.</a:t>
            </a:r>
          </a:p>
        </p:txBody>
      </p:sp>
    </p:spTree>
    <p:extLst>
      <p:ext uri="{BB962C8B-B14F-4D97-AF65-F5344CB8AC3E}">
        <p14:creationId xmlns:p14="http://schemas.microsoft.com/office/powerpoint/2010/main" val="22167514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 </a:t>
            </a:r>
          </a:p>
          <a:p>
            <a:endParaRPr lang="pt-BR" dirty="0"/>
          </a:p>
          <a:p>
            <a:r>
              <a:rPr lang="pt-BR" sz="4000" dirty="0" smtClean="0">
                <a:solidFill>
                  <a:srgbClr val="FF0000"/>
                </a:solidFill>
              </a:rPr>
              <a:t>   Quais características você conhece da região Centro-oeste?</a:t>
            </a:r>
            <a:endParaRPr lang="pt-B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697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59565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É </a:t>
            </a:r>
            <a:r>
              <a:rPr lang="pt-BR" dirty="0"/>
              <a:t>fácil afirmar que a escola pode e deve ser um </a:t>
            </a:r>
            <a:r>
              <a:rPr lang="pt-BR" dirty="0" err="1"/>
              <a:t>pólo</a:t>
            </a:r>
            <a:r>
              <a:rPr lang="pt-BR" dirty="0"/>
              <a:t> irradiador de cultura. Agora, precisamos nos convencer que temos de fazer alguma coisa para que esta afirmação seja verdadeira.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4172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 Precisamos </a:t>
            </a:r>
            <a:r>
              <a:rPr lang="pt-BR" dirty="0"/>
              <a:t>contagiar os colegas que nos rodeiam e, especialmente, a direção da escola, a comunidade próxima e o poder público de seu município. Para isto, utilizaremos argumentos que estimulem o consumo por cultura. </a:t>
            </a:r>
          </a:p>
        </p:txBody>
      </p:sp>
    </p:spTree>
    <p:extLst>
      <p:ext uri="{BB962C8B-B14F-4D97-AF65-F5344CB8AC3E}">
        <p14:creationId xmlns:p14="http://schemas.microsoft.com/office/powerpoint/2010/main" val="53792651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Resultado de imagem para escola e cultu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0338"/>
            <a:ext cx="3068864" cy="258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5" descr="http://pontos.cultura.sc/wp-content/blogs.dir/3/files/2010.04.13escolasTaiko-0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720" y="3570631"/>
            <a:ext cx="4349279" cy="326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5424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Valorizando o que a escola tem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algn="just"/>
            <a:r>
              <a:rPr lang="pt-BR" dirty="0" smtClean="0"/>
              <a:t>  A </a:t>
            </a:r>
            <a:r>
              <a:rPr lang="pt-BR" dirty="0"/>
              <a:t>escola deve ser um espaço bonito e agradável, um lugar de aprender e de viver, que deixe recordações inesquecíveis pela vida inteira.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889131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Valorizando o que a escola tem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Nela </a:t>
            </a:r>
            <a:r>
              <a:rPr lang="pt-BR" dirty="0"/>
              <a:t>nos educamos e junto com todos que lá atuam, compartilhamos experiências que são incorporadas ao nosso jeito de ser, de pensar e de viver.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É </a:t>
            </a:r>
            <a:r>
              <a:rPr lang="pt-BR" dirty="0"/>
              <a:t>neste convívio escolar que encontramos pessoas diferentes, de costumes e gostos variados, que cada um traz do seu ambiente familiar.</a:t>
            </a:r>
          </a:p>
        </p:txBody>
      </p:sp>
    </p:spTree>
    <p:extLst>
      <p:ext uri="{BB962C8B-B14F-4D97-AF65-F5344CB8AC3E}">
        <p14:creationId xmlns:p14="http://schemas.microsoft.com/office/powerpoint/2010/main" val="362884446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Onde e como promover oficinas culturais na escola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Somos </a:t>
            </a:r>
            <a:r>
              <a:rPr lang="pt-BR" dirty="0"/>
              <a:t>todos criadores. O potencial criador é inerente ao ser humano. Isso significa que o ato de criar é característica da humanidade como um todo e de cada pessoa em </a:t>
            </a:r>
            <a:r>
              <a:rPr lang="pt-BR" dirty="0" smtClean="0"/>
              <a:t>particular. </a:t>
            </a:r>
            <a:endParaRPr lang="pt-BR" dirty="0"/>
          </a:p>
        </p:txBody>
      </p:sp>
      <p:pic>
        <p:nvPicPr>
          <p:cNvPr id="48130" name="Picture 2" descr="http://jornalocapixaba.com.br/colunas/wp-content/uploads/2011/09/feira-de-ciencias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149266"/>
            <a:ext cx="3486306" cy="270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2" name="Picture 4" descr="http://www.deolhonaobra.com.br/escolasantarita_novo/box%5Cphotos%5CMostra%20Cultural%20e%20Feira%20de%20Ciencias%5CDSC_52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4349"/>
            <a:ext cx="3810000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96437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Onde e como promover oficinas culturais na escola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Nesse </a:t>
            </a:r>
            <a:r>
              <a:rPr lang="pt-BR" dirty="0"/>
              <a:t>sentido, nem os traços genéticos nem os culturais determinam uma “incapacidade de criar”. Isso vale também para aqueles que possuem limitações físicas ou mentais, ou seja, algum tipo de necessidade especial. </a:t>
            </a:r>
          </a:p>
        </p:txBody>
      </p:sp>
      <p:pic>
        <p:nvPicPr>
          <p:cNvPr id="49154" name="Picture 2" descr="http://www.itapeva.sp.gov.br/noticias/arquivos/3055/img_1/img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58672"/>
            <a:ext cx="2123728" cy="239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4" descr="http://comunidade.maiscomunidade.com/imagem/27a56de77ce26cbb4d37f610e91c9a371cb854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18091"/>
            <a:ext cx="2909863" cy="193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8" name="Picture 6" descr="http://www.educacao.sp.gov.br/a2sitebox/arquivos/imagens/a_94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717899"/>
            <a:ext cx="3116650" cy="214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496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just"/>
            <a:r>
              <a:rPr lang="pt-BR" dirty="0" smtClean="0">
                <a:solidFill>
                  <a:srgbClr val="FF0000"/>
                </a:solidFill>
              </a:rPr>
              <a:t>   É NECESSÁRIO PARA NÃO TER GASTOS DESNECESSÁRIOS, DESPERDICIOS E OUTROS. 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91136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As </a:t>
            </a:r>
            <a:r>
              <a:rPr lang="pt-BR" dirty="0"/>
              <a:t>oficinas culturais atuam nas áreas de acervo cultural, administração cultural, artes plásticas, cinema, vídeo, circo, dança, design, folclore, literatura, fotografia, </a:t>
            </a:r>
            <a:r>
              <a:rPr lang="pt-BR" dirty="0" smtClean="0"/>
              <a:t>culinária</a:t>
            </a:r>
            <a:r>
              <a:rPr lang="pt-BR" dirty="0"/>
              <a:t>, história em quadrinhos, meio ambiente, multimídia, música, ópera, dança, teatro, rádio e televisão.</a:t>
            </a:r>
          </a:p>
        </p:txBody>
      </p:sp>
    </p:spTree>
    <p:extLst>
      <p:ext uri="{BB962C8B-B14F-4D97-AF65-F5344CB8AC3E}">
        <p14:creationId xmlns:p14="http://schemas.microsoft.com/office/powerpoint/2010/main" val="20039166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As </a:t>
            </a:r>
            <a:r>
              <a:rPr lang="pt-BR" dirty="0"/>
              <a:t>oficinas culturais deverão ser abertas e </a:t>
            </a:r>
            <a:r>
              <a:rPr lang="pt-BR" dirty="0" smtClean="0"/>
              <a:t>   dinâmicas </a:t>
            </a:r>
            <a:r>
              <a:rPr lang="pt-BR" dirty="0"/>
              <a:t>e deverão levar em consideração o contexto sociocultural da comunidade escolar, as peculiaridades de cada linguagem artística além das características individuais dos educadores e técnicos em </a:t>
            </a:r>
            <a:r>
              <a:rPr lang="pt-BR" dirty="0" err="1"/>
              <a:t>multimeios</a:t>
            </a:r>
            <a:r>
              <a:rPr lang="pt-BR" dirty="0"/>
              <a:t> didáticos da educação, dos alunos e da comunidade escolar.</a:t>
            </a:r>
          </a:p>
        </p:txBody>
      </p:sp>
    </p:spTree>
    <p:extLst>
      <p:ext uri="{BB962C8B-B14F-4D97-AF65-F5344CB8AC3E}">
        <p14:creationId xmlns:p14="http://schemas.microsoft.com/office/powerpoint/2010/main" val="40950681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s://blogexalandoaalma.files.wordpress.com/2013/06/taylorjames1-620x4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8" y="607085"/>
            <a:ext cx="9144000" cy="622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3417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http://www.colegioweb.com.br/wp-content/uploads/2014/08/Obra-Tarsila-do-Ama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24500"/>
            <a:ext cx="7307863" cy="601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81514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not1.com.br/wp-content/uploads/2011/06/o-Mamoeiro-Tarsila-do-Amaral-te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022" y="-12059"/>
            <a:ext cx="7342326" cy="686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85276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www.resumoescolar.com.br/wp-content/imagens/trovadorismo-caracteristic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32487" cy="5357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699589"/>
      </p:ext>
    </p:extLst>
  </p:cSld>
  <p:clrMapOvr>
    <a:masterClrMapping/>
  </p:clrMapOvr>
</p:sld>
</file>

<file path=ppt/theme/theme1.xml><?xml version="1.0" encoding="utf-8"?>
<a:theme xmlns:a="http://schemas.openxmlformats.org/drawingml/2006/main" name="multimeios1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</TotalTime>
  <Words>1597</Words>
  <Application>Microsoft Office PowerPoint</Application>
  <PresentationFormat>Apresentação na tela (4:3)</PresentationFormat>
  <Paragraphs>186</Paragraphs>
  <Slides>85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85</vt:i4>
      </vt:variant>
    </vt:vector>
  </HeadingPairs>
  <TitlesOfParts>
    <vt:vector size="86" baseType="lpstr">
      <vt:lpstr>multimeios1</vt:lpstr>
      <vt:lpstr>OFICINAS CULTURAIS – AULA 4</vt:lpstr>
      <vt:lpstr>Quem descobriu o Brasil?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REGRAS SOCIAIS</vt:lpstr>
      <vt:lpstr>REGRAS SOCIAIS</vt:lpstr>
      <vt:lpstr>REGRAS SOCIAIS</vt:lpstr>
      <vt:lpstr>Apresentação do PowerPoint</vt:lpstr>
      <vt:lpstr>Apresentação do PowerPoint</vt:lpstr>
      <vt:lpstr>Apresentação do PowerPoint</vt:lpstr>
      <vt:lpstr>Apresentação do PowerPoint</vt:lpstr>
      <vt:lpstr>Barroco</vt:lpstr>
      <vt:lpstr>Barroco</vt:lpstr>
      <vt:lpstr>Barroco</vt:lpstr>
      <vt:lpstr>Características Barrocas</vt:lpstr>
      <vt:lpstr>MODERNISMO</vt:lpstr>
      <vt:lpstr>MODERNISMO</vt:lpstr>
      <vt:lpstr>MODERNISMO</vt:lpstr>
      <vt:lpstr>Apresentação do PowerPoint</vt:lpstr>
      <vt:lpstr>Dadaismo</vt:lpstr>
      <vt:lpstr>Dadaismo</vt:lpstr>
      <vt:lpstr>Arte Dadaista</vt:lpstr>
      <vt:lpstr>Arte Dadaista</vt:lpstr>
      <vt:lpstr>RECEITA PARA UM POEMA DADAISTA</vt:lpstr>
      <vt:lpstr>Apresentação do PowerPoint</vt:lpstr>
      <vt:lpstr>Surrealismo</vt:lpstr>
      <vt:lpstr>Surrealismo</vt:lpstr>
      <vt:lpstr>Surrealismo</vt:lpstr>
      <vt:lpstr>Surrealismo</vt:lpstr>
      <vt:lpstr>Surrealismo</vt:lpstr>
      <vt:lpstr>Surrealismo</vt:lpstr>
      <vt:lpstr>Apresentação do PowerPoint</vt:lpstr>
      <vt:lpstr>Surreal</vt:lpstr>
      <vt:lpstr>Apresentação do PowerPoint</vt:lpstr>
      <vt:lpstr>CUBISMO</vt:lpstr>
      <vt:lpstr>CUBISMO</vt:lpstr>
      <vt:lpstr>Apresentação do PowerPoint</vt:lpstr>
      <vt:lpstr>Apresentação do PowerPoint</vt:lpstr>
      <vt:lpstr>Apresentação do PowerPoint</vt:lpstr>
      <vt:lpstr>O Brasil hoje: desafios da diversidade cultural</vt:lpstr>
      <vt:lpstr>O Brasil hoje: desafios da diversidade cultural</vt:lpstr>
      <vt:lpstr>Apresentação do PowerPoint</vt:lpstr>
      <vt:lpstr>Apresentação do PowerPoint</vt:lpstr>
      <vt:lpstr>Apresentação do PowerPoint</vt:lpstr>
      <vt:lpstr>A cultura de cada região - Norte</vt:lpstr>
      <vt:lpstr>A cultura de cada região - Norte</vt:lpstr>
      <vt:lpstr>Apresentação do PowerPoint</vt:lpstr>
      <vt:lpstr>Traços culturais - Norte</vt:lpstr>
      <vt:lpstr>Apresentação do PowerPoint</vt:lpstr>
      <vt:lpstr>Traços culturais - Norte</vt:lpstr>
      <vt:lpstr>Apresentação do PowerPoint</vt:lpstr>
      <vt:lpstr>REGIÃO NORDESTE</vt:lpstr>
      <vt:lpstr>REGIÃO NORDESTE</vt:lpstr>
      <vt:lpstr>Traços Culturais</vt:lpstr>
      <vt:lpstr>Região Sudeste</vt:lpstr>
      <vt:lpstr>Apresentação do PowerPoint</vt:lpstr>
      <vt:lpstr>REGIÃO SUDESTE</vt:lpstr>
      <vt:lpstr>Apresentação do PowerPoint</vt:lpstr>
      <vt:lpstr>CENTRO-OESTE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Valorizando o que a escola tem</vt:lpstr>
      <vt:lpstr>Valorizando o que a escola tem</vt:lpstr>
      <vt:lpstr>Onde e como promover oficinas culturais na escola</vt:lpstr>
      <vt:lpstr>Onde e como promover oficinas culturais na escola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Normas trabalhos</dc:title>
  <dc:creator>Andre</dc:creator>
  <cp:lastModifiedBy>Andre</cp:lastModifiedBy>
  <cp:revision>48</cp:revision>
  <dcterms:created xsi:type="dcterms:W3CDTF">2015-10-02T13:55:26Z</dcterms:created>
  <dcterms:modified xsi:type="dcterms:W3CDTF">2015-10-17T09:56:51Z</dcterms:modified>
</cp:coreProperties>
</file>