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74" r:id="rId2"/>
    <p:sldId id="324" r:id="rId3"/>
    <p:sldId id="276" r:id="rId4"/>
    <p:sldId id="277" r:id="rId5"/>
    <p:sldId id="325" r:id="rId6"/>
    <p:sldId id="340" r:id="rId7"/>
    <p:sldId id="278" r:id="rId8"/>
    <p:sldId id="339" r:id="rId9"/>
    <p:sldId id="327" r:id="rId10"/>
    <p:sldId id="338" r:id="rId11"/>
    <p:sldId id="328" r:id="rId12"/>
    <p:sldId id="337" r:id="rId13"/>
    <p:sldId id="341" r:id="rId14"/>
    <p:sldId id="329" r:id="rId15"/>
    <p:sldId id="342" r:id="rId16"/>
    <p:sldId id="331" r:id="rId17"/>
    <p:sldId id="333" r:id="rId18"/>
    <p:sldId id="343" r:id="rId19"/>
    <p:sldId id="334" r:id="rId20"/>
    <p:sldId id="335" r:id="rId21"/>
    <p:sldId id="344" r:id="rId22"/>
    <p:sldId id="336" r:id="rId23"/>
    <p:sldId id="332" r:id="rId24"/>
    <p:sldId id="349" r:id="rId25"/>
    <p:sldId id="350" r:id="rId26"/>
    <p:sldId id="330" r:id="rId27"/>
    <p:sldId id="347" r:id="rId28"/>
    <p:sldId id="345" r:id="rId29"/>
    <p:sldId id="346" r:id="rId30"/>
    <p:sldId id="326" r:id="rId31"/>
    <p:sldId id="348" r:id="rId32"/>
    <p:sldId id="279" r:id="rId33"/>
    <p:sldId id="280" r:id="rId34"/>
    <p:sldId id="282" r:id="rId35"/>
    <p:sldId id="281" r:id="rId36"/>
    <p:sldId id="352" r:id="rId37"/>
    <p:sldId id="283" r:id="rId38"/>
    <p:sldId id="351" r:id="rId39"/>
    <p:sldId id="353" r:id="rId40"/>
    <p:sldId id="354" r:id="rId41"/>
    <p:sldId id="284" r:id="rId42"/>
    <p:sldId id="285" r:id="rId43"/>
    <p:sldId id="355" r:id="rId44"/>
    <p:sldId id="286" r:id="rId45"/>
    <p:sldId id="287" r:id="rId46"/>
    <p:sldId id="357" r:id="rId47"/>
    <p:sldId id="288" r:id="rId48"/>
    <p:sldId id="289" r:id="rId49"/>
    <p:sldId id="358" r:id="rId50"/>
    <p:sldId id="290" r:id="rId51"/>
    <p:sldId id="291" r:id="rId52"/>
    <p:sldId id="360" r:id="rId53"/>
    <p:sldId id="293" r:id="rId54"/>
    <p:sldId id="292" r:id="rId55"/>
    <p:sldId id="361" r:id="rId56"/>
    <p:sldId id="294" r:id="rId57"/>
    <p:sldId id="295" r:id="rId58"/>
    <p:sldId id="296" r:id="rId59"/>
    <p:sldId id="362" r:id="rId60"/>
    <p:sldId id="297" r:id="rId61"/>
    <p:sldId id="298" r:id="rId62"/>
    <p:sldId id="363" r:id="rId63"/>
    <p:sldId id="299" r:id="rId6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>
        <p:scale>
          <a:sx n="74" d="100"/>
          <a:sy n="74" d="100"/>
        </p:scale>
        <p:origin x="-2694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56AFC-7191-44D7-B065-5A7CF156BBAE}" type="datetimeFigureOut">
              <a:rPr lang="pt-BR" smtClean="0"/>
              <a:t>20/08/2015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BF7A4-7ABA-46D0-A946-1F523ECBF20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155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BCD92-388A-4DD1-9E47-57923ACEA6E5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1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3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C5437-1DFA-4D91-8895-A7E08B168ACC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95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00652-1B53-42A1-925E-1B96567104AE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82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34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21FA6-2083-49E8-9746-71F0B9E3389C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9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44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21970-28C7-4FDF-9102-D6AF132F8853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526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12084-DF9B-467B-AE4D-2226C52A1EF4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38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65B43-E844-4CC9-86C6-E1781D871CEE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574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1360-DBBA-412B-9A0E-091DA0F0BFDA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629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B548F-CE2F-4A3C-BD15-F692D0110775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445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77C9-6779-44BA-B70F-4A8C8EF02540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500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DE04-E89A-4E61-9562-609F7CB41FF2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230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45883-FD97-4433-9D48-8D001E961358}" type="datetime1">
              <a:rPr lang="pt-BR" smtClean="0"/>
              <a:t>20/08/2015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2253B-E599-4FA0-ACB8-2A4A143116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159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2015/profuncionari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CPLZMGlozQ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87624" y="2636912"/>
            <a:ext cx="72728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/>
              <a:t>LABORATORIO ESCOLAR</a:t>
            </a:r>
          </a:p>
          <a:p>
            <a:pPr algn="ctr"/>
            <a:r>
              <a:rPr lang="pt-BR" sz="2000" dirty="0"/>
              <a:t>PRÓFUNCIONARIO (AULA 3)</a:t>
            </a:r>
            <a:endParaRPr lang="pt-BR" sz="20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4211960" y="4021907"/>
            <a:ext cx="49320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Prof. André Aparecido da Silva </a:t>
            </a:r>
          </a:p>
          <a:p>
            <a:pPr algn="ctr"/>
            <a:r>
              <a:rPr lang="pt-BR" sz="1400" dirty="0" smtClean="0"/>
              <a:t>Disponível em: </a:t>
            </a:r>
            <a:r>
              <a:rPr lang="pt-BR" sz="1400" dirty="0" smtClean="0">
                <a:hlinkClick r:id="rId2"/>
              </a:rPr>
              <a:t>http://www.oxnar.com.br/2015/profuncionario</a:t>
            </a:r>
            <a:r>
              <a:rPr lang="pt-BR" sz="1400" dirty="0" smtClean="0"/>
              <a:t> 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4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2924944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/>
              <a:t>CUIDADOS NOS </a:t>
            </a:r>
            <a:r>
              <a:rPr lang="pt-BR" dirty="0" smtClean="0"/>
              <a:t>LABORATÓRIOS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8594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</a:t>
            </a:fld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33475"/>
            <a:ext cx="74676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501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Todas </a:t>
            </a:r>
            <a:r>
              <a:rPr lang="pt-BR" dirty="0"/>
              <a:t>as regras, cuidados e placas aqui descritos devem </a:t>
            </a:r>
            <a:r>
              <a:rPr lang="pt-BR" dirty="0" smtClean="0"/>
              <a:t>ser bem </a:t>
            </a:r>
            <a:r>
              <a:rPr lang="pt-BR" dirty="0"/>
              <a:t>trabalhados com os alunos e, se possível, entregue </a:t>
            </a:r>
            <a:r>
              <a:rPr lang="pt-BR" dirty="0" smtClean="0"/>
              <a:t>como manual.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3942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seguir, descrevemos uma série de materiais e reagentes </a:t>
            </a:r>
            <a:r>
              <a:rPr lang="pt-BR" dirty="0" smtClean="0"/>
              <a:t>que são </a:t>
            </a:r>
            <a:r>
              <a:rPr lang="pt-BR" dirty="0"/>
              <a:t>úteis para que </a:t>
            </a:r>
            <a:r>
              <a:rPr lang="pt-BR" dirty="0" smtClean="0"/>
              <a:t>um laboratório </a:t>
            </a:r>
            <a:r>
              <a:rPr lang="pt-BR" dirty="0"/>
              <a:t>funcione satisfatoriamente.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8291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ALMOFARIZ E PISTOLO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</a:t>
            </a:fld>
            <a:endParaRPr lang="pt-BR" dirty="0"/>
          </a:p>
        </p:txBody>
      </p:sp>
      <p:pic>
        <p:nvPicPr>
          <p:cNvPr id="15362" name="Picture 2" descr="http://www.brasilescola.com/upload/e/almofari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345078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www.colegioweb.com.br/wp-content/uploads/2012/06/Almofariz-e-pisti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23587"/>
            <a:ext cx="3848025" cy="274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388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9706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MATERIAIS LABORATORIOS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2776"/>
          </a:xfrm>
          <a:solidFill>
            <a:schemeClr val="accent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b="1" dirty="0">
                <a:solidFill>
                  <a:srgbClr val="FF0000"/>
                </a:solidFill>
              </a:rPr>
              <a:t>BALANÇA DE PRECISÃO </a:t>
            </a:r>
            <a:endParaRPr lang="pt-BR" b="1" dirty="0" smtClean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pt-BR" dirty="0" smtClean="0"/>
              <a:t>Serve </a:t>
            </a:r>
            <a:r>
              <a:rPr lang="pt-BR" dirty="0"/>
              <a:t>para medir, com precisão, </a:t>
            </a:r>
            <a:r>
              <a:rPr lang="pt-BR" dirty="0" smtClean="0"/>
              <a:t>a massa </a:t>
            </a:r>
            <a:r>
              <a:rPr lang="pt-BR" dirty="0"/>
              <a:t>de corpos e soluções.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8</a:t>
            </a:fld>
            <a:endParaRPr lang="pt-BR" dirty="0"/>
          </a:p>
        </p:txBody>
      </p:sp>
      <p:pic>
        <p:nvPicPr>
          <p:cNvPr id="14338" name="Picture 2" descr="http://www.casadasbalancas.com.br/ecommerce_site/arquivos5905/arquivos/1345823218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03143"/>
            <a:ext cx="3635896" cy="193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www.mercadolibre.com/jm/img?s=MLB&amp;v=O&amp;t=T&amp;f=3627139207_012013.jpg&amp;sll=8321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20798"/>
            <a:ext cx="2602478" cy="260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050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9</a:t>
            </a:fld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12776"/>
            <a:ext cx="3024336" cy="262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http://www.laborchemiker.com.br/arquivos_loja/16300/Fotos/thumbs3/produto_Foto2_4424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3680815" cy="267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059832" y="4412301"/>
            <a:ext cx="5604314" cy="101566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000" b="1" u="sng" dirty="0" smtClean="0">
                <a:solidFill>
                  <a:srgbClr val="FF0000"/>
                </a:solidFill>
              </a:rPr>
              <a:t>BALÃO DE DESTILAÇÃO</a:t>
            </a:r>
          </a:p>
          <a:p>
            <a:pPr algn="just"/>
            <a:r>
              <a:rPr lang="pt-BR" sz="2000" dirty="0" smtClean="0"/>
              <a:t>Utilizado </a:t>
            </a:r>
            <a:r>
              <a:rPr lang="pt-BR" sz="2000" dirty="0"/>
              <a:t>para efetuar </a:t>
            </a:r>
            <a:r>
              <a:rPr lang="pt-BR" sz="2000" b="1" dirty="0" smtClean="0"/>
              <a:t>destilações </a:t>
            </a:r>
            <a:r>
              <a:rPr lang="pt-BR" sz="2000" dirty="0" smtClean="0"/>
              <a:t>simples</a:t>
            </a:r>
            <a:r>
              <a:rPr lang="pt-BR" sz="2000" dirty="0"/>
              <a:t>. O braço lateral é ligado </a:t>
            </a:r>
            <a:r>
              <a:rPr lang="pt-BR" sz="2000" dirty="0" smtClean="0"/>
              <a:t>ao condensador</a:t>
            </a:r>
            <a:r>
              <a:rPr lang="pt-BR" sz="2000" dirty="0"/>
              <a:t>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509588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10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4427984" y="1628800"/>
            <a:ext cx="4572000" cy="1415772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/>
            <a:r>
              <a:rPr lang="pt-BR" sz="3200" b="1" u="sng" dirty="0" smtClean="0">
                <a:solidFill>
                  <a:srgbClr val="FF0000"/>
                </a:solidFill>
              </a:rPr>
              <a:t>AQUARIO</a:t>
            </a:r>
          </a:p>
          <a:p>
            <a:pPr algn="just"/>
            <a:r>
              <a:rPr lang="pt-BR" dirty="0" smtClean="0"/>
              <a:t>Depósito </a:t>
            </a:r>
            <a:r>
              <a:rPr lang="pt-BR" dirty="0"/>
              <a:t>de água destinado à </a:t>
            </a:r>
            <a:r>
              <a:rPr lang="pt-BR" dirty="0" smtClean="0"/>
              <a:t>criação e </a:t>
            </a:r>
            <a:r>
              <a:rPr lang="pt-BR" dirty="0"/>
              <a:t>à observação de animais e </a:t>
            </a:r>
            <a:r>
              <a:rPr lang="pt-BR" dirty="0" smtClean="0"/>
              <a:t>vegetais aquáticos</a:t>
            </a:r>
            <a:r>
              <a:rPr lang="pt-BR" dirty="0"/>
              <a:t>, em especial, peixes ornamentais.</a:t>
            </a:r>
            <a:endParaRPr lang="pt-BR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83" y="1483510"/>
            <a:ext cx="3933280" cy="2380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9789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11</a:t>
            </a:fld>
            <a:endParaRPr lang="pt-BR" dirty="0"/>
          </a:p>
        </p:txBody>
      </p:sp>
      <p:pic>
        <p:nvPicPr>
          <p:cNvPr id="4101" name="Picture 5" descr="https://guidethework.files.wordpress.com/2012/10/balc3a3o-volumc3a9tri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458" y="2852936"/>
            <a:ext cx="4095199" cy="312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79512" y="2780928"/>
            <a:ext cx="4572000" cy="1754326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/>
            <a:r>
              <a:rPr lang="pt-BR" b="1" u="sng" dirty="0" smtClean="0">
                <a:solidFill>
                  <a:srgbClr val="FF0000"/>
                </a:solidFill>
              </a:rPr>
              <a:t>BALÃO DE FUNDO CHATO</a:t>
            </a:r>
          </a:p>
          <a:p>
            <a:endParaRPr lang="pt-BR" dirty="0"/>
          </a:p>
          <a:p>
            <a:pPr algn="just"/>
            <a:r>
              <a:rPr lang="pt-BR" dirty="0" smtClean="0"/>
              <a:t>Empregado </a:t>
            </a:r>
            <a:r>
              <a:rPr lang="pt-BR" dirty="0"/>
              <a:t>no aquecimento de </a:t>
            </a:r>
            <a:r>
              <a:rPr lang="pt-BR" dirty="0" smtClean="0"/>
              <a:t>líquidos puros </a:t>
            </a:r>
            <a:r>
              <a:rPr lang="pt-BR" dirty="0"/>
              <a:t>ou soluções; pode ser </a:t>
            </a:r>
            <a:r>
              <a:rPr lang="pt-BR" dirty="0" smtClean="0"/>
              <a:t>usado também </a:t>
            </a:r>
            <a:r>
              <a:rPr lang="pt-BR" dirty="0"/>
              <a:t>para efetuar reações </a:t>
            </a:r>
            <a:r>
              <a:rPr lang="pt-BR" dirty="0" smtClean="0"/>
              <a:t>que desprendem </a:t>
            </a:r>
            <a:r>
              <a:rPr lang="pt-BR" dirty="0"/>
              <a:t>produtos gasosos e </a:t>
            </a:r>
            <a:r>
              <a:rPr lang="pt-BR" dirty="0" smtClean="0"/>
              <a:t>para coleta </a:t>
            </a:r>
            <a:r>
              <a:rPr lang="pt-BR" dirty="0"/>
              <a:t>de destilados.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8444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12</a:t>
            </a:fld>
            <a:endParaRPr lang="pt-BR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591950" y="9715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dirty="0" smtClean="0">
                <a:solidFill>
                  <a:srgbClr val="FF0000"/>
                </a:solidFill>
              </a:rPr>
              <a:t>BALÃO VOLUMÉTRICO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3" name="AutoShape 4" descr="data:image/jpeg;base64,/9j/4AAQSkZJRgABAQAAAQABAAD/2wCEAAkGBxQPDw0PDw8PDw8PDw8PDw8PDQ8PDAwNFBQWFhQUFBQYHCggGBolHBQUITEhJSkrLi4uFx8zODMsNygtLisBCgoKDg0OGRAQFywcHCQsNy0sKywsLCwsLSwrLCwsLCwsNSwsLCwsLCwsLCwsLCwsLCwsLCwsLCwsLCwsLCwsLP/AABEIAOEA4QMBIgACEQEDEQH/xAAbAAEBAAMBAQEAAAAAAAAAAAAAAQIEBQMGB//EAEUQAAICAQEDBggJDAEFAAAAAAABAhEDBBIhMQUiQVFSYRMUMnGBkZKxBiM0c7LR0uHiJDNDYnJ0k6Gis7TB8UJTVGPC/8QAGQEBAQEBAQEAAAAAAAAAAAAAAAEDAgQF/8QAJBEBAQACAQQCAgMBAAAAAAAAAAECEQMhMTJBEnEEgTNCUSL/2gAMAwEAAhEDEQA/AOQCg+8+WgK0KAgLQoCAooBQooAgBQICigABCigAIAACFBAABQBGUACAoACigQAEUAKBAAAAKBAUASigFEBSAAUAQFARKFAoEoFIAFAoEoIFAlApAABQAKKIqCigCAoAlAoAEKAICgoEKAICgCAoCICgCCikKAZRRBAUUUQUUAQFogGVAoIqAFIJQKCjGi0UAQFAEoUUAIxtpLi93V/wIRttJptNrp306ddf3rrRYunfn6L47uBt6jQRWOPx0HTckvAZWssZQxRWy2ktpKLbtryvXjyclxykjXDCWbeGTSSjFSaTi1dqSe69nelvW/dvrieJ0s+NYsc4babnHdGMJwS5+NtU+C5snfB7Jzi8OdyltTkxmN1EBQbM0QKAjGgUAQtAoGJaAClEKAICgDKhRkSiKlCigCCiigJQKAIC0AiUKKAM8GCWSWzCO06bruXE6ut5EyeCxRqMHtObU5ONvwWPGq2q7MpdHE0eS5Vnw2rTnGD80mk/SfoHKj2oY+FuMW36K4ejrPH+RnlMo9PDjLjXx2v5EzvG9QoeEx44/GSjJNwxpyabi99JOm66L4bzi0fp/LuoeHkfLs7PxkVh6fJyyUJNd+zKVd5+YnX4uVuN36c88kyQFoHrYIAAICgCAoAgKAICgCAoCMwUUR0xotFBBCGQKMaKUEEFAFCiFAHppXWTE+rJjf8AUj9B1crx4f2F9KX1H55ijco8fKXDit/Qd3P8I5eL6GU4QTyYFknTexjuW1Uel7pxvquPWr8f5U3li9HDdSvpfhlOuSsS7WbEvVtS/wDk/Oj6Xl3lWebR4sMtleB1EVNRvdLwMnXeltcfM+ml83R3+J4X7c8/khDIlHqYIGUAQFAEBQBAUAQMoAxBkAMwWhRy6QUZUSgIC0AJQotCgJQKColEoyACHE8vGWsGFbSilp9M01szUZRXNb40+dPo6Fu6V7L/AE/cacIfJ3sOP5Ph5+yoOSrgpRdvfTvuMOSbyka4XWNdeWdS0+XnRcnqMTaTppPDudPvhJdVxZom3DGlpp0kvj8CqKaSrT3098nu6230mpReDpL9py94gotA3ZJQKAJQooAlCigCUKKAJQooAlAoA9KBaBy7QUUASgWgBBRQBCUZAIxIZUKAkenzS9zPOWNKOldK/F9O7rfbirfu9R61x/Zl7mY5PI0v7tpv5wRnf5J9O541ubCWmlSS+Pw9C/8AHT4+dv1mmbz+TT+fwf40TSJw+/s5PTEFBszSgWgVEoFAVAUgAFAEBQwMQZAD0FGVEOXSUDKgBiKMqIBAZUKAxFFFAYkM6JQE6Jfsy+iyZlzdL+66T+3ETdRm3S5s/N5LJmktnTb18m0q4roxxM7/ACT6d/0rfXyXJ+8af/GRoG/f5NPv1OFerTR+p+o0ScPv7Tk9ICg2ZsQZEoCAooCAtACAoAgLQAELQA9aFFBHYSjIEGNFARQBQBjQKAjEFAGE/Jn83k+gyZlu0+5fJ9N0L/txLl8jJ81l/tyLqP0PdhwfQRnfP9O/61tSSWn3JJy1K4Kt0dNi+0zUo28r+Ij+8y/x8BqE4u1+zk9BCg2ZoCgCUC0AIKKKAgLQAgLQAgLQA9iGVEOXQgEUCUQyogABFAxBSFGNFKxXp/m2Ea+qyqMJbTrbjPHHj5U4SS9C4vuRnqpfmmoyrwOJb9m00q6Hw3J+k1ZRWbPDYdxx8yM07jLM3z5x64rdFPp2W+DVb/KOS8kkvJhzIruju96b9Jlj/wBZbd3pjp6Re1p3LZa2NTC3XMUcuKOOO/r28SVfrx6zXNrkCGOeoWLKl4PVY8mlyO9mWzkjzKkuD8JHG0+h0zwzYJYp5MOX87hm8eR0ltNb1Oujai4yr9augYX453H9mXWSsAUGrNiUUABCgACgCAoAlAAC0CAK9gy0RkURWEisKhCkCCKKAEIVkAhpcp5nSxRfPybm+xj4N/69ZuZsihGUpcIq3XHzLvfD0nM00ZSlLJJc6T9ldEV5vrOcr6HT5EwqDc2ubhg5d119Vmvd73xe9976ToKGxpZXxyNerdX8l/M5oxMuk0Pf93H1n0nwi/KNJpeVF5cFHSa/dvpScceau6b392S35J82j6b4EaqMp5tDnW1p9ZCUHF8HJxpr0x93eZ88uplO8dceu19uDQGbSz02bPo8zvJppbKk/wBNge/Fk9Mavqaa6AbY5TKbjmzV0AArkAAUAANAYAAAAAKAHvQSOf4afafqj9Q8PPtv2cf2RqnyjoA5/h59t+xj+yPDz7b9jH9kfGnzjoCjn+MT7b9jH9kvjE+1/Rj+oap8o3waC1M+1/TH6i+Mz617KGqfKN1kNLxmXXH2R4zL9X1P6xqnyjPPgnmkseOMpKDTaircslX6ox3+drqGHA5SUFdt1u6Ov3Mz0PKE8Um47nLatqEJLZk4uSlCUZJq4xfBv/fV5A1+OLyZJvR6dpuMJ6l+DUo0rWLAntTp9CUeFbjz553DdsaY4zLWnhyw9lY8fDZ311dCOZZ56vlZyzT5iy718b4PNhU33Qc+alwJ47XHAvamjrDOaTOXbOzY0Wo8Dlx5eOzLfXHZacZV303XfRz58of+qXo2pe82MXLFwcNlQT43pnG76duEW/5ouXJjrSY43u+y+HGk8Z0+n5Vw1KeGKhqNn9Jp5Vv8yb2l1LJK+B8qmmk1vTSafWmdP4MfCZaRamGb4/DPHKMdNjg5xy5H1yk6xwa2rvtcL48DTZHCEIUnsquLq+Lru3nH48uO8fXp1y2XV9t0Gt4y+yva+4eMvsr2/uPR1ZbjZBreNPsL+J+EvjL7C/ifhBtsA1/Gv1f6/uD1P6v9X3A3GwDW8ZfZXt/cPGn2F/E/COpuNkGv40+wv4n4SeNPsr2/wjqbjZBreNPsL+I/slLqm48wS+8JnbNQSxYFBAgKAQAAAPfRZYxktvhvTfZvZ2Ze9ek2sE80VOMG3GE3Jwi5Rb3eUlGuKfE50pbvT6o07/16j3eV7MZp86C2G1udXcX5t5hlOvVrL0amSKk22k22+KT95PBx7MfYh9R7anLtNS6Wt/eeRpMZ/ji2/wCsHhj2Y+zH6j2goRXkc7ofNX+jBI3uS9F4aaTdRT38eq36ElZMpjjNrju3Ta5B5MWreXalPHjxQc55rXg8aXacuO7fSpunwORilcYt7m0m11WfR/CnWqMMehw1DHBRlljGrbpNRlW699vzpbtnf88c8Nyy3le3qLySTp7QAGzMAAAAAALAAEstgAS+8oH3RQD5D0hhn8if7MvcAWdx8SugAH1nmAwAAAAj6fMeml8jL81H6TAM83eDx6F6QAduRH0vwU/6/mtR9BgGPP4Vrw+Th8p/KdZ+9aj+5I1wDTj8Yzz8qBAHbkAAFOp8G/z0vmpfSiUGfL4Vce8fSHy3L/5+X7MfcAeT8bza8nZ9HovzWL5uH0UewBhl3rSAAI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4" y="1988839"/>
            <a:ext cx="3903985" cy="3903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482415" y="2044005"/>
            <a:ext cx="4572000" cy="2554545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just"/>
            <a:r>
              <a:rPr lang="pt-BR" sz="3200" dirty="0"/>
              <a:t>Possui colo longo, com um traço </a:t>
            </a:r>
            <a:r>
              <a:rPr lang="pt-BR" sz="3200" dirty="0" smtClean="0"/>
              <a:t>de aferição </a:t>
            </a:r>
            <a:r>
              <a:rPr lang="pt-BR" sz="3200" dirty="0"/>
              <a:t>(medição) situado no gargalo</a:t>
            </a:r>
            <a:r>
              <a:rPr lang="pt-BR" sz="3200" dirty="0" smtClean="0"/>
              <a:t>; é </a:t>
            </a:r>
            <a:r>
              <a:rPr lang="pt-BR" sz="3200" dirty="0"/>
              <a:t>útil no preparo de soluções.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4178389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13</a:t>
            </a:fld>
            <a:endParaRPr lang="pt-BR" dirty="0"/>
          </a:p>
        </p:txBody>
      </p:sp>
      <p:pic>
        <p:nvPicPr>
          <p:cNvPr id="11266" name="Picture 2" descr="http://pt.static.z-dn.net/files/d6c/a3a6040a2371ccf492de57bad8a883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2" y="1916832"/>
            <a:ext cx="8587958" cy="434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591950" y="9715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dirty="0" smtClean="0">
                <a:solidFill>
                  <a:srgbClr val="FF0000"/>
                </a:solidFill>
              </a:rPr>
              <a:t>BALÃO VOLUMÉTRICO</a:t>
            </a:r>
            <a:endParaRPr lang="pt-B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713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14</a:t>
            </a:fld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33909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08920"/>
            <a:ext cx="33718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760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15</a:t>
            </a:fld>
            <a:endParaRPr lang="pt-BR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2060848"/>
            <a:ext cx="3228975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11560" y="2060848"/>
            <a:ext cx="4572000" cy="2308324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/>
            <a:r>
              <a:rPr lang="pt-BR" sz="2400" u="sng" dirty="0" smtClean="0">
                <a:solidFill>
                  <a:srgbClr val="FF0000"/>
                </a:solidFill>
              </a:rPr>
              <a:t>BÉQUER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 smtClean="0"/>
              <a:t>É </a:t>
            </a:r>
            <a:r>
              <a:rPr lang="pt-BR" sz="2400" dirty="0"/>
              <a:t>de uso geral nos laboratórios. </a:t>
            </a:r>
            <a:r>
              <a:rPr lang="pt-BR" sz="2400" dirty="0" smtClean="0"/>
              <a:t>Serve para </a:t>
            </a:r>
            <a:r>
              <a:rPr lang="pt-BR" sz="2400" dirty="0"/>
              <a:t>dissolver substâncias, </a:t>
            </a:r>
            <a:r>
              <a:rPr lang="pt-BR" sz="2400" dirty="0" smtClean="0"/>
              <a:t>efetuar reações </a:t>
            </a:r>
            <a:r>
              <a:rPr lang="pt-BR" sz="2400" dirty="0"/>
              <a:t>e aquecer líquidos sobre </a:t>
            </a:r>
            <a:r>
              <a:rPr lang="pt-BR" sz="2400" dirty="0" smtClean="0"/>
              <a:t>tela de </a:t>
            </a:r>
            <a:r>
              <a:rPr lang="pt-BR" sz="2400" dirty="0"/>
              <a:t>amianto.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560699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16</a:t>
            </a:fld>
            <a:endParaRPr lang="pt-BR" dirty="0"/>
          </a:p>
        </p:txBody>
      </p:sp>
      <p:pic>
        <p:nvPicPr>
          <p:cNvPr id="6149" name="Picture 5" descr="http://www.cienciamao.usp.br/dados/azed/_bicodebunsencomregistro.zo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266429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://www.brasilescola.com/upload/e/combustao%20no%20bico%20de%20buns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521948"/>
            <a:ext cx="2857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022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17</a:t>
            </a:fld>
            <a:endParaRPr lang="pt-BR" dirty="0"/>
          </a:p>
        </p:txBody>
      </p:sp>
      <p:pic>
        <p:nvPicPr>
          <p:cNvPr id="7173" name="Picture 5" descr="http://www.quimica.seed.pr.gov.br/modules/galeria/uploads/6/normal_196cadin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29796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355976" y="1916832"/>
            <a:ext cx="4572000" cy="1200329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/>
            <a:r>
              <a:rPr lang="pt-BR" b="1" u="sng" dirty="0" smtClean="0">
                <a:solidFill>
                  <a:srgbClr val="FF0000"/>
                </a:solidFill>
              </a:rPr>
              <a:t>CADINHO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Vaso </a:t>
            </a:r>
            <a:r>
              <a:rPr lang="pt-BR" dirty="0"/>
              <a:t>de metal resistente ao fogo </a:t>
            </a:r>
            <a:r>
              <a:rPr lang="pt-BR" dirty="0" smtClean="0"/>
              <a:t>usado para </a:t>
            </a:r>
            <a:r>
              <a:rPr lang="pt-BR" dirty="0"/>
              <a:t>aquecer sólidos a altas temperaturas.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2747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18</a:t>
            </a:fld>
            <a:endParaRPr lang="pt-BR" dirty="0"/>
          </a:p>
        </p:txBody>
      </p:sp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420888"/>
            <a:ext cx="160020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043608" y="2257237"/>
            <a:ext cx="4572000" cy="2308324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BURETA</a:t>
            </a:r>
          </a:p>
          <a:p>
            <a:pPr algn="just"/>
            <a:r>
              <a:rPr lang="pt-BR" dirty="0" smtClean="0"/>
              <a:t>Equipamento </a:t>
            </a:r>
            <a:r>
              <a:rPr lang="pt-BR" dirty="0"/>
              <a:t>calibrado para </a:t>
            </a:r>
            <a:r>
              <a:rPr lang="pt-BR" dirty="0" smtClean="0"/>
              <a:t>medida precisa </a:t>
            </a:r>
            <a:r>
              <a:rPr lang="pt-BR" dirty="0"/>
              <a:t>de volume de líquidos. </a:t>
            </a:r>
            <a:r>
              <a:rPr lang="pt-BR" dirty="0" smtClean="0"/>
              <a:t>Consiste  em </a:t>
            </a:r>
            <a:r>
              <a:rPr lang="pt-BR" dirty="0"/>
              <a:t>um tubo cilíndrico graduado </a:t>
            </a:r>
            <a:r>
              <a:rPr lang="pt-BR" dirty="0" smtClean="0"/>
              <a:t>geralmente em </a:t>
            </a:r>
            <a:r>
              <a:rPr lang="pt-BR" dirty="0"/>
              <a:t>mililitro–</a:t>
            </a:r>
            <a:r>
              <a:rPr lang="pt-BR" dirty="0" err="1"/>
              <a:t>mL</a:t>
            </a:r>
            <a:r>
              <a:rPr lang="pt-BR" dirty="0"/>
              <a:t> que </a:t>
            </a:r>
            <a:r>
              <a:rPr lang="pt-BR" dirty="0" smtClean="0"/>
              <a:t>permite o </a:t>
            </a:r>
            <a:r>
              <a:rPr lang="pt-BR" dirty="0"/>
              <a:t>escoamento controlado do </a:t>
            </a:r>
            <a:r>
              <a:rPr lang="pt-BR" dirty="0" smtClean="0"/>
              <a:t>líquido através </a:t>
            </a:r>
            <a:r>
              <a:rPr lang="pt-BR" dirty="0"/>
              <a:t>de uma torneira na parte inferior</a:t>
            </a:r>
            <a:r>
              <a:rPr lang="pt-BR" dirty="0" smtClean="0"/>
              <a:t>, que </a:t>
            </a:r>
            <a:r>
              <a:rPr lang="pt-BR" dirty="0"/>
              <a:t>controla a vazão. É muito utilizado</a:t>
            </a:r>
          </a:p>
          <a:p>
            <a:pPr algn="just"/>
            <a:r>
              <a:rPr lang="pt-BR" dirty="0"/>
              <a:t>em </a:t>
            </a:r>
            <a:r>
              <a:rPr lang="pt-BR" b="1" dirty="0" smtClean="0"/>
              <a:t>titulações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8016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19</a:t>
            </a:fld>
            <a:endParaRPr lang="pt-BR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71254"/>
            <a:ext cx="336232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7102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20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4067944" y="2828836"/>
            <a:ext cx="4572000" cy="1631216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algn="ctr"/>
            <a:r>
              <a:rPr lang="pt-BR" sz="2800" b="1" dirty="0" err="1">
                <a:solidFill>
                  <a:srgbClr val="FF0000"/>
                </a:solidFill>
              </a:rPr>
              <a:t>Erlenmeyers</a:t>
            </a:r>
            <a:endParaRPr lang="pt-BR" sz="2800" b="1" dirty="0" smtClean="0">
              <a:solidFill>
                <a:srgbClr val="FF0000"/>
              </a:solidFill>
            </a:endParaRPr>
          </a:p>
          <a:p>
            <a:pPr algn="just"/>
            <a:r>
              <a:rPr lang="pt-BR" dirty="0" smtClean="0"/>
              <a:t>Frasco </a:t>
            </a:r>
            <a:r>
              <a:rPr lang="pt-BR" dirty="0"/>
              <a:t>utilizado para aquecer líquidos </a:t>
            </a:r>
            <a:r>
              <a:rPr lang="pt-BR" dirty="0" smtClean="0"/>
              <a:t>ou para </a:t>
            </a:r>
            <a:r>
              <a:rPr lang="pt-BR" dirty="0"/>
              <a:t>efetuar titulações. Pode </a:t>
            </a:r>
            <a:r>
              <a:rPr lang="pt-BR" dirty="0" smtClean="0"/>
              <a:t>apresentar boca </a:t>
            </a:r>
            <a:r>
              <a:rPr lang="pt-BR" dirty="0"/>
              <a:t>estreita ou larga, junta </a:t>
            </a:r>
            <a:r>
              <a:rPr lang="pt-BR" dirty="0" smtClean="0"/>
              <a:t>esmerilhada ou </a:t>
            </a:r>
            <a:r>
              <a:rPr lang="pt-BR" dirty="0"/>
              <a:t>não e parede reforçada.</a:t>
            </a:r>
            <a:endParaRPr lang="pt-BR" dirty="0"/>
          </a:p>
        </p:txBody>
      </p:sp>
      <p:pic>
        <p:nvPicPr>
          <p:cNvPr id="9221" name="Picture 5" descr="https://encrypted-tbn0.gstatic.com/images?q=tbn:ANd9GcSUSWhqwSOaG4hG3W_Jx1gkNebo8YZ3eFi3OThOh5q5rjDQ9774-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60639"/>
            <a:ext cx="2752800" cy="413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522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21</a:t>
            </a:fld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340768"/>
            <a:ext cx="298496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365" y="1658503"/>
            <a:ext cx="3889104" cy="3973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861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MATERIAIS LABORATORIOS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22</a:t>
            </a:fld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89" y="1104900"/>
            <a:ext cx="3425654" cy="398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60848"/>
            <a:ext cx="39814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895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23</a:t>
            </a:fld>
            <a:endParaRPr lang="pt-B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78259"/>
            <a:ext cx="1832261" cy="1697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MATERIAIS LABORATORIOS</a:t>
            </a:r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907" y="1412776"/>
            <a:ext cx="2274293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65531"/>
            <a:ext cx="2621040" cy="2807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179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24</a:t>
            </a:fld>
            <a:endParaRPr lang="pt-BR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OUTROS MATERIAIS LABORATORIOS</a:t>
            </a:r>
            <a:endParaRPr lang="pt-BR" dirty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520" y="4077072"/>
            <a:ext cx="2679961" cy="2457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 descr="http://www.vidrariadelaboratorio.com.br/wp-content/uploads/2012/12/lamina-e-laminu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32956"/>
            <a:ext cx="278431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0" descr="data:image/jpeg;base64,/9j/4AAQSkZJRgABAQAAAQABAAD/2wCEAAkGBw8QEhQUDQ8PEA8UEhcQEBAPDw8NDw8PFhUXFhQUFBQYHCogGBolHBQUITEhJSorLi4uFx8zODMsNygtLisBCgoKDgwOFAwMFyscFBwsLCsrLDIsLCsrKywrKywrKyssKzcrMjcrKy4rNysrKysrKysrKyssKyssKysrKywrK//AABEIAMgAyAMBIgACEQEDEQH/xAAbAAEAAwEBAQEAAAAAAAAAAAAABAUGBwMBAv/EAEQQAAIBAgIFBwcKBQMFAAAAAAABAgMEBREGIXJzshIiMTI0QbEjJFFhccHCExQlNXSBkZKz0QdCQ1KTFUSiM1Njg6H/xAAWAQEBAQAAAAAAAAAAAAAAAAAAAQL/xAAWEQEBAQAAAAAAAAAAAAAAAAAAARH/2gAMAwEAAhEDEQA/AO4gAAAAAAAAHO9M9K7hValvQ8jGD5MqkX5SbaT1P+Ra+7X7AL3SzS+lZxlGlya1yk/J5vk08lnnUa6PZ0v1dJy/SLS3EvlIpXlWClTUnGnyacc82tWSzXR6SLXWUZbMvBkHSFeUp7lcTIPeljF5Pr3d1J+u4reCZZ2tzVl1qtWW1VqS8WUVpEv7GmBfYbKX90vzNmqw9vJa3+LM1h1M1NjAjUWUJP0v80v3PrrzXRJ+PiIo/FQCPcYzUp90ZL0PNf8A1fsfrD9JYVakacqc4Tk8k01OGeWfTqfd6CtxJaiswNedUtp8MipXQgAVAAAAAAAAAAAAAAAAA47pd2yvvPhR2I49pZ2yvvPhQFFcLmS2JcLIekK59LcriZPuFzJ7EuFkPSBc6juFxMg8rKJo7CmUVhE0thEKu8PgaGzoxy6PV3opcPiX9qiKl04Ja1nr9bZ8qH7R+KjAp8RRXYGvOqW0+GRZYgV2CdqpbT4ZCFb4AGmQAAAAAAAAAAAAAAAA4/pV2yvvPcjsBx7Sntlfee5AU1wuZPYlwsi4+udQ9dFL/kyVcdSexPhZ4Y3/ANS33UeMD3wuwqzmoU4SnN90IylltSyyX3s0NnTipum6lNTj1s+UlH2tpFJgkmsStsm0nTmmk2s06kE0/uP1R7ddZ9KrfuRW0t6ihByabyXQtTb7l6iVbY2v+xL/ACw/YhuPkZfd4og04qT5MoxkvQ9ev2ArT0sbhJpOnUjm0s84SSb1a8n0FhVMvRXOXqlHxRp63eSrFTfsgYJ2qltPhkTcQZCwPtNLafDIQregA0yAAAAAAAAAAAAAAAAHHtKe2XG89yOwnHtK+2XG8+GIFNcdSexLhZHxxc+33UeMkXHUnsT4WR8d69tuVxkEvCPrO12J/qQPal2+73qfieGE/WdpsT/Uge8HniN3t+9hW0/ov7vFEelT58M21TcHKdR/056uTFQyzknm9eayyPdvyMvu8UQaT9S8BBafJxi48mfKzkv5XHLWsuk0FbvMtQnrjtR4kaqv3ikUt+Q8D7TS2nwyJ1+iHga85pbT4JEi1uwAaZAAAAAAAAAAAAAAAADj2lfbLjefDE7Cce0r7Zcbz4YgU1x1J7E+FkfHevbblcZIuOpPYlwsj4/1rbcrjQErCfrO02J/qwPWn9Y3e89544W/pO02Z/qwPWP1ld7a8SK3tjTUo8mSzi1k10E6hgtv/ZL/ACVP3IWGdCL63IqPTwe3i01B5p5rOc2s10amyVVR75HnUQFNfohYKvOaW0+GRY30SFgy84p7T4ZCFbUAGmQAAAAAAAAAAAAAAAA49pX2y43nwxOwnHtK+2XG8+GIFNcdSexLhZHx/rW25XGiTcdSexLhZG0g61tuVxoD3wx/SVpsz/Vpns39JXe2jwwr6ytNmp+pTP25fSF1vPeRXQsLeo0FuZnCJajS2zIqUfiaPRH5kgqqvUQcJXnFPafDIsbxEHC15xT9r4ZCJWvABpkAAAAAAAAAAAAAAAAOPaV9suN58MTsJx7SntlfePwQFPcdSexLhZG0h61tulxok3HUnsS4WeGkUWp2uaa8kulZfzog/eFv6TtNir+pTPlWX0jc7fvP3g0JSxO1yTfk6vQm/wCpA8qkJf6jc82WfyjWWTz6QN7g8jUWjMvg9Kf9kvys1NpRn3wl98WiNJqPzI/apv0e48qk4rrSgvbOK94VBvSBhnaKftfCyRe3tFdNegvbXpL4iNgs41K8HSlGpGLfKlTaqRjnF5ZuOpBGvABpkAAAAAAAAAAAAAAAAOP6Vdsr7z3I7Acg0s7ZX2/hQFNWeUZP0Qk/+LKXGsHpwnbqFa8ydOMspXVSXIbn0Qz6q95c3HUnsS4WR9IVz7bcx40B44Zg9Kd5TpVKl3KFSNRyl88rRmuTUhkk08stb7iF/o9H55WhyrnkxqOKfzqry2s8tcull5gv1hb7NRfjUpkOK89ud6+JkF3h+h9lPLl/On7by49zL+1/hzhMlzqFWW1d3MvGYwldBqrIjSjp/wAM8FX+xg9qdSXiyRH+H2DR6MNtn7Yyl7zTREguMpV0PwqHUw2zX/oi/E99H7OlQrRjbUqdCEpNyjRiqUZtReTklqf3lpeELC+0Q9r4WEasAGmQAAAAAAAAAAAAAAAA5DpevPK+2uFHXjkemHbK+0uFAUVz1J7ufCyPpN1rZ/8AgT/CSJF11J7ufCzw0o6bb7P70QfbG9lCrCrRfIqQUo5VKNO4pyjPJtdaLXVRb2NvbOpKrUVRzm+VNRgoR5Xfyed4mdsy/sgNHhncaiyMxhvcaeyI0sonyR9ifJBUC8IWF9op+18LJt4QsL7RT9r4WEasAGmQAAAAAAAAAAAAAAAA5Hpf2yvtLhR1w5Hpd2yvtrhQFFddSe7nwM8NKOm1+zLxRIuupPdz4GeGlH+1+zLxQoiWZf2RQ2ZfWRBo8NNRZGXw01FkRpZRPkhESCoF4yDhnaKftfCyZeMg4Y/OKftfDII1wANMgAAAAAAAAAAAAAAAByLSrtlfb+FHXTkelS88r7z3ICjuupPdz4GeOla7J9mXjEkXS5k93PgZ46WrXafZl8JBBsy/sigsy/sgNHhxp7Iy+HGnsmRpZxPkmfIs+TCq+9ZBwp+cU9p8MiZesgYT2intPhkIlbMAGmQAAAAAAAAAAAAAAAA53pxgdSFSVePOpTecslrpyyS1+r1nRD5KKaaaTTWTT1pr0MDhd0uZPdz4GeWmKydp9lXwmz000UdGFSrarOj8nPl0++lzXrXpj4eGO02WUrX7KvhIK2zL+yKCzL6yA0OHs09kzLWDNRZMjSzifJiJ8rtRWc2opdLm1BfiwK69IOE9op7T4WRcZ0qw6jmql7Qcl/JSl8vP8sMyHo9j0Kt7Spxo1YrOXlKkqcOcotpKCbbT16817AV0kAGmQAAAAAAAAAAAAAAAAAARcUtnVo1IRyzlFpZ9GZwnSfCbpV3TUayhSXJpQjDlwpxlzpRi3HPk593d3AAX+g+iNarWXzyjU+bOi5SlPlUJKvyuao5ZN6s9RvqehVlHojU/yyAAlUtGbaPVU/vm2TaWG049HK/E+AD2jaxX9z9spCpZUZRcZ0qcotZSjKEZKS9DTWsADPXP8PsIm3L5lShJ9LpZ0c/y5E6x0VsqNRVIUvKJ5xlKUpOLyyzWbAAugAAAAAAAAA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12" descr="data:image/jpeg;base64,/9j/4AAQSkZJRgABAQAAAQABAAD/2wCEAAkGBw8QEhQUDQ8PEA8UEhcQEBAPDw8NDw8PFhUXFhQUFBQYHCogGBolHBQUITEhJSorLi4uFx8zODMsNygtLisBCgoKDgwOFAwMFyscFBwsLCsrLDIsLCsrKywrKywrKyssKzcrMjcrKy4rNysrKysrKysrKyssKyssKysrKywrK//AABEIAMgAyAMBIgACEQEDEQH/xAAbAAEAAwEBAQEAAAAAAAAAAAAABAUGBwMBAv/EAEQQAAIBAgIFBwcKBQMFAAAAAAABAgMEBREGIXJzshIiMTI0QbEjJFFhccHCExQlNXSBkZKz0QdCQ1KTFUSiM1Njg6H/xAAWAQEBAQAAAAAAAAAAAAAAAAAAAQL/xAAWEQEBAQAAAAAAAAAAAAAAAAAAARH/2gAMAwEAAhEDEQA/AO4gAAAAAAAAHO9M9K7hValvQ8jGD5MqkX5SbaT1P+Ra+7X7AL3SzS+lZxlGlya1yk/J5vk08lnnUa6PZ0v1dJy/SLS3EvlIpXlWClTUnGnyacc82tWSzXR6SLXWUZbMvBkHSFeUp7lcTIPeljF5Pr3d1J+u4reCZZ2tzVl1qtWW1VqS8WUVpEv7GmBfYbKX90vzNmqw9vJa3+LM1h1M1NjAjUWUJP0v80v3PrrzXRJ+PiIo/FQCPcYzUp90ZL0PNf8A1fsfrD9JYVakacqc4Tk8k01OGeWfTqfd6CtxJaiswNedUtp8MipXQgAVAAAAAAAAAAAAAAAAA47pd2yvvPhR2I49pZ2yvvPhQFFcLmS2JcLIekK59LcriZPuFzJ7EuFkPSBc6juFxMg8rKJo7CmUVhE0thEKu8PgaGzoxy6PV3opcPiX9qiKl04Ja1nr9bZ8qH7R+KjAp8RRXYGvOqW0+GRZYgV2CdqpbT4ZCFb4AGmQAAAAAAAAAAAAAAAA4/pV2yvvPcjsBx7Sntlfee5AU1wuZPYlwsi4+udQ9dFL/kyVcdSexPhZ4Y3/ANS33UeMD3wuwqzmoU4SnN90IylltSyyX3s0NnTipum6lNTj1s+UlH2tpFJgkmsStsm0nTmmk2s06kE0/uP1R7ddZ9KrfuRW0t6ihByabyXQtTb7l6iVbY2v+xL/ACw/YhuPkZfd4og04qT5MoxkvQ9ev2ArT0sbhJpOnUjm0s84SSb1a8n0FhVMvRXOXqlHxRp63eSrFTfsgYJ2qltPhkTcQZCwPtNLafDIQregA0yAAAAAAAAAAAAAAAAHHtKe2XG89yOwnHtK+2XG8+GIFNcdSexLhZHxxc+33UeMkXHUnsT4WR8d69tuVxkEvCPrO12J/qQPal2+73qfieGE/WdpsT/Uge8HniN3t+9hW0/ov7vFEelT58M21TcHKdR/056uTFQyzknm9eayyPdvyMvu8UQaT9S8BBafJxi48mfKzkv5XHLWsuk0FbvMtQnrjtR4kaqv3ikUt+Q8D7TS2nwyJ1+iHga85pbT4JEi1uwAaZAAAAAAAAAAAAAAAADj2lfbLjefDE7Cce0r7Zcbz4YgU1x1J7E+FkfHevbblcZIuOpPYlwsj4/1rbcrjQErCfrO02J/qwPWn9Y3e89544W/pO02Z/qwPWP1ld7a8SK3tjTUo8mSzi1k10E6hgtv/ZL/ACVP3IWGdCL63IqPTwe3i01B5p5rOc2s10amyVVR75HnUQFNfohYKvOaW0+GRY30SFgy84p7T4ZCFbUAGmQAAAAAAAAAAAAAAAA49pX2y43nwxOwnHtK+2XG8+GIFNcdSexLhZHx/rW25XGiTcdSexLhZG0g61tuVxoD3wx/SVpsz/Vpns39JXe2jwwr6ytNmp+pTP25fSF1vPeRXQsLeo0FuZnCJajS2zIqUfiaPRH5kgqqvUQcJXnFPafDIsbxEHC15xT9r4ZCJWvABpkAAAAAAAAAAAAAAAAOPaV9suN58MTsJx7SntlfePwQFPcdSexLhZG0h61tulxok3HUnsS4WeGkUWp2uaa8kulZfzog/eFv6TtNir+pTPlWX0jc7fvP3g0JSxO1yTfk6vQm/wCpA8qkJf6jc82WfyjWWTz6QN7g8jUWjMvg9Kf9kvys1NpRn3wl98WiNJqPzI/apv0e48qk4rrSgvbOK94VBvSBhnaKftfCyRe3tFdNegvbXpL4iNgs41K8HSlGpGLfKlTaqRjnF5ZuOpBGvABpkAAAAAAAAAAAAAAAAOP6Vdsr7z3I7Acg0s7ZX2/hQFNWeUZP0Qk/+LKXGsHpwnbqFa8ydOMspXVSXIbn0Qz6q95c3HUnsS4WR9IVz7bcx40B44Zg9Kd5TpVKl3KFSNRyl88rRmuTUhkk08stb7iF/o9H55WhyrnkxqOKfzqry2s8tcull5gv1hb7NRfjUpkOK89ud6+JkF3h+h9lPLl/On7by49zL+1/hzhMlzqFWW1d3MvGYwldBqrIjSjp/wAM8FX+xg9qdSXiyRH+H2DR6MNtn7Yyl7zTREguMpV0PwqHUw2zX/oi/E99H7OlQrRjbUqdCEpNyjRiqUZtReTklqf3lpeELC+0Q9r4WEasAGmQAAAAAAAAAAAAAAAA5DpevPK+2uFHXjkemHbK+0uFAUVz1J7ufCyPpN1rZ/8AgT/CSJF11J7ufCzw0o6bb7P70QfbG9lCrCrRfIqQUo5VKNO4pyjPJtdaLXVRb2NvbOpKrUVRzm+VNRgoR5Xfyed4mdsy/sgNHhncaiyMxhvcaeyI0sonyR9ifJBUC8IWF9op+18LJt4QsL7RT9r4WEasAGmQAAAAAAAAAAAAAAAA5Hpf2yvtLhR1w5Hpd2yvtrhQFFddSe7nwM8NKOm1+zLxRIuupPdz4GeGlH+1+zLxQoiWZf2RQ2ZfWRBo8NNRZGXw01FkRpZRPkhESCoF4yDhnaKftfCyZeMg4Y/OKftfDII1wANMgAAAAAAAAAAAAAAAByLSrtlfb+FHXTkelS88r7z3ICjuupPdz4GeOla7J9mXjEkXS5k93PgZ46WrXafZl8JBBsy/sigsy/sgNHhxp7Iy+HGnsmRpZxPkmfIs+TCq+9ZBwp+cU9p8MiZesgYT2intPhkIlbMAGmQAAAAAAAAAAAAAAAA53pxgdSFSVePOpTecslrpyyS1+r1nRD5KKaaaTTWTT1pr0MDhd0uZPdz4GeWmKydp9lXwmz000UdGFSrarOj8nPl0++lzXrXpj4eGO02WUrX7KvhIK2zL+yKCzL6yA0OHs09kzLWDNRZMjSzifJiJ8rtRWc2opdLm1BfiwK69IOE9op7T4WRcZ0qw6jmql7Qcl/JSl8vP8sMyHo9j0Kt7Spxo1YrOXlKkqcOcotpKCbbT16817AV0kAGmQAAAAAAAAAAAAAAAAAARcUtnVo1IRyzlFpZ9GZwnSfCbpV3TUayhSXJpQjDlwpxlzpRi3HPk593d3AAX+g+iNarWXzyjU+bOi5SlPlUJKvyuao5ZN6s9RvqehVlHojU/yyAAlUtGbaPVU/vm2TaWG049HK/E+AD2jaxX9z9spCpZUZRcZ0qcotZSjKEZKS9DTWsADPXP8PsIm3L5lShJ9LpZ0c/y5E6x0VsqNRVIUvKJ5xlKUpOLyyzWbAAugAAAAAAAAAB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4589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98" y="1594962"/>
            <a:ext cx="2148495" cy="3802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1186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25</a:t>
            </a:fld>
            <a:endParaRPr lang="pt-BR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OUTROS MATERIAIS LABORATORIOS</a:t>
            </a:r>
            <a:endParaRPr lang="pt-BR" dirty="0"/>
          </a:p>
        </p:txBody>
      </p:sp>
      <p:sp>
        <p:nvSpPr>
          <p:cNvPr id="2" name="AutoShape 10" descr="data:image/jpeg;base64,/9j/4AAQSkZJRgABAQAAAQABAAD/2wCEAAkGBw8QEhQUDQ8PEA8UEhcQEBAPDw8NDw8PFhUXFhQUFBQYHCogGBolHBQUITEhJSorLi4uFx8zODMsNygtLisBCgoKDgwOFAwMFyscFBwsLCsrLDIsLCsrKywrKywrKyssKzcrMjcrKy4rNysrKysrKysrKyssKyssKysrKywrK//AABEIAMgAyAMBIgACEQEDEQH/xAAbAAEAAwEBAQEAAAAAAAAAAAAABAUGBwMBAv/EAEQQAAIBAgIFBwcKBQMFAAAAAAABAgMEBREGIXJzshIiMTI0QbEjJFFhccHCExQlNXSBkZKz0QdCQ1KTFUSiM1Njg6H/xAAWAQEBAQAAAAAAAAAAAAAAAAAAAQL/xAAWEQEBAQAAAAAAAAAAAAAAAAAAARH/2gAMAwEAAhEDEQA/AO4gAAAAAAAAHO9M9K7hValvQ8jGD5MqkX5SbaT1P+Ra+7X7AL3SzS+lZxlGlya1yk/J5vk08lnnUa6PZ0v1dJy/SLS3EvlIpXlWClTUnGnyacc82tWSzXR6SLXWUZbMvBkHSFeUp7lcTIPeljF5Pr3d1J+u4reCZZ2tzVl1qtWW1VqS8WUVpEv7GmBfYbKX90vzNmqw9vJa3+LM1h1M1NjAjUWUJP0v80v3PrrzXRJ+PiIo/FQCPcYzUp90ZL0PNf8A1fsfrD9JYVakacqc4Tk8k01OGeWfTqfd6CtxJaiswNedUtp8MipXQgAVAAAAAAAAAAAAAAAAA47pd2yvvPhR2I49pZ2yvvPhQFFcLmS2JcLIekK59LcriZPuFzJ7EuFkPSBc6juFxMg8rKJo7CmUVhE0thEKu8PgaGzoxy6PV3opcPiX9qiKl04Ja1nr9bZ8qH7R+KjAp8RRXYGvOqW0+GRZYgV2CdqpbT4ZCFb4AGmQAAAAAAAAAAAAAAAA4/pV2yvvPcjsBx7Sntlfee5AU1wuZPYlwsi4+udQ9dFL/kyVcdSexPhZ4Y3/ANS33UeMD3wuwqzmoU4SnN90IylltSyyX3s0NnTipum6lNTj1s+UlH2tpFJgkmsStsm0nTmmk2s06kE0/uP1R7ddZ9KrfuRW0t6ihByabyXQtTb7l6iVbY2v+xL/ACw/YhuPkZfd4og04qT5MoxkvQ9ev2ArT0sbhJpOnUjm0s84SSb1a8n0FhVMvRXOXqlHxRp63eSrFTfsgYJ2qltPhkTcQZCwPtNLafDIQregA0yAAAAAAAAAAAAAAAAHHtKe2XG89yOwnHtK+2XG8+GIFNcdSexLhZHxxc+33UeMkXHUnsT4WR8d69tuVxkEvCPrO12J/qQPal2+73qfieGE/WdpsT/Uge8HniN3t+9hW0/ov7vFEelT58M21TcHKdR/056uTFQyzknm9eayyPdvyMvu8UQaT9S8BBafJxi48mfKzkv5XHLWsuk0FbvMtQnrjtR4kaqv3ikUt+Q8D7TS2nwyJ1+iHga85pbT4JEi1uwAaZAAAAAAAAAAAAAAAADj2lfbLjefDE7Cce0r7Zcbz4YgU1x1J7E+FkfHevbblcZIuOpPYlwsj4/1rbcrjQErCfrO02J/qwPWn9Y3e89544W/pO02Z/qwPWP1ld7a8SK3tjTUo8mSzi1k10E6hgtv/ZL/ACVP3IWGdCL63IqPTwe3i01B5p5rOc2s10amyVVR75HnUQFNfohYKvOaW0+GRY30SFgy84p7T4ZCFbUAGmQAAAAAAAAAAAAAAAA49pX2y43nwxOwnHtK+2XG8+GIFNcdSexLhZHx/rW25XGiTcdSexLhZG0g61tuVxoD3wx/SVpsz/Vpns39JXe2jwwr6ytNmp+pTP25fSF1vPeRXQsLeo0FuZnCJajS2zIqUfiaPRH5kgqqvUQcJXnFPafDIsbxEHC15xT9r4ZCJWvABpkAAAAAAAAAAAAAAAAOPaV9suN58MTsJx7SntlfePwQFPcdSexLhZG0h61tulxok3HUnsS4WeGkUWp2uaa8kulZfzog/eFv6TtNir+pTPlWX0jc7fvP3g0JSxO1yTfk6vQm/wCpA8qkJf6jc82WfyjWWTz6QN7g8jUWjMvg9Kf9kvys1NpRn3wl98WiNJqPzI/apv0e48qk4rrSgvbOK94VBvSBhnaKftfCyRe3tFdNegvbXpL4iNgs41K8HSlGpGLfKlTaqRjnF5ZuOpBGvABpkAAAAAAAAAAAAAAAAOP6Vdsr7z3I7Acg0s7ZX2/hQFNWeUZP0Qk/+LKXGsHpwnbqFa8ydOMspXVSXIbn0Qz6q95c3HUnsS4WR9IVz7bcx40B44Zg9Kd5TpVKl3KFSNRyl88rRmuTUhkk08stb7iF/o9H55WhyrnkxqOKfzqry2s8tcull5gv1hb7NRfjUpkOK89ud6+JkF3h+h9lPLl/On7by49zL+1/hzhMlzqFWW1d3MvGYwldBqrIjSjp/wAM8FX+xg9qdSXiyRH+H2DR6MNtn7Yyl7zTREguMpV0PwqHUw2zX/oi/E99H7OlQrRjbUqdCEpNyjRiqUZtReTklqf3lpeELC+0Q9r4WEasAGmQAAAAAAAAAAAAAAAA5DpevPK+2uFHXjkemHbK+0uFAUVz1J7ufCyPpN1rZ/8AgT/CSJF11J7ufCzw0o6bb7P70QfbG9lCrCrRfIqQUo5VKNO4pyjPJtdaLXVRb2NvbOpKrUVRzm+VNRgoR5Xfyed4mdsy/sgNHhncaiyMxhvcaeyI0sonyR9ifJBUC8IWF9op+18LJt4QsL7RT9r4WEasAGmQAAAAAAAAAAAAAAAA5Hpf2yvtLhR1w5Hpd2yvtrhQFFddSe7nwM8NKOm1+zLxRIuupPdz4GeGlH+1+zLxQoiWZf2RQ2ZfWRBo8NNRZGXw01FkRpZRPkhESCoF4yDhnaKftfCyZeMg4Y/OKftfDII1wANMgAAAAAAAAAAAAAAAByLSrtlfb+FHXTkelS88r7z3ICjuupPdz4GeOla7J9mXjEkXS5k93PgZ46WrXafZl8JBBsy/sigsy/sgNHhxp7Iy+HGnsmRpZxPkmfIs+TCq+9ZBwp+cU9p8MiZesgYT2intPhkIlbMAGmQAAAAAAAAAAAAAAAA53pxgdSFSVePOpTecslrpyyS1+r1nRD5KKaaaTTWTT1pr0MDhd0uZPdz4GeWmKydp9lXwmz000UdGFSrarOj8nPl0++lzXrXpj4eGO02WUrX7KvhIK2zL+yKCzL6yA0OHs09kzLWDNRZMjSzifJiJ8rtRWc2opdLm1BfiwK69IOE9op7T4WRcZ0qw6jmql7Qcl/JSl8vP8sMyHo9j0Kt7Spxo1YrOXlKkqcOcotpKCbbT16817AV0kAGmQAAAAAAAAAAAAAAAAAARcUtnVo1IRyzlFpZ9GZwnSfCbpV3TUayhSXJpQjDlwpxlzpRi3HPk593d3AAX+g+iNarWXzyjU+bOi5SlPlUJKvyuao5ZN6s9RvqehVlHojU/yyAAlUtGbaPVU/vm2TaWG049HK/E+AD2jaxX9z9spCpZUZRcZ0qcotZSjKEZKS9DTWsADPXP8PsIm3L5lShJ9LpZ0c/y5E6x0VsqNRVIUvKJ5xlKUpOLyyzWbAAugAAAAAAAAA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12" descr="data:image/jpeg;base64,/9j/4AAQSkZJRgABAQAAAQABAAD/2wCEAAkGBw8QEhQUDQ8PEA8UEhcQEBAPDw8NDw8PFhUXFhQUFBQYHCogGBolHBQUITEhJSorLi4uFx8zODMsNygtLisBCgoKDgwOFAwMFyscFBwsLCsrLDIsLCsrKywrKywrKyssKzcrMjcrKy4rNysrKysrKysrKyssKyssKysrKywrK//AABEIAMgAyAMBIgACEQEDEQH/xAAbAAEAAwEBAQEAAAAAAAAAAAAABAUGBwMBAv/EAEQQAAIBAgIFBwcKBQMFAAAAAAABAgMEBREGIXJzshIiMTI0QbEjJFFhccHCExQlNXSBkZKz0QdCQ1KTFUSiM1Njg6H/xAAWAQEBAQAAAAAAAAAAAAAAAAAAAQL/xAAWEQEBAQAAAAAAAAAAAAAAAAAAARH/2gAMAwEAAhEDEQA/AO4gAAAAAAAAHO9M9K7hValvQ8jGD5MqkX5SbaT1P+Ra+7X7AL3SzS+lZxlGlya1yk/J5vk08lnnUa6PZ0v1dJy/SLS3EvlIpXlWClTUnGnyacc82tWSzXR6SLXWUZbMvBkHSFeUp7lcTIPeljF5Pr3d1J+u4reCZZ2tzVl1qtWW1VqS8WUVpEv7GmBfYbKX90vzNmqw9vJa3+LM1h1M1NjAjUWUJP0v80v3PrrzXRJ+PiIo/FQCPcYzUp90ZL0PNf8A1fsfrD9JYVakacqc4Tk8k01OGeWfTqfd6CtxJaiswNedUtp8MipXQgAVAAAAAAAAAAAAAAAAA47pd2yvvPhR2I49pZ2yvvPhQFFcLmS2JcLIekK59LcriZPuFzJ7EuFkPSBc6juFxMg8rKJo7CmUVhE0thEKu8PgaGzoxy6PV3opcPiX9qiKl04Ja1nr9bZ8qH7R+KjAp8RRXYGvOqW0+GRZYgV2CdqpbT4ZCFb4AGmQAAAAAAAAAAAAAAAA4/pV2yvvPcjsBx7Sntlfee5AU1wuZPYlwsi4+udQ9dFL/kyVcdSexPhZ4Y3/ANS33UeMD3wuwqzmoU4SnN90IylltSyyX3s0NnTipum6lNTj1s+UlH2tpFJgkmsStsm0nTmmk2s06kE0/uP1R7ddZ9KrfuRW0t6ihByabyXQtTb7l6iVbY2v+xL/ACw/YhuPkZfd4og04qT5MoxkvQ9ev2ArT0sbhJpOnUjm0s84SSb1a8n0FhVMvRXOXqlHxRp63eSrFTfsgYJ2qltPhkTcQZCwPtNLafDIQregA0yAAAAAAAAAAAAAAAAHHtKe2XG89yOwnHtK+2XG8+GIFNcdSexLhZHxxc+33UeMkXHUnsT4WR8d69tuVxkEvCPrO12J/qQPal2+73qfieGE/WdpsT/Uge8HniN3t+9hW0/ov7vFEelT58M21TcHKdR/056uTFQyzknm9eayyPdvyMvu8UQaT9S8BBafJxi48mfKzkv5XHLWsuk0FbvMtQnrjtR4kaqv3ikUt+Q8D7TS2nwyJ1+iHga85pbT4JEi1uwAaZAAAAAAAAAAAAAAAADj2lfbLjefDE7Cce0r7Zcbz4YgU1x1J7E+FkfHevbblcZIuOpPYlwsj4/1rbcrjQErCfrO02J/qwPWn9Y3e89544W/pO02Z/qwPWP1ld7a8SK3tjTUo8mSzi1k10E6hgtv/ZL/ACVP3IWGdCL63IqPTwe3i01B5p5rOc2s10amyVVR75HnUQFNfohYKvOaW0+GRY30SFgy84p7T4ZCFbUAGmQAAAAAAAAAAAAAAAA49pX2y43nwxOwnHtK+2XG8+GIFNcdSexLhZHx/rW25XGiTcdSexLhZG0g61tuVxoD3wx/SVpsz/Vpns39JXe2jwwr6ytNmp+pTP25fSF1vPeRXQsLeo0FuZnCJajS2zIqUfiaPRH5kgqqvUQcJXnFPafDIsbxEHC15xT9r4ZCJWvABpkAAAAAAAAAAAAAAAAOPaV9suN58MTsJx7SntlfePwQFPcdSexLhZG0h61tulxok3HUnsS4WeGkUWp2uaa8kulZfzog/eFv6TtNir+pTPlWX0jc7fvP3g0JSxO1yTfk6vQm/wCpA8qkJf6jc82WfyjWWTz6QN7g8jUWjMvg9Kf9kvys1NpRn3wl98WiNJqPzI/apv0e48qk4rrSgvbOK94VBvSBhnaKftfCyRe3tFdNegvbXpL4iNgs41K8HSlGpGLfKlTaqRjnF5ZuOpBGvABpkAAAAAAAAAAAAAAAAOP6Vdsr7z3I7Acg0s7ZX2/hQFNWeUZP0Qk/+LKXGsHpwnbqFa8ydOMspXVSXIbn0Qz6q95c3HUnsS4WR9IVz7bcx40B44Zg9Kd5TpVKl3KFSNRyl88rRmuTUhkk08stb7iF/o9H55WhyrnkxqOKfzqry2s8tcull5gv1hb7NRfjUpkOK89ud6+JkF3h+h9lPLl/On7by49zL+1/hzhMlzqFWW1d3MvGYwldBqrIjSjp/wAM8FX+xg9qdSXiyRH+H2DR6MNtn7Yyl7zTREguMpV0PwqHUw2zX/oi/E99H7OlQrRjbUqdCEpNyjRiqUZtReTklqf3lpeELC+0Q9r4WEasAGmQAAAAAAAAAAAAAAAA5DpevPK+2uFHXjkemHbK+0uFAUVz1J7ufCyPpN1rZ/8AgT/CSJF11J7ufCzw0o6bb7P70QfbG9lCrCrRfIqQUo5VKNO4pyjPJtdaLXVRb2NvbOpKrUVRzm+VNRgoR5Xfyed4mdsy/sgNHhncaiyMxhvcaeyI0sonyR9ifJBUC8IWF9op+18LJt4QsL7RT9r4WEasAGmQAAAAAAAAAAAAAAAA5Hpf2yvtLhR1w5Hpd2yvtrhQFFddSe7nwM8NKOm1+zLxRIuupPdz4GeGlH+1+zLxQoiWZf2RQ2ZfWRBo8NNRZGXw01FkRpZRPkhESCoF4yDhnaKftfCyZeMg4Y/OKftfDII1wANMgAAAAAAAAAAAAAAAByLSrtlfb+FHXTkelS88r7z3ICjuupPdz4GeOla7J9mXjEkXS5k93PgZ46WrXafZl8JBBsy/sigsy/sgNHhxp7Iy+HGnsmRpZxPkmfIs+TCq+9ZBwp+cU9p8MiZesgYT2intPhkIlbMAGmQAAAAAAAAAAAAAAAA53pxgdSFSVePOpTecslrpyyS1+r1nRD5KKaaaTTWTT1pr0MDhd0uZPdz4GeWmKydp9lXwmz000UdGFSrarOj8nPl0++lzXrXpj4eGO02WUrX7KvhIK2zL+yKCzL6yA0OHs09kzLWDNRZMjSzifJiJ8rtRWc2opdLm1BfiwK69IOE9op7T4WRcZ0qw6jmql7Qcl/JSl8vP8sMyHo9j0Kt7Spxo1YrOXlKkqcOcotpKCbbT16817AV0kAGmQAAAAAAAAAAAAAAAAAARcUtnVo1IRyzlFpZ9GZwnSfCbpV3TUayhSXJpQjDlwpxlzpRi3HPk593d3AAX+g+iNarWXzyjU+bOi5SlPlUJKvyuao5ZN6s9RvqehVlHojU/yyAAlUtGbaPVU/vm2TaWG049HK/E+AD2jaxX9z9spCpZUZRcZ0qcotZSjKEZKS9DTWsADPXP8PsIm3L5lShJ9LpZ0c/y5E6x0VsqNRVIUvKJ5xlKUpOLyyzWbAAugAAAAAAAAAB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627451" y="1570038"/>
            <a:ext cx="5680853" cy="135421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FF0000"/>
                </a:solidFill>
              </a:rPr>
              <a:t>Microscópio óptico</a:t>
            </a:r>
            <a:endParaRPr lang="pt-BR" sz="2800" b="1" dirty="0" smtClean="0">
              <a:solidFill>
                <a:srgbClr val="FF0000"/>
              </a:solidFill>
            </a:endParaRPr>
          </a:p>
          <a:p>
            <a:pPr algn="just"/>
            <a:r>
              <a:rPr lang="pt-BR" dirty="0" smtClean="0"/>
              <a:t>Usado </a:t>
            </a:r>
            <a:r>
              <a:rPr lang="pt-BR" dirty="0"/>
              <a:t>para obter imagem ampliada </a:t>
            </a:r>
            <a:r>
              <a:rPr lang="pt-BR" dirty="0" smtClean="0"/>
              <a:t>de </a:t>
            </a:r>
            <a:r>
              <a:rPr lang="pt-BR" dirty="0" err="1" smtClean="0"/>
              <a:t>microorganismos</a:t>
            </a:r>
            <a:r>
              <a:rPr lang="pt-BR" dirty="0" smtClean="0"/>
              <a:t> </a:t>
            </a:r>
            <a:r>
              <a:rPr lang="pt-BR" dirty="0"/>
              <a:t>ou estruturas microscópicas</a:t>
            </a:r>
            <a:r>
              <a:rPr lang="pt-BR" dirty="0" smtClean="0"/>
              <a:t>, bem </a:t>
            </a:r>
            <a:r>
              <a:rPr lang="pt-BR" dirty="0"/>
              <a:t>como para aumentar o</a:t>
            </a:r>
          </a:p>
          <a:p>
            <a:pPr algn="just"/>
            <a:r>
              <a:rPr lang="pt-BR" dirty="0"/>
              <a:t>poder de resolução do olho humano.</a:t>
            </a:r>
            <a:endParaRPr lang="pt-BR" dirty="0"/>
          </a:p>
        </p:txBody>
      </p:sp>
      <p:pic>
        <p:nvPicPr>
          <p:cNvPr id="25602" name="Picture 2" descr="http://www.plugbr.net/wp-content/uploads/2007/09/micro_nik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12976"/>
            <a:ext cx="1743753" cy="251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Microscopio Óptico Económ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54532"/>
            <a:ext cx="2574478" cy="257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09600" y="6237312"/>
            <a:ext cx="8066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Valores a partir de R$ 189,00 até onde seu bolso aguentar....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490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No </a:t>
            </a:r>
            <a:r>
              <a:rPr lang="pt-BR" dirty="0"/>
              <a:t>ano de 2008, o mundo inteiro voltou a sua atenção para o maior acelerador de partículas do mundo, </a:t>
            </a:r>
            <a:r>
              <a:rPr lang="pt-BR" dirty="0" smtClean="0"/>
              <a:t>o </a:t>
            </a:r>
            <a:r>
              <a:rPr lang="pt-BR" b="1" dirty="0" smtClean="0"/>
              <a:t>LHC</a:t>
            </a:r>
            <a:r>
              <a:rPr lang="pt-BR" dirty="0"/>
              <a:t>, sigla que vem do inglês </a:t>
            </a:r>
            <a:r>
              <a:rPr lang="pt-BR" i="1" dirty="0" err="1"/>
              <a:t>Large</a:t>
            </a:r>
            <a:r>
              <a:rPr lang="pt-BR" i="1" dirty="0"/>
              <a:t> </a:t>
            </a:r>
            <a:r>
              <a:rPr lang="pt-BR" i="1" dirty="0" err="1"/>
              <a:t>Hadron</a:t>
            </a:r>
            <a:r>
              <a:rPr lang="pt-BR" i="1" dirty="0"/>
              <a:t> </a:t>
            </a:r>
            <a:r>
              <a:rPr lang="pt-BR" i="1" dirty="0" err="1"/>
              <a:t>Collider</a:t>
            </a:r>
            <a:r>
              <a:rPr lang="pt-BR" dirty="0"/>
              <a:t>, que pode ser traduzido como </a:t>
            </a:r>
            <a:r>
              <a:rPr lang="pt-BR" b="1" dirty="0"/>
              <a:t>Grande </a:t>
            </a:r>
            <a:r>
              <a:rPr lang="pt-BR" b="1" dirty="0" err="1"/>
              <a:t>Colisor</a:t>
            </a:r>
            <a:r>
              <a:rPr lang="pt-BR" b="1" dirty="0"/>
              <a:t> Elétron-Pósitron</a:t>
            </a:r>
            <a:r>
              <a:rPr lang="pt-BR" dirty="0"/>
              <a:t>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26</a:t>
            </a:fld>
            <a:endParaRPr lang="pt-BR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LHC - MAIOR LABORATÓRIO DO MUNDO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78555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27</a:t>
            </a:fld>
            <a:endParaRPr lang="pt-BR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LHC - MAIOR LABORATÓRIO DO MUNDO </a:t>
            </a:r>
            <a:endParaRPr lang="pt-BR" sz="3600" dirty="0"/>
          </a:p>
        </p:txBody>
      </p:sp>
      <p:pic>
        <p:nvPicPr>
          <p:cNvPr id="21506" name="Picture 2" descr="LHC: O Maior Acelerador de Partículas do Mu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3960440" cy="325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Técnico realizando manutenção em um dos trechos do LH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5" y="4005064"/>
            <a:ext cx="3914775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747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No </a:t>
            </a:r>
            <a:r>
              <a:rPr lang="pt-BR" dirty="0"/>
              <a:t>entanto, ele é muito conhecido também como a </a:t>
            </a:r>
            <a:r>
              <a:rPr lang="pt-BR" b="1" dirty="0"/>
              <a:t>máquina do Big </a:t>
            </a:r>
            <a:r>
              <a:rPr lang="pt-BR" b="1" dirty="0" err="1"/>
              <a:t>Bang</a:t>
            </a:r>
            <a:r>
              <a:rPr lang="pt-BR" dirty="0"/>
              <a:t>, pois por meio dele os cientistas querem recriar condições muito similares as que existiam logo após o Big </a:t>
            </a:r>
            <a:r>
              <a:rPr lang="pt-BR" dirty="0" err="1"/>
              <a:t>Bang</a:t>
            </a:r>
            <a:r>
              <a:rPr lang="pt-BR" dirty="0"/>
              <a:t> em termos de temperatura e densidade extremas.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28</a:t>
            </a:fld>
            <a:endParaRPr lang="pt-BR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LHC - MAIOR LABORATÓRIO DO MUNDO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3790127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LHC - MAIOR LABORATÓRIO DO MUNDO 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Ele </a:t>
            </a:r>
            <a:r>
              <a:rPr lang="pt-BR" dirty="0"/>
              <a:t>pode atingir temperaturas na ordem de -271,9 </a:t>
            </a:r>
            <a:r>
              <a:rPr lang="pt-BR" dirty="0" err="1"/>
              <a:t>ºC</a:t>
            </a:r>
            <a:r>
              <a:rPr lang="pt-BR" dirty="0"/>
              <a:t> com o uso de 10 mil toneladas de nitrogênio líquido.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0032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30</a:t>
            </a:fld>
            <a:endParaRPr lang="pt-BR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LHC - MAIOR LABORATÓRIO DO MUNDO </a:t>
            </a:r>
            <a:endParaRPr lang="pt-BR" sz="3600" dirty="0"/>
          </a:p>
        </p:txBody>
      </p:sp>
      <p:sp>
        <p:nvSpPr>
          <p:cNvPr id="5" name="Retângulo 4"/>
          <p:cNvSpPr/>
          <p:nvPr/>
        </p:nvSpPr>
        <p:spPr>
          <a:xfrm>
            <a:off x="657661" y="1412776"/>
            <a:ext cx="79563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O LHC fica na periferia da cidade de Genebra, na Suíça, sendo formado por um </a:t>
            </a:r>
            <a:r>
              <a:rPr lang="pt-BR" sz="2800" b="1" dirty="0"/>
              <a:t>enorme tubo </a:t>
            </a:r>
            <a:r>
              <a:rPr lang="pt-BR" sz="2800" b="1" dirty="0" smtClean="0"/>
              <a:t>circular </a:t>
            </a:r>
            <a:r>
              <a:rPr lang="pt-BR" sz="2800" dirty="0" smtClean="0"/>
              <a:t>com </a:t>
            </a:r>
            <a:r>
              <a:rPr lang="pt-BR" sz="2800" dirty="0"/>
              <a:t>circunferência de 26,7 km e diâmetro de 7 m; é </a:t>
            </a:r>
            <a:r>
              <a:rPr lang="pt-BR" sz="2800" b="1" dirty="0"/>
              <a:t>subterrâneo</a:t>
            </a:r>
            <a:r>
              <a:rPr lang="pt-BR" sz="2800" dirty="0"/>
              <a:t>, ficando a cerca de 100 m abaixo do solo. </a:t>
            </a:r>
            <a:endParaRPr lang="pt-BR" sz="2800" dirty="0"/>
          </a:p>
        </p:txBody>
      </p:sp>
      <p:pic>
        <p:nvPicPr>
          <p:cNvPr id="22532" name="Picture 4" descr="http://static.ddmcdn.com/gif/storymaker-large-hadron-collider-misconceptions2-514x4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627" y="3659545"/>
            <a:ext cx="4007795" cy="319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s://encrypted-tbn0.gstatic.com/images?q=tbn:ANd9GcQha4cFqxJUfM0YLO6YU1JVNFQCK4XDNp2IafCFMbVHcP1z3p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85112"/>
            <a:ext cx="3724210" cy="266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418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31</a:t>
            </a:fld>
            <a:endParaRPr lang="pt-BR" dirty="0"/>
          </a:p>
        </p:txBody>
      </p:sp>
      <p:pic>
        <p:nvPicPr>
          <p:cNvPr id="22530" name="Picture 2" descr="Visão panorâmica da localização do LH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356992"/>
            <a:ext cx="3384376" cy="281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LHC - MAIOR LABORATÓRIO DO MUNDO </a:t>
            </a:r>
            <a:endParaRPr lang="pt-BR" sz="3600" dirty="0"/>
          </a:p>
        </p:txBody>
      </p:sp>
      <p:sp>
        <p:nvSpPr>
          <p:cNvPr id="5" name="Retângulo 4"/>
          <p:cNvSpPr/>
          <p:nvPr/>
        </p:nvSpPr>
        <p:spPr>
          <a:xfrm>
            <a:off x="323528" y="1196752"/>
            <a:ext cx="83164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 smtClean="0"/>
              <a:t>Ele </a:t>
            </a:r>
            <a:r>
              <a:rPr lang="pt-BR" sz="2800" dirty="0"/>
              <a:t>se encontra no maior complexo científico do mundo e sua construção envolveu milhares de cientistas, com duração de 20 anos e custou 10 bilhões de dólares.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7421428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Incentivo a ciência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6490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 smtClean="0"/>
              <a:t>PREMIO JOVEM CIENTISTA.</a:t>
            </a:r>
          </a:p>
          <a:p>
            <a:pPr marL="0" indent="0">
              <a:buNone/>
            </a:pPr>
            <a:endParaRPr lang="pt-BR" dirty="0" smtClean="0">
              <a:hlinkClick r:id="rId2"/>
            </a:endParaRPr>
          </a:p>
          <a:p>
            <a:pPr marL="0" indent="0">
              <a:buNone/>
            </a:pPr>
            <a:r>
              <a:rPr lang="pt-BR" dirty="0" smtClean="0">
                <a:hlinkClick r:id="rId2"/>
              </a:rPr>
              <a:t>https</a:t>
            </a:r>
            <a:r>
              <a:rPr lang="pt-BR" dirty="0">
                <a:hlinkClick r:id="rId2"/>
              </a:rPr>
              <a:t>://</a:t>
            </a:r>
            <a:r>
              <a:rPr lang="pt-BR" dirty="0" smtClean="0">
                <a:hlinkClick r:id="rId2"/>
              </a:rPr>
              <a:t>www.youtube.com/watch?v=PCPLZMGlozQ</a:t>
            </a:r>
            <a:r>
              <a:rPr lang="pt-BR" dirty="0" smtClean="0"/>
              <a:t> 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3827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EXOESQUELETO BRASILEIRO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33</a:t>
            </a:fld>
            <a:endParaRPr lang="pt-BR" dirty="0"/>
          </a:p>
        </p:txBody>
      </p:sp>
      <p:pic>
        <p:nvPicPr>
          <p:cNvPr id="26626" name="Picture 2" descr="http://ejesa.statig.com.br/bancodeimagens/1w/my/v5/1wmyv513voeqip02r6oansz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2952750" cy="395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http://s2.glbimg.com/3nmCSMXqVD917cNJkNT31eggvK4=/s.glbimg.com/jo/g1/f/original/2014/06/12/exoesquele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43684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378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prática da semana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34</a:t>
            </a:fld>
            <a:endParaRPr lang="pt-BR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815465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7632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35</a:t>
            </a:fld>
            <a:endParaRPr lang="pt-BR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3" y="1556792"/>
            <a:ext cx="9082367" cy="3812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Atividade prática da semana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69029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CIÊNCIAS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36</a:t>
            </a:fld>
            <a:endParaRPr lang="pt-BR" dirty="0"/>
          </a:p>
        </p:txBody>
      </p:sp>
      <p:pic>
        <p:nvPicPr>
          <p:cNvPr id="29698" name="Picture 2" descr="http://www.unipacbomdespacho.com.br/tourvirtual/images/tourvirtual/tourfotografico/lab_ciencias_agrarias/DSC064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1536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BIOLOGIA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O ensino de biologia deve garantir ao aluno o acesso e a </a:t>
            </a:r>
            <a:r>
              <a:rPr lang="pt-BR" dirty="0" smtClean="0"/>
              <a:t>compreensão que </a:t>
            </a:r>
            <a:r>
              <a:rPr lang="pt-BR" dirty="0"/>
              <a:t>leva ao conhecimento biológico, graças à </a:t>
            </a:r>
            <a:r>
              <a:rPr lang="pt-BR" dirty="0" smtClean="0"/>
              <a:t>utilização dos </a:t>
            </a:r>
            <a:r>
              <a:rPr lang="pt-BR" dirty="0"/>
              <a:t>métodos de investigação, especialmente os </a:t>
            </a:r>
            <a:r>
              <a:rPr lang="pt-BR" dirty="0" smtClean="0"/>
              <a:t>de caráter </a:t>
            </a:r>
            <a:r>
              <a:rPr lang="pt-BR" dirty="0"/>
              <a:t>científico, e à análise dos aspectos sociais, políticos </a:t>
            </a:r>
            <a:r>
              <a:rPr lang="pt-BR" dirty="0" smtClean="0"/>
              <a:t>e econômicos </a:t>
            </a:r>
            <a:r>
              <a:rPr lang="pt-BR" dirty="0"/>
              <a:t>envolvidos na produção, na divulgação e na </a:t>
            </a:r>
            <a:r>
              <a:rPr lang="pt-BR" dirty="0" smtClean="0"/>
              <a:t>aplicação de tais conhecimentos</a:t>
            </a:r>
            <a:r>
              <a:rPr lang="pt-BR" dirty="0"/>
              <a:t>. </a:t>
            </a:r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68189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BIOLOGIA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Dessa </a:t>
            </a:r>
            <a:r>
              <a:rPr lang="pt-BR" dirty="0"/>
              <a:t>maneira, espera-se </a:t>
            </a:r>
            <a:r>
              <a:rPr lang="pt-BR" dirty="0" smtClean="0"/>
              <a:t>que o </a:t>
            </a:r>
            <a:r>
              <a:rPr lang="pt-BR" dirty="0"/>
              <a:t>aluno possa assumir uma postura mais crítica e </a:t>
            </a:r>
            <a:r>
              <a:rPr lang="pt-BR" dirty="0" smtClean="0"/>
              <a:t>transformadora do </a:t>
            </a:r>
            <a:r>
              <a:rPr lang="pt-BR" dirty="0"/>
              <a:t>mundo.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6322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BIOLOGIA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8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dirty="0"/>
              <a:t>O universo a ser explorado, no ensino de biologia, é </a:t>
            </a:r>
            <a:r>
              <a:rPr lang="pt-BR" dirty="0" smtClean="0"/>
              <a:t>muito amplo</a:t>
            </a:r>
            <a:r>
              <a:rPr lang="pt-BR" dirty="0"/>
              <a:t>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39</a:t>
            </a:fld>
            <a:endParaRPr lang="pt-BR" dirty="0"/>
          </a:p>
        </p:txBody>
      </p:sp>
      <p:pic>
        <p:nvPicPr>
          <p:cNvPr id="30722" name="Picture 2" descr="http://lasalle.edu.br/public/uploads/images/carazinho/9d36023bb5ee5c713d49ba4ec3a989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85360"/>
            <a:ext cx="5688632" cy="320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389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BIOLOGIA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Podemos </a:t>
            </a:r>
            <a:r>
              <a:rPr lang="pt-BR" dirty="0"/>
              <a:t>pesquisar plantas, animais e analisar, internamente</a:t>
            </a:r>
            <a:r>
              <a:rPr lang="pt-BR" dirty="0" smtClean="0"/>
              <a:t>, os </a:t>
            </a:r>
            <a:r>
              <a:rPr lang="pt-BR" dirty="0"/>
              <a:t>sistemas, os órgãos e os tecidos até </a:t>
            </a:r>
            <a:r>
              <a:rPr lang="pt-BR" dirty="0" smtClean="0"/>
              <a:t>chegarmos ao </a:t>
            </a:r>
            <a:r>
              <a:rPr lang="pt-BR" dirty="0"/>
              <a:t>interior das </a:t>
            </a:r>
            <a:r>
              <a:rPr lang="pt-BR" dirty="0" smtClean="0"/>
              <a:t>células e </a:t>
            </a:r>
            <a:r>
              <a:rPr lang="pt-BR" dirty="0" smtClean="0">
                <a:solidFill>
                  <a:srgbClr val="C00000"/>
                </a:solidFill>
              </a:rPr>
              <a:t>muito mais</a:t>
            </a:r>
            <a:r>
              <a:rPr lang="pt-BR" dirty="0" smtClean="0"/>
              <a:t>...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Para você quais seriam este </a:t>
            </a:r>
            <a:r>
              <a:rPr lang="pt-BR" dirty="0" smtClean="0">
                <a:solidFill>
                  <a:srgbClr val="C00000"/>
                </a:solidFill>
              </a:rPr>
              <a:t>MUITO MAIS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09582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BIOLOGIA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Sob essa perspectiva, o Laboratório de Biologia deve, então</a:t>
            </a:r>
            <a:r>
              <a:rPr lang="pt-BR" dirty="0" smtClean="0"/>
              <a:t>, conter </a:t>
            </a:r>
            <a:r>
              <a:rPr lang="pt-BR" dirty="0"/>
              <a:t>muitas espécies de animais conservadas em formol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Algumas, porém, podem ser adquiridas, na véspera do experimento</a:t>
            </a:r>
            <a:r>
              <a:rPr lang="pt-BR" dirty="0" smtClean="0"/>
              <a:t>, em </a:t>
            </a:r>
            <a:r>
              <a:rPr lang="pt-BR" dirty="0"/>
              <a:t>supermercados ou feiras.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0953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BIOLOGIA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pPr algn="just"/>
            <a:endParaRPr lang="pt-BR" dirty="0">
              <a:solidFill>
                <a:srgbClr val="C00000"/>
              </a:solidFill>
            </a:endParaRPr>
          </a:p>
          <a:p>
            <a:pPr algn="just"/>
            <a:r>
              <a:rPr lang="pt-BR" dirty="0" smtClean="0">
                <a:solidFill>
                  <a:srgbClr val="C00000"/>
                </a:solidFill>
              </a:rPr>
              <a:t>COMO É O LABORATORIO DE BIOLOGIA DA SUA ESCOLA?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24214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BIOLOGIA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Outro </a:t>
            </a:r>
            <a:r>
              <a:rPr lang="pt-BR" dirty="0"/>
              <a:t>instrumento importante de aprendizado é a </a:t>
            </a:r>
            <a:r>
              <a:rPr lang="pt-BR" dirty="0" smtClean="0"/>
              <a:t>confecção de </a:t>
            </a:r>
            <a:r>
              <a:rPr lang="pt-BR" dirty="0"/>
              <a:t>um </a:t>
            </a:r>
            <a:r>
              <a:rPr lang="pt-BR" b="1" dirty="0" err="1"/>
              <a:t>insetário</a:t>
            </a:r>
            <a:r>
              <a:rPr lang="pt-BR" b="1" dirty="0"/>
              <a:t> </a:t>
            </a:r>
            <a:r>
              <a:rPr lang="pt-BR" dirty="0"/>
              <a:t>e </a:t>
            </a:r>
            <a:r>
              <a:rPr lang="pt-BR" dirty="0" smtClean="0"/>
              <a:t>um </a:t>
            </a:r>
            <a:r>
              <a:rPr lang="pt-BR" dirty="0" err="1" smtClean="0"/>
              <a:t>borboletário</a:t>
            </a:r>
            <a:r>
              <a:rPr lang="pt-BR" dirty="0"/>
              <a:t>, que podem ser feitos </a:t>
            </a:r>
            <a:r>
              <a:rPr lang="pt-BR" dirty="0" smtClean="0"/>
              <a:t>junto com </a:t>
            </a:r>
            <a:r>
              <a:rPr lang="pt-BR" dirty="0"/>
              <a:t>todo o grupo de </a:t>
            </a:r>
            <a:r>
              <a:rPr lang="pt-BR" dirty="0" smtClean="0"/>
              <a:t>alunos...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43</a:t>
            </a:fld>
            <a:endParaRPr lang="pt-BR" dirty="0"/>
          </a:p>
        </p:txBody>
      </p:sp>
      <p:pic>
        <p:nvPicPr>
          <p:cNvPr id="31746" name="Picture 2" descr="http://www.brasilescola.com/upload/conteudo/images/insetar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33" y="4371974"/>
            <a:ext cx="3283236" cy="229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www.colegiobetel.com.br/fotos/112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005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813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BIOLOGIA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... pois </a:t>
            </a:r>
            <a:r>
              <a:rPr lang="pt-BR" dirty="0"/>
              <a:t>assim se </a:t>
            </a:r>
            <a:r>
              <a:rPr lang="pt-BR" dirty="0" smtClean="0"/>
              <a:t> consegue obter um </a:t>
            </a:r>
            <a:r>
              <a:rPr lang="pt-BR" dirty="0"/>
              <a:t>número maior e mais variado de espécies que </a:t>
            </a:r>
            <a:r>
              <a:rPr lang="pt-BR" dirty="0" smtClean="0"/>
              <a:t>atenderão melhor </a:t>
            </a:r>
            <a:r>
              <a:rPr lang="pt-BR" dirty="0"/>
              <a:t>à escola.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44</a:t>
            </a:fld>
            <a:endParaRPr lang="pt-BR" dirty="0"/>
          </a:p>
        </p:txBody>
      </p:sp>
      <p:pic>
        <p:nvPicPr>
          <p:cNvPr id="32770" name="Picture 2" descr="http://marcosfilgueira.wikidot.com/local--files/roteiro-para-confeccao-do-inseta-rio/in2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44" y="4029075"/>
            <a:ext cx="42291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://mlb-s2-p.mlstatic.com/9316-MLB20014646345_122013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552" y="3833664"/>
            <a:ext cx="403244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6439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LABORATÓRIO DE QUÍMICA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O conhecimento prático, essencial a uma educação básica</a:t>
            </a:r>
            <a:r>
              <a:rPr lang="pt-BR" dirty="0" smtClean="0"/>
              <a:t>, implica </a:t>
            </a:r>
            <a:r>
              <a:rPr lang="pt-BR" dirty="0"/>
              <a:t>sistematização das propriedades da matéria, e a </a:t>
            </a:r>
            <a:r>
              <a:rPr lang="pt-BR" dirty="0" smtClean="0"/>
              <a:t>química é </a:t>
            </a:r>
            <a:r>
              <a:rPr lang="pt-BR" dirty="0"/>
              <a:t>a área que enfatiza as transformações e a geração </a:t>
            </a:r>
            <a:r>
              <a:rPr lang="pt-BR" dirty="0" smtClean="0"/>
              <a:t>de novos </a:t>
            </a:r>
            <a:r>
              <a:rPr lang="pt-BR" dirty="0"/>
              <a:t>materiais a serem utilizados pelo homem em seu cotidiano</a:t>
            </a:r>
            <a:r>
              <a:rPr lang="pt-BR" dirty="0" smtClean="0"/>
              <a:t>, 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45</a:t>
            </a:fld>
            <a:endParaRPr lang="pt-BR" dirty="0"/>
          </a:p>
        </p:txBody>
      </p:sp>
      <p:pic>
        <p:nvPicPr>
          <p:cNvPr id="34818" name="Picture 2" descr="http://www.alunosonline.com.br/upload/conteudo_legenda/b75ee7fecb5d774ff6ce2d98398216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49080"/>
            <a:ext cx="3059832" cy="225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0919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LABORATÓRIO DE QUÍMICA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tais </a:t>
            </a:r>
            <a:r>
              <a:rPr lang="pt-BR" dirty="0"/>
              <a:t>como: alimentos, medicamentos, materiais </a:t>
            </a:r>
            <a:r>
              <a:rPr lang="pt-BR" dirty="0" smtClean="0"/>
              <a:t>de construção</a:t>
            </a:r>
            <a:r>
              <a:rPr lang="pt-BR" dirty="0"/>
              <a:t>, papéis, plásticos, combustíveis, tintas, </a:t>
            </a:r>
            <a:r>
              <a:rPr lang="pt-BR" dirty="0" smtClean="0"/>
              <a:t>perfumes etc</a:t>
            </a:r>
            <a:r>
              <a:rPr lang="pt-BR" dirty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46</a:t>
            </a:fld>
            <a:endParaRPr lang="pt-BR" dirty="0"/>
          </a:p>
        </p:txBody>
      </p:sp>
      <p:pic>
        <p:nvPicPr>
          <p:cNvPr id="5" name="Picture 4" descr="http://cepamedinadelcampo.centros.educa.jcyl.es/sitio/upload/img/Laboratorio_de_Quimi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151" y="4661732"/>
            <a:ext cx="311935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encrypted-tbn2.gstatic.com/images?q=tbn:ANd9GcQWzrFo1QTE79HbTBPf_HNKKM3U7J7P5JgTLSXe4doNraud2F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64" y="3717032"/>
            <a:ext cx="3430996" cy="198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480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QUÍMICA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47</a:t>
            </a:fld>
            <a:endParaRPr lang="pt-BR" dirty="0"/>
          </a:p>
        </p:txBody>
      </p:sp>
      <p:pic>
        <p:nvPicPr>
          <p:cNvPr id="35842" name="Picture 2" descr="http://www.mackenzie.br/uploads/pics/image019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4089215" cy="310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http://www.ucpel.tche.br/htmlarea/midia/images/portal/noticias/694281020091618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146" y="2852936"/>
            <a:ext cx="433130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0242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CARROS, PONTES E PRÉDIOS TAMBEM SÃO TESTADOS NO TÚNEL DE VENTO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48</a:t>
            </a:fld>
            <a:endParaRPr lang="pt-BR" dirty="0"/>
          </a:p>
        </p:txBody>
      </p:sp>
      <p:pic>
        <p:nvPicPr>
          <p:cNvPr id="37890" name="Picture 2" descr="http://s.glbimg.com/po/tt/f/original/2012/04/20/a-tecnologia-da-f1-no-seu-carro-atual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36484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jpeg;base64,/9j/4AAQSkZJRgABAQAAAQABAAD/2wCEAAkGBxQSEhUUExQVFBQUFxUUFxUYGRgVFBUUFxUWGBUXFBQYHCggGBolHBQVITEhJSkrLi4uFx8zODMsNygtLisBCgoKDg0OGhAQGiwcHBwsLCwsLCwsLCwsLCwsLCwsLCwsLCwsLCwsLCwsLCwsLCwsLCwsLCwsLCwsLCwsLCwsLP/AABEIALQBGQMBIgACEQEDEQH/xAAcAAACAgMBAQAAAAAAAAAAAAAEBQMGAAECBwj/xABOEAABAwIDAwkEBgYGBwkAAAABAAIDBBESITEFQVEGEyJhcYGRsdEyUqHBFCNCYuHwBxVykrLSJEOCosLxM0RTVGODwxYXNHOT0+Lj8v/EABkBAAMBAQEAAAAAAAAAAAAAAAABAgMEBf/EACQRAQEAAgICAwEAAgMAAAAAAAABAhESIQMxE1FhMkGRBCJx/9oADAMBAAIRAxEAPwDytzbLAEW9gKgLLLaFttoU8YUTQiIwtMSoqnCYQpfEjInLqwZ0YCopXrnGopXrTK9EGqHIGRyIncg3lcma4ieVC4qVxUTlhVxGVpdFaCg2YVosXYW7KQgcFypZAoigMWwuViYdLpcLoICRqkCjCkanC2ljCKjaho0S1yuJENK5eVziXD3LbfRIntQ8gG4qZ7vEjwUQgdwKzyMM5cIg07uHkoXBZ03C7IsMlpbk0SNEQsssCk5ooIbFLxRGqEwqWN9lpBUhjspYwuozdd4LaLXFKSNTtKhjUrTZdGKa7LlG9yluVw56WVGgMqGeDwKYvQ0jlz5bVATmHgVwYzwRfOBcPmH5Cyu1dBDGeC0GFEl4tdcc4OtRTRBq3Zdl461geOtSaJ7L6Lj6OfyCiOetuPiuBVdXxKAj+inr8F22iPFdMqbnTjx4Lb6ggkWHxR2GNoDxUjaDrUf0g8B4LbJnHQfBHY6TihHvKRtG33lJT0zzq5jfAn4JnT7KYf8AWQD/AOXfycjlPsa/CxtM33lK2FvFMajYEwaXRyMmaMyG3bIANTzbgCR2XS6Nr+Dvj1q8bsm+bb1oadueQKI5t/AqJ8buBWm00JhJICJkduXMfldRvfmoyOMc5Alh/JRLgTeygMR6lJoi0rpzeiusBC0gnMLd6mXJysBqtYDw+KQFWXQasC7C1iqxpsi4ZLoYhTMYtozotrOCmip75rKQXsCE2hpjcLpwxRaXupys+go/at2MuMsw2/cT8kqqpTl0j4E/ALLy+SYXR4zfbf0LNY6huNCuoCfel7mD5tR7JCPtzd8Vx/dYsL5vxXEjfQj8lCyUbfyfwTyKmJd7RJuNQDx3dy72rRFrQSG56OAwnsLdO9RymV0fpXTCwakeP4LTY4/unxK3UxFC4DuU5YWHKL5tn3fA+q5MTOrwP8yG5uQ6W+C7+jSe80d4WelbSlrerw/Faszh8EI7H7w7reijs88fD8EaGxrXN4fALoSN4fw+iEbRuO+3it/QncT4H5oGzKMAgG3l6JpT0zd4CWU8WFoac7f5p1CEgOo9nRHWNh/sj0RtZsaHmnFsbWnLNownUbwuaIZJjUf6N3Z800qvVVIpgLEkuva5GVrb9d6VHaLeDfNMuUFM1/N4r5YrWIHu8exJjs5m7F3lp8gnjJDttdv2g3g3wUL60dXgunUDd3n+CgdRnq+PotOi7c48r8T5lczDRdc0RYda7qo9FNASWW358FGagqWSnJz0vp3ZfIrn6N1/nxSNGZMs1jV0+HrUZ0SJpzs0R9Lf1eChYxS4UGJwqRrVyApg1bQ22szRETFkLbo2nhut8cdooijiFwn1NASVBs7Z1yFa6egFhYLsx6jDKqjytjtEzrf5NPqq5U6j2u7PzGStvL2HCIRxLz4BvqqnNHd2jj+ybeOa83/k3fkrbx/ymha73Zz2OYP8QRsLXe7Ut68Ubh4Yj5IWGl+449srh80dFSb+bkFt7ZnfEYhdYKT0sefePIqfboADb/nJc0YzHapOUere/wCSvx/1E5elanI4fnwQck7RuRFQllU03yW2chSturm8PNadUZ2Av2E+GqgZBfq4lO9l7Hx4SR0CQLbyMsydwXPVylDqg8PM/NdwlzjYW+KsO0diNDS5osNAMuv0SjYrfrMOQIO/goPbhtM/nRES1pIvcg21/wA/BHw7FLiBzzM76MLrWF7WRvKqjET6ecZNxCN54C5N9fdxK1U+zCxzAHDJwdfeQWFug3dIJbG1EqqXmnll8WG2eHBe4v7J01TKILvle3+lyf2P4GrIwnAaUmiYTj6t3YUBSaJhIOgewpkrO3GEtYRiFr3t18fBV6aSRupNtzrm3evRNk0vOXaW4gQL8LZ3QHKTk9gaZG4Gg5YdLjIAYb58bpyhQZKp41Px/FRmpdxR1ZQuADsJwm5t5lvEJdNFh6wcwRoQtOiGsd9Ti34vmETtFvsnrPkUJGf6O7qd82o6uFwO35FTVQoq8ms7H/CRyGBKY7Upy2OF3vmcD+zLbzKDMQAFz0r6dWf4JE5AXTWKSONTc1ZI0IYusKKijuFnNhIz6bknKwXOgQgonDJwXu0+zmu1CS1vJdjty79YsOVjyqKkO5N9k7OL3DcFdYeTYbuupG7LDDcNVTKQbDUdFhTan061zG1TgKrmnSkcvm3fD2P+Jb6KoTx9LQHtJA8lfeWNPikZbcPN34Kr1ezMQBwFxz0dh7O1cfl7y21x9F8UA9yDvP8A8UZFTDURU/a1xDh1gBmZ6roN+y/+Ee+QoaKgIlYcDRZwPtEnyWOlLNRDNvafkueUruk3sPyUtA3pN7T/AIUPynPTHYVfi/uJy9K7UDNCPjv80xIumHJ7Z/OSNNrtabnxyW3kuonEpp9hyvaXBpAAuBY301TjkftAOfzEnRkGTb3GPO5H7WXwV3bCOA+HulVflRyTxgzQX51puWjK4Fs22OTguTlv200sFRQXZnmbfzdS835S0xglEg42PYrnyI5TfSCKeX/xGjTpztgevJ43jqvxs65VcjOcidiPSsbAXsDlv3qfV7NS64/SqCTCMRYBLlY2w4i69vu3Vq5J0j6yhp5myNYWYY3EgOJMb2MdduWuEO8FWf0X7Rs6WjlyBDhY30IcHj4/FE/o15TQ0La2lqZWsa15dGTchzx9W8NAB9xh8U6Qbl1RmKskYXYzhjOKwF7sG4KCMKflttaGrqnzQPxxuawB1nNza2zhZwB1HBRsCIZhSpi/2D+yfJL6dMiOgf2T5JkL5Gtu9w16F/A/ipKilFdUFjSfo0LrSPByllBA5puWbR9o6Xy4pVsahnqHczA8RmRpEkm9kIsXln3icLRwxX3L0Cmo46aNsYAjZELAHQNBOd759vEpAi2tyaZLCI29G3skAZHo23aLx/b+zXQvc0jS2K1iATp39S95dik1xRx97ZH5jruxv979lVzlPs+F8L24Wts3o6i1gMh3p45aDx+Fv9Gf+0fgGlMJJBhGhJ3Hr3gd6XvIbGWF2WIkcSC0I+j2U17HyMj/ANC0SyEuNg3ogW4uJcMldONbUnLYYDffO22Q/rA8kW0vjF+wJC6TEdALncm203NdT07swDJVWsL2H9H687JZJAWSBrtQWnqIcA5pHUWkHvSIdTQGylmZY910yhaLW6lDXgWB4tU7MHTDontW8SygNwViDfQ0NWCiL3VbopiLJzHMu3KsYLwqGSMLoPXDnrPZ6CSxBRNFlPKVA5yeyKNqC7+71SOtiacrNP7X+Sb7Rk6ZHUls7OJb3otBNJRNv7MXj+CEdTASNsIx2a6HROnWG9n570C93TAxNOuQHUetZ0xNC3pN/P50QfKPN/d8002ey729nzKD2/D9b3D5o8X9Hl6ICLA+CtXJGdjYWgnCS45kEA9LLpaKsVQ4LrZ22xCMLhl2XGt1Xm7hYPSwzL/PgepEU0BJDRqfwz0VJ2ft5n2Hhv3ci3f9m+XdZXrYO0mtaDIMJcLlwu5gGRsTe7eu4A61x2aaqf8ApE5CFo+l0l8bOnK1uRuCTzsdtCLZgdvFa2P+lWP6I5tY1zqiMANwtFqjSxJtZjss75bxwHpO2NsxU1NJUPN42NxZH2zmGtab5lxIA7V8wbSqeelkkwtZzj3PwN9luIk4W9QV4/8AadlXO1q8zzPlwhnOG+FugFrWvvQQUjmLBETmr0R7scfUjv8AMqzsCrWxx9UO0+ZVojCkUZThNGjonsPklkATaIdFBCeQM2CcmxcTE8ADecUZzOgGWpVxr3NPSlILhcttfDGelmwEZn7x+F7LzSh20aO8wbjOEsw3t7Rbv7kiqtpV9e8tjBAOrW5NAz1ec+KOFvZ7XbbvK+OElrnC44b89QLdSrse0Jqs9FuFmWbrXPs6CyGouTlPT/6eTnai92xRgyvJF8sDCTu1PFXPZ+zqmVowRtpWHLFJ05siP6prsLdN5PYj0Hl3KHYZhN8QdYBw0zGRIPimuxNoxilq2ve1pfA4AEgFz3c2Q3tu0+CtPKHkxzUJcXPlec3OcSchhyABsBmRkF5Q6mLXlvA/D8lOXYMHANpYMTQ9r5Ki4tZ7cPM+w/jrrcdSE2pSOjfHc4muYx0T/fiJIabbiC1zSNxYRuTCeYupomG2Fks1gBxZDn8ShalxdT4dfo7y8dUctg/doHtYf+Y5MGTonM17ELV3wi6s9XS4mjK2/wBPNI9o0xDSeFvMqNqKqFxvZGYEJSjP88AjcCYev0tkwjckVPUow1Vguyxhs255Zzt1X5a8uNgp4qk2zU6WZSSrnEl/0jNGNkCuY9JqvbTk+ud3fwhQPm+9buuoNoVF55OpxHhYKN1TY6uGmQaSNONljb2enVRLb7X91Atmu+175HcQpKqo+8/9w/yoOlkxP1ccjq3Dw6gopn2y/bb2fNyh2628pHUAiNjD6wdnr6qLamc/h5I8f9DINVbJbzMj75tBI8bcUqh2AJI7ls2K5ALYy9hsbcM/FXTacOGml6xffvc31RXJ9n1DP7R3e+pud0vi8sl5MVNzggmcG53DHDLs13KGl2xU05sHOBGrXjTuOYX0DsyPo34n4C449q3tDYsFSLSxMkvpcZjTQ3uFn8u/cPi8B5Q8pJKuJkZaIw04nYTYPdnhJaABlc+KRto8rq1cutkR09dNDCCGMwWBN9Y2uOZ3XclcdP0bLbCTTO1X3xZ2RMUWVkfNs8DNQ4OKetDYzZ7LR27fNWOMKv0A6HirDEMh3LO+zGU4TaAZJZThNIBkEgUwUzpLNbCZ3E5Ri4ubjM23DUq1Qcjq94AcYYorZwxvdH3FzWO8yhf0fm1ZH184P7jj8l6qqmdnR62qez9gzUzfqKejjNszjlc46+08x4nd65qIa8ONjRjFn7Mzsx4aq3fnzQlXHkfEf3lnbs9KRtSl2gWkmWjAA05mY30/4nUvHdr7PljqcL3Mxvbe4acNhloT1L6G2oBgdpoeHX6LxDlm8GrjtuNt3UnjRfRMadxgAxC4lcdBoWM/lKAc58Rx3DhmHNI6LmuBDmnqIJTR0gsBwJ/w9aB2nbAe75daoPQ4tkyOZG4z3DmNcOg0ZYbgZapbtzY7mxkl+IWa7QC9yFZtiStdSQOvrCwXOg+rz39qE25ODTvaMzgvfsO7wWZvO6Wn+sDQdcPxB9E2/Vx/JQNI4NmaTqMI+LgrN9I/NlVDdJtTrRv60vYcV53TV7hqU2odpHGM9SPxXdMpWOl5pR0rphiskFNW30RMlSVMu2lg8S9JNIo7pRs9odYlPmGwWmukVRKh310v7bv4iuZX56yC24NuO44UO2a7nknVxPiStSSXJsZNdxbbuuuS3tSKpkJ+1N+6P5VDsx93uzk9n7QsNR1LuSB505795nqutn0j2OcXteARYFzmm+e6xKmhaNit6f8AZb/CENWu/pBPX/hCL2N7V/ut/hCWVz/rXdvyV+P2VPdoWNK+33Ru95iZbAb9RH+yePaqa+oeW4cRw8PA+YChZBO+wbzjgNAMRAHkpy8fWtqmT1htbHE0Y5GMy+04N3nihhywomG5mBtua1zs7Dg1edR8lZ3W6GG+hcWjzKZUnISQi75I2jtudOpZfHhPdPll9K/yzq46qtkmixYHhntCxu1oacuGQS8UpIyVl21yfjp2gtmbI+9i0ACwzz9o8PiljG2XVhrXTLLe+ySpgI1SySIhWqeMHcl1VSp2CUBSjo+Kfw6DsCTNjsLJvCch2DyWGXtZjTpnCcklZOApP1hYZKQnoNsGjfz4aHmMu6JOEG4LdQD7yYD9Mkl7Cli/9YjzYqg+vkALoyQ8OcW21BGaY7I5fObZtTCyQZZ4Ri3ag5HROTf+Nmff98M3+5x90xPk1TH9KFXI28ezjIN5YZXga+7GjtkVuy6qx5imLssjGwOGm5OhyW2e8XEDWk743PjO/ex4S5Y/Q1VCruX1bMA19BJC25u8iYDR2XSaB8dypm3q0yVDSeLj2Zdq9cqOSELmFrZ6xjTuFRI8fatlIXLx7ldTMgqnRMe54juC53tEk3zsETW+jQ4/z+T1IWvdkR1LuF4P57VBXPvfv+aZLbsnbTvo8MZvZrMO/hYKSs2qSxzeLC3uUXJ90f0SK4BdiIP759FDLY4NBbGD15KFEJf0r/nJyd/rQ8B4pA85+PmEZ4JguaxFUbekO1cx2Cno3jGPzuXVrURPZ7QVNjZOqd+I6qsg5pxs2bCRfqS8d7bZRa6BtgjWy5FARTtw3uuDWDC7POxt4LfLOMNdqjALsvxS9kR/2U5/5tv+qnTKRwZbLxA+aC/VLrX5mV3ZP/8AauFSOOl/4FT3T2/6yPpocN/q5o7/AO0l50H9n6x1uvTUIVlA4f6rUd04/wDeRtNTOaD9TNHx5x5lv1g43YR4IJYdk6u6hbwySmr9t3aU22Yfb7XeZSyc9J3afNa+L2nJ00Dm3HfcK10VYGwRi+jG8eB61TS7IhM6OJ0gDbm1h8+pT5MV403ruUAwhou52lhcnUdagpKSrqW9J5jjzva+LTeUZs3ZzGZYbu1AA6RGXEZDrPFc7X5RspwY2hskt/ZGcUZ+9l9Y4cNFj+YxV+66lpqakZdwxFwIuc3yA64Ad33jl2qnYc7jIbhrbvRdFSz1sptie9xu5x0AvqTo0Z+iuFPycjZaAWfI4XlktlGzWzBbInjr2XVzOeP3d1PHl6UOWJCOZxVr5WbGbSvaGPuH3IafaaAbZnQhVaZbY5zKbiLjq6LqkZ93zREZyHYEPUnPu+aJhGQ7AssvZtqRjCpoKa6bUlELKTK+SbbVcN7W5+2eQzuMz3r0janIumnOcYY/qAF/ZubYbO7dVQ6XZ7ZJeaJwiSTAXDVoccNx2XVihrqzZQDappq6IWwzszdEMrE722tvyzyduU2d9KhZW/o3DDduMHLpRk3GmeAi413ErrZtNXU/sytnY3UODg8W3E217QvSNlV8VRGJIXCWM2zHtNPRyc22vge1ZX7PjkbfCCTkHDJw00cBcdiXK/5PTz2Hb8jW2ewtPXpv6l45tWs52aST33ud3XyXqn6TR9GpyMYJks1oLQH7sRDg0AgC+7vXjpV4/ZVK2RY991GtqiP9iyu5oAe8fVSOcch1lD7CmAbY7neiLw5g/e9VFUVyuz8VLiPFRzNOLPiQprBADuepqI9K/UUC1yOoNT2LbK7hY+zAPKJiqDdDRhdtyWO7G6yU9ViYW9V/z4pZV9C5OgzXeyX3xdnzCzarC6NwGuVvEJ5XfbLLqln60j4nwKtdPUgMZ+y3+EKqUWzmtN3Zn4BO6pxxEdnkEkmsdZmiZqq7SOII+CQwHNHyGzSUCmWzn+31k+ZSyeTM9p80NR1uEZ3Ub5brbx2RFghsgTqhqcIByaBq82Nuwbyq22QA5rszFwsTkNE89UTo52nygLrsguxp9p59t+Qvc/ZGWg+Gim5NclXVDg6Q83HrfLE7qaDppr5ofY30ZnSkOJ25uFxb38VbYOU8A+2f3X8T19awzy1NYxpJvunjubo4Q2JgFyA1u97zbU3ue1SbPp+aYS4gvd0nuyzNvIKvU3KOB8plleRh6MbcLzhGV3G28oflLyhjkiwxPJJyOTm2G/VYcMrdfbTlJNq7yg2kZ5nv3Xs39kaeverXsDZ7Y6XpAON2yuuAcw5hOvULKl0Ibzgx5NGfHTTRXul2/ShmEyai3sv0Nlt5upMcUePVttUf9JMDWVgwNa1roY3WaABe7hew7EnpfZHYE15ZvNRLE+Pp4YGRuPs9NrnX9o9YS2mgeAAW6DiPVGHrtGXsfTJtS6JTDlqj6apAGasnNA/DVNPCdh4nKQbl602NjhcAEOAzG8G3DULyCnltOH/ZEjHX6g4ElehwcoaZjy0Sgsddwyd0XXF29h1Hf1LPOdqxLqzkU6GQ1Gzpfo8xN3ROsaeQZdEtA6Ge/P5pfPy3s50dVEaSpYy4F8Qkd0bFnRwub3lXuafCOv8A/K8b/SzyjY61MzC5zSHOda5ZkMmncTneyWPfR2KVy12++smBc4ObG0MaQMIJsMbrbrkeACrhUrlwVtpLldFaWIA/ZpyPamwGQz3jzSKkktdM45ssu1TTiOoYcZO7EVl1uofnfrB+ChxdaDQtp37mOP8AZPojaWnkz+rf+6fRenhz/cHw9FvnZB9kfD0UXyxrPFp5yyCXdG/90+ilFJMf6p/gV6AKmW18J3ZWbfPgttq5N7H/AN1LlPuHr/3/AEp+xaeRmPG0tva1xbfmi6o5J1XNkktdjsuz1QEuznH7L/D8U+eP3GWWOVvorjTCoZd7u1ds2WeEn7o9UcKd174H+A9Uc8fsphl9AqaE3U+2IiIHkXBsMxkdQjoYiP6t/gPVS1jcbCxzHgG24bjfj1J8sfsccvpRead7zsyftH/aNGXip2U77+0/olo9o75XNz7grGKGFtrh+WmnvB3HiAsLIBezZTc3O65xF3mSq5QcclDdznNgmR98WuI6FgPFc7QnkbDERI8EulBOI525u2/rKugoKa1jDJYG46fVbyC3Lsylc0NdTPLWlxA5wixda5y/ZCOUHGqNtGvma2EtkkGKEONnHN3OSC567AeCKqK+UVjWCR+AupxhxG1nMiLvEuPirRV7Gp3hoFOQGtDBd7jZtybe0L5uK07YkTniQxnGC0g3dqwANyx2yDR4Jc4OFJtnTSGdoMjy0ykWxG2HGRbwXWz5JC54dI82ZIRmciGEg+KeQ7Lja7EGkOBxau9q9/e4rcWy2NJIbYkOBzdoRY/a60c4OGRHQSyOEt5HmzCQb6HE3PzW6aSUwyHnH4g5ljfQdK/yTqHZrG4rNtiFjmTkT+11LI9nMAc0DJ1idTpe2eLrRzhcMiKaeQQB3OOxc4Re+7C0280NsPaErqsMdI5zMDjYnK9lY5NksLMBHRvi1cM7W1v1KKl2GyOQSMZ07Yb4nHI9WYRzg4ZGNlgC6ZFIfst8T6LsQv3hv7x9EcsS4ZOAFtSCN3ug959Fvmn+4P3j6J8oOGRztCsrubkLGvfK/JpdZrI22Fi0Bxu64vnxXmFVyTrLkujJJJJOtydScl6uza0+9o7nuPmFINqO34u43+SzmWmvGV4nNsKdusZ8D6IV+zJBqw+BXuE21ZL5E261E7akvb3p/KPjn28PdRvG4qMwngvcDtaTeCuXbRcfs/wlHy/g+OfbxKNhCnYSvXnz31jB7m/yoeSNh1gjP9iM/wCFL5PwfH+vLXkri5Xpr6GE/wCrs/cb8guP1bB/uzP3T6I+T8HD9W9myo+vx/BSDZTPveI9FpYsbjPp0cqF+jtUb2gblixc7VFa67ZTjr8VixOFQtY/Dp80MZncbLFi6McYi100E/ad4qRkI6z8VixNNTimHWsMAWliEumU4K4dSDifh6LFiVDBSDifh6Ln6I2+/TqWLEjbNILan4ei2Nntyzd8PRYsTKunbNbxd8PRbZsxvF3w9FixUnaX9WNvq74eikGy2cXfD0WLEg6/Vbfef4j0XTdlM4u8R6LFiC2kGy28XfD0Ujdkssc3fD0WLEAQNmMtq74ei1JsePi7xHosWJ6LaJ2xWe8/xHouRsNnvP8AEfyrFiD223YjD9p/i3+Vb/UbPef4t/lWLEaLbtmwI+L/ABHopI+TsRv0n+Lf5VpYnotuv+zsXF/iPRa/7Nxe9J4j+VYsT0W6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data:image/jpeg;base64,/9j/4AAQSkZJRgABAQAAAQABAAD/2wCEAAkGBxQSEhUUExQVFBQUFxUUFxUYGRgVFBUUFxUWGBUXFBQYHCggGBolHBQVITEhJSkrLi4uFx8zODMsNygtLisBCgoKDg0OGhAQGiwcHBwsLCwsLCwsLCwsLCwsLCwsLCwsLCwsLCwsLCwsLCwsLCwsLCwsLCwsLCwsLCwsLCwsLP/AABEIALQBGQMBIgACEQEDEQH/xAAcAAACAgMBAQAAAAAAAAAAAAAEBQMGAAECBwj/xABOEAABAwIDAwkEBgYGBwkAAAABAAIDBBESITEFQVEGEyJhcYGRsdEyUqHBFCNCYuHwBxVykrLSJEOCosLxM0RTVGODwxYXNHOT0+Lj8v/EABkBAAMBAQEAAAAAAAAAAAAAAAABAgMEBf/EACQRAQEAAgICAwEAAgMAAAAAAAABAhESIQMxE1FhMkGRBCJx/9oADAMBAAIRAxEAPwDytzbLAEW9gKgLLLaFttoU8YUTQiIwtMSoqnCYQpfEjInLqwZ0YCopXrnGopXrTK9EGqHIGRyIncg3lcma4ieVC4qVxUTlhVxGVpdFaCg2YVosXYW7KQgcFypZAoigMWwuViYdLpcLoICRqkCjCkanC2ljCKjaho0S1yuJENK5eVziXD3LbfRIntQ8gG4qZ7vEjwUQgdwKzyMM5cIg07uHkoXBZ03C7IsMlpbk0SNEQsssCk5ooIbFLxRGqEwqWN9lpBUhjspYwuozdd4LaLXFKSNTtKhjUrTZdGKa7LlG9yluVw56WVGgMqGeDwKYvQ0jlz5bVATmHgVwYzwRfOBcPmH5Cyu1dBDGeC0GFEl4tdcc4OtRTRBq3Zdl461geOtSaJ7L6Lj6OfyCiOetuPiuBVdXxKAj+inr8F22iPFdMqbnTjx4Lb6ggkWHxR2GNoDxUjaDrUf0g8B4LbJnHQfBHY6TihHvKRtG33lJT0zzq5jfAn4JnT7KYf8AWQD/AOXfycjlPsa/CxtM33lK2FvFMajYEwaXRyMmaMyG3bIANTzbgCR2XS6Nr+Dvj1q8bsm+bb1oadueQKI5t/AqJ8buBWm00JhJICJkduXMfldRvfmoyOMc5Alh/JRLgTeygMR6lJoi0rpzeiusBC0gnMLd6mXJysBqtYDw+KQFWXQasC7C1iqxpsi4ZLoYhTMYtozotrOCmip75rKQXsCE2hpjcLpwxRaXupys+go/at2MuMsw2/cT8kqqpTl0j4E/ALLy+SYXR4zfbf0LNY6huNCuoCfel7mD5tR7JCPtzd8Vx/dYsL5vxXEjfQj8lCyUbfyfwTyKmJd7RJuNQDx3dy72rRFrQSG56OAwnsLdO9RymV0fpXTCwakeP4LTY4/unxK3UxFC4DuU5YWHKL5tn3fA+q5MTOrwP8yG5uQ6W+C7+jSe80d4WelbSlrerw/Faszh8EI7H7w7reijs88fD8EaGxrXN4fALoSN4fw+iEbRuO+3it/QncT4H5oGzKMAgG3l6JpT0zd4CWU8WFoac7f5p1CEgOo9nRHWNh/sj0RtZsaHmnFsbWnLNownUbwuaIZJjUf6N3Z800qvVVIpgLEkuva5GVrb9d6VHaLeDfNMuUFM1/N4r5YrWIHu8exJjs5m7F3lp8gnjJDttdv2g3g3wUL60dXgunUDd3n+CgdRnq+PotOi7c48r8T5lczDRdc0RYda7qo9FNASWW358FGagqWSnJz0vp3ZfIrn6N1/nxSNGZMs1jV0+HrUZ0SJpzs0R9Lf1eChYxS4UGJwqRrVyApg1bQ22szRETFkLbo2nhut8cdooijiFwn1NASVBs7Z1yFa6egFhYLsx6jDKqjytjtEzrf5NPqq5U6j2u7PzGStvL2HCIRxLz4BvqqnNHd2jj+ybeOa83/k3fkrbx/ymha73Zz2OYP8QRsLXe7Ut68Ubh4Yj5IWGl+449srh80dFSb+bkFt7ZnfEYhdYKT0sefePIqfboADb/nJc0YzHapOUere/wCSvx/1E5elanI4fnwQck7RuRFQllU03yW2chSturm8PNadUZ2Av2E+GqgZBfq4lO9l7Hx4SR0CQLbyMsydwXPVylDqg8PM/NdwlzjYW+KsO0diNDS5osNAMuv0SjYrfrMOQIO/goPbhtM/nRES1pIvcg21/wA/BHw7FLiBzzM76MLrWF7WRvKqjET6ecZNxCN54C5N9fdxK1U+zCxzAHDJwdfeQWFug3dIJbG1EqqXmnll8WG2eHBe4v7J01TKILvle3+lyf2P4GrIwnAaUmiYTj6t3YUBSaJhIOgewpkrO3GEtYRiFr3t18fBV6aSRupNtzrm3evRNk0vOXaW4gQL8LZ3QHKTk9gaZG4Gg5YdLjIAYb58bpyhQZKp41Px/FRmpdxR1ZQuADsJwm5t5lvEJdNFh6wcwRoQtOiGsd9Ti34vmETtFvsnrPkUJGf6O7qd82o6uFwO35FTVQoq8ms7H/CRyGBKY7Upy2OF3vmcD+zLbzKDMQAFz0r6dWf4JE5AXTWKSONTc1ZI0IYusKKijuFnNhIz6bknKwXOgQgonDJwXu0+zmu1CS1vJdjty79YsOVjyqKkO5N9k7OL3DcFdYeTYbuupG7LDDcNVTKQbDUdFhTan061zG1TgKrmnSkcvm3fD2P+Jb6KoTx9LQHtJA8lfeWNPikZbcPN34Kr1ezMQBwFxz0dh7O1cfl7y21x9F8UA9yDvP8A8UZFTDURU/a1xDh1gBmZ6roN+y/+Ee+QoaKgIlYcDRZwPtEnyWOlLNRDNvafkueUruk3sPyUtA3pN7T/AIUPynPTHYVfi/uJy9K7UDNCPjv80xIumHJ7Z/OSNNrtabnxyW3kuonEpp9hyvaXBpAAuBY301TjkftAOfzEnRkGTb3GPO5H7WXwV3bCOA+HulVflRyTxgzQX51puWjK4Fs22OTguTlv200sFRQXZnmbfzdS835S0xglEg42PYrnyI5TfSCKeX/xGjTpztgevJ43jqvxs65VcjOcidiPSsbAXsDlv3qfV7NS64/SqCTCMRYBLlY2w4i69vu3Vq5J0j6yhp5myNYWYY3EgOJMb2MdduWuEO8FWf0X7Rs6WjlyBDhY30IcHj4/FE/o15TQ0La2lqZWsa15dGTchzx9W8NAB9xh8U6Qbl1RmKskYXYzhjOKwF7sG4KCMKflttaGrqnzQPxxuawB1nNza2zhZwB1HBRsCIZhSpi/2D+yfJL6dMiOgf2T5JkL5Gtu9w16F/A/ipKilFdUFjSfo0LrSPByllBA5puWbR9o6Xy4pVsahnqHczA8RmRpEkm9kIsXln3icLRwxX3L0Cmo46aNsYAjZELAHQNBOd759vEpAi2tyaZLCI29G3skAZHo23aLx/b+zXQvc0jS2K1iATp39S95dik1xRx97ZH5jruxv979lVzlPs+F8L24Wts3o6i1gMh3p45aDx+Fv9Gf+0fgGlMJJBhGhJ3Hr3gd6XvIbGWF2WIkcSC0I+j2U17HyMj/ANC0SyEuNg3ogW4uJcMldONbUnLYYDffO22Q/rA8kW0vjF+wJC6TEdALncm203NdT07swDJVWsL2H9H687JZJAWSBrtQWnqIcA5pHUWkHvSIdTQGylmZY910yhaLW6lDXgWB4tU7MHTDontW8SygNwViDfQ0NWCiL3VbopiLJzHMu3KsYLwqGSMLoPXDnrPZ6CSxBRNFlPKVA5yeyKNqC7+71SOtiacrNP7X+Sb7Rk6ZHUls7OJb3otBNJRNv7MXj+CEdTASNsIx2a6HROnWG9n570C93TAxNOuQHUetZ0xNC3pN/P50QfKPN/d8002ey729nzKD2/D9b3D5o8X9Hl6ICLA+CtXJGdjYWgnCS45kEA9LLpaKsVQ4LrZ22xCMLhl2XGt1Xm7hYPSwzL/PgepEU0BJDRqfwz0VJ2ft5n2Hhv3ci3f9m+XdZXrYO0mtaDIMJcLlwu5gGRsTe7eu4A61x2aaqf8ApE5CFo+l0l8bOnK1uRuCTzsdtCLZgdvFa2P+lWP6I5tY1zqiMANwtFqjSxJtZjss75bxwHpO2NsxU1NJUPN42NxZH2zmGtab5lxIA7V8wbSqeelkkwtZzj3PwN9luIk4W9QV4/8AadlXO1q8zzPlwhnOG+FugFrWvvQQUjmLBETmr0R7scfUjv8AMqzsCrWxx9UO0+ZVojCkUZThNGjonsPklkATaIdFBCeQM2CcmxcTE8ADecUZzOgGWpVxr3NPSlILhcttfDGelmwEZn7x+F7LzSh20aO8wbjOEsw3t7Rbv7kiqtpV9e8tjBAOrW5NAz1ec+KOFvZ7XbbvK+OElrnC44b89QLdSrse0Jqs9FuFmWbrXPs6CyGouTlPT/6eTnai92xRgyvJF8sDCTu1PFXPZ+zqmVowRtpWHLFJ05siP6prsLdN5PYj0Hl3KHYZhN8QdYBw0zGRIPimuxNoxilq2ve1pfA4AEgFz3c2Q3tu0+CtPKHkxzUJcXPlec3OcSchhyABsBmRkF5Q6mLXlvA/D8lOXYMHANpYMTQ9r5Ki4tZ7cPM+w/jrrcdSE2pSOjfHc4muYx0T/fiJIabbiC1zSNxYRuTCeYupomG2Fks1gBxZDn8ShalxdT4dfo7y8dUctg/doHtYf+Y5MGTonM17ELV3wi6s9XS4mjK2/wBPNI9o0xDSeFvMqNqKqFxvZGYEJSjP88AjcCYev0tkwjckVPUow1Vguyxhs255Zzt1X5a8uNgp4qk2zU6WZSSrnEl/0jNGNkCuY9JqvbTk+ud3fwhQPm+9buuoNoVF55OpxHhYKN1TY6uGmQaSNONljb2enVRLb7X91Atmu+175HcQpKqo+8/9w/yoOlkxP1ccjq3Dw6gopn2y/bb2fNyh2628pHUAiNjD6wdnr6qLamc/h5I8f9DINVbJbzMj75tBI8bcUqh2AJI7ls2K5ALYy9hsbcM/FXTacOGml6xffvc31RXJ9n1DP7R3e+pud0vi8sl5MVNzggmcG53DHDLs13KGl2xU05sHOBGrXjTuOYX0DsyPo34n4C449q3tDYsFSLSxMkvpcZjTQ3uFn8u/cPi8B5Q8pJKuJkZaIw04nYTYPdnhJaABlc+KRto8rq1cutkR09dNDCCGMwWBN9Y2uOZ3XclcdP0bLbCTTO1X3xZ2RMUWVkfNs8DNQ4OKetDYzZ7LR27fNWOMKv0A6HirDEMh3LO+zGU4TaAZJZThNIBkEgUwUzpLNbCZ3E5Ri4ubjM23DUq1Qcjq94AcYYorZwxvdH3FzWO8yhf0fm1ZH184P7jj8l6qqmdnR62qez9gzUzfqKejjNszjlc46+08x4nd65qIa8ONjRjFn7Mzsx4aq3fnzQlXHkfEf3lnbs9KRtSl2gWkmWjAA05mY30/4nUvHdr7PljqcL3Mxvbe4acNhloT1L6G2oBgdpoeHX6LxDlm8GrjtuNt3UnjRfRMadxgAxC4lcdBoWM/lKAc58Rx3DhmHNI6LmuBDmnqIJTR0gsBwJ/w9aB2nbAe75daoPQ4tkyOZG4z3DmNcOg0ZYbgZapbtzY7mxkl+IWa7QC9yFZtiStdSQOvrCwXOg+rz39qE25ODTvaMzgvfsO7wWZvO6Wn+sDQdcPxB9E2/Vx/JQNI4NmaTqMI+LgrN9I/NlVDdJtTrRv60vYcV53TV7hqU2odpHGM9SPxXdMpWOl5pR0rphiskFNW30RMlSVMu2lg8S9JNIo7pRs9odYlPmGwWmukVRKh310v7bv4iuZX56yC24NuO44UO2a7nknVxPiStSSXJsZNdxbbuuuS3tSKpkJ+1N+6P5VDsx93uzk9n7QsNR1LuSB505795nqutn0j2OcXteARYFzmm+e6xKmhaNit6f8AZb/CENWu/pBPX/hCL2N7V/ut/hCWVz/rXdvyV+P2VPdoWNK+33Ru95iZbAb9RH+yePaqa+oeW4cRw8PA+YChZBO+wbzjgNAMRAHkpy8fWtqmT1htbHE0Y5GMy+04N3nihhywomG5mBtua1zs7Dg1edR8lZ3W6GG+hcWjzKZUnISQi75I2jtudOpZfHhPdPll9K/yzq46qtkmixYHhntCxu1oacuGQS8UpIyVl21yfjp2gtmbI+9i0ACwzz9o8PiljG2XVhrXTLLe+ySpgI1SySIhWqeMHcl1VSp2CUBSjo+Kfw6DsCTNjsLJvCch2DyWGXtZjTpnCcklZOApP1hYZKQnoNsGjfz4aHmMu6JOEG4LdQD7yYD9Mkl7Cli/9YjzYqg+vkALoyQ8OcW21BGaY7I5fObZtTCyQZZ4Ri3ag5HROTf+Nmff98M3+5x90xPk1TH9KFXI28ezjIN5YZXga+7GjtkVuy6qx5imLssjGwOGm5OhyW2e8XEDWk743PjO/ex4S5Y/Q1VCruX1bMA19BJC25u8iYDR2XSaB8dypm3q0yVDSeLj2Zdq9cqOSELmFrZ6xjTuFRI8fatlIXLx7ldTMgqnRMe54juC53tEk3zsETW+jQ4/z+T1IWvdkR1LuF4P57VBXPvfv+aZLbsnbTvo8MZvZrMO/hYKSs2qSxzeLC3uUXJ90f0SK4BdiIP759FDLY4NBbGD15KFEJf0r/nJyd/rQ8B4pA85+PmEZ4JguaxFUbekO1cx2Cno3jGPzuXVrURPZ7QVNjZOqd+I6qsg5pxs2bCRfqS8d7bZRa6BtgjWy5FARTtw3uuDWDC7POxt4LfLOMNdqjALsvxS9kR/2U5/5tv+qnTKRwZbLxA+aC/VLrX5mV3ZP/8AauFSOOl/4FT3T2/6yPpocN/q5o7/AO0l50H9n6x1uvTUIVlA4f6rUd04/wDeRtNTOaD9TNHx5x5lv1g43YR4IJYdk6u6hbwySmr9t3aU22Yfb7XeZSyc9J3afNa+L2nJ00Dm3HfcK10VYGwRi+jG8eB61TS7IhM6OJ0gDbm1h8+pT5MV403ruUAwhou52lhcnUdagpKSrqW9J5jjzva+LTeUZs3ZzGZYbu1AA6RGXEZDrPFc7X5RspwY2hskt/ZGcUZ+9l9Y4cNFj+YxV+66lpqakZdwxFwIuc3yA64Ad33jl2qnYc7jIbhrbvRdFSz1sptie9xu5x0AvqTo0Z+iuFPycjZaAWfI4XlktlGzWzBbInjr2XVzOeP3d1PHl6UOWJCOZxVr5WbGbSvaGPuH3IafaaAbZnQhVaZbY5zKbiLjq6LqkZ93zREZyHYEPUnPu+aJhGQ7AssvZtqRjCpoKa6bUlELKTK+SbbVcN7W5+2eQzuMz3r0janIumnOcYY/qAF/ZubYbO7dVQ6XZ7ZJeaJwiSTAXDVoccNx2XVihrqzZQDappq6IWwzszdEMrE722tvyzyduU2d9KhZW/o3DDduMHLpRk3GmeAi413ErrZtNXU/sytnY3UODg8W3E217QvSNlV8VRGJIXCWM2zHtNPRyc22vge1ZX7PjkbfCCTkHDJw00cBcdiXK/5PTz2Hb8jW2ewtPXpv6l45tWs52aST33ud3XyXqn6TR9GpyMYJks1oLQH7sRDg0AgC+7vXjpV4/ZVK2RY991GtqiP9iyu5oAe8fVSOcch1lD7CmAbY7neiLw5g/e9VFUVyuz8VLiPFRzNOLPiQprBADuepqI9K/UUC1yOoNT2LbK7hY+zAPKJiqDdDRhdtyWO7G6yU9ViYW9V/z4pZV9C5OgzXeyX3xdnzCzarC6NwGuVvEJ5XfbLLqln60j4nwKtdPUgMZ+y3+EKqUWzmtN3Zn4BO6pxxEdnkEkmsdZmiZqq7SOII+CQwHNHyGzSUCmWzn+31k+ZSyeTM9p80NR1uEZ3Ub5brbx2RFghsgTqhqcIByaBq82Nuwbyq22QA5rszFwsTkNE89UTo52nygLrsguxp9p59t+Qvc/ZGWg+Gim5NclXVDg6Q83HrfLE7qaDppr5ofY30ZnSkOJ25uFxb38VbYOU8A+2f3X8T19awzy1NYxpJvunjubo4Q2JgFyA1u97zbU3ue1SbPp+aYS4gvd0nuyzNvIKvU3KOB8plleRh6MbcLzhGV3G28oflLyhjkiwxPJJyOTm2G/VYcMrdfbTlJNq7yg2kZ5nv3Xs39kaeverXsDZ7Y6XpAON2yuuAcw5hOvULKl0Ibzgx5NGfHTTRXul2/ShmEyai3sv0Nlt5upMcUePVttUf9JMDWVgwNa1roY3WaABe7hew7EnpfZHYE15ZvNRLE+Pp4YGRuPs9NrnX9o9YS2mgeAAW6DiPVGHrtGXsfTJtS6JTDlqj6apAGasnNA/DVNPCdh4nKQbl602NjhcAEOAzG8G3DULyCnltOH/ZEjHX6g4ElehwcoaZjy0Sgsddwyd0XXF29h1Hf1LPOdqxLqzkU6GQ1Gzpfo8xN3ROsaeQZdEtA6Ge/P5pfPy3s50dVEaSpYy4F8Qkd0bFnRwub3lXuafCOv8A/K8b/SzyjY61MzC5zSHOda5ZkMmncTneyWPfR2KVy12++smBc4ObG0MaQMIJsMbrbrkeACrhUrlwVtpLldFaWIA/ZpyPamwGQz3jzSKkktdM45ssu1TTiOoYcZO7EVl1uofnfrB+ChxdaDQtp37mOP8AZPojaWnkz+rf+6fRenhz/cHw9FvnZB9kfD0UXyxrPFp5yyCXdG/90+ilFJMf6p/gV6AKmW18J3ZWbfPgttq5N7H/AN1LlPuHr/3/AEp+xaeRmPG0tva1xbfmi6o5J1XNkktdjsuz1QEuznH7L/D8U+eP3GWWOVvorjTCoZd7u1ds2WeEn7o9UcKd174H+A9Uc8fsphl9AqaE3U+2IiIHkXBsMxkdQjoYiP6t/gPVS1jcbCxzHgG24bjfj1J8sfsccvpRead7zsyftH/aNGXip2U77+0/olo9o75XNz7grGKGFtrh+WmnvB3HiAsLIBezZTc3O65xF3mSq5QcclDdznNgmR98WuI6FgPFc7QnkbDERI8EulBOI525u2/rKugoKa1jDJYG46fVbyC3Lsylc0NdTPLWlxA5wixda5y/ZCOUHGqNtGvma2EtkkGKEONnHN3OSC567AeCKqK+UVjWCR+AupxhxG1nMiLvEuPirRV7Gp3hoFOQGtDBd7jZtybe0L5uK07YkTniQxnGC0g3dqwANyx2yDR4Jc4OFJtnTSGdoMjy0ykWxG2HGRbwXWz5JC54dI82ZIRmciGEg+KeQ7Lja7EGkOBxau9q9/e4rcWy2NJIbYkOBzdoRY/a60c4OGRHQSyOEt5HmzCQb6HE3PzW6aSUwyHnH4g5ljfQdK/yTqHZrG4rNtiFjmTkT+11LI9nMAc0DJ1idTpe2eLrRzhcMiKaeQQB3OOxc4Re+7C0280NsPaErqsMdI5zMDjYnK9lY5NksLMBHRvi1cM7W1v1KKl2GyOQSMZ07Yb4nHI9WYRzg4ZGNlgC6ZFIfst8T6LsQv3hv7x9EcsS4ZOAFtSCN3ug959Fvmn+4P3j6J8oOGRztCsrubkLGvfK/JpdZrI22Fi0Bxu64vnxXmFVyTrLkujJJJJOtydScl6uza0+9o7nuPmFINqO34u43+SzmWmvGV4nNsKdusZ8D6IV+zJBqw+BXuE21ZL5E261E7akvb3p/KPjn28PdRvG4qMwngvcDtaTeCuXbRcfs/wlHy/g+OfbxKNhCnYSvXnz31jB7m/yoeSNh1gjP9iM/wCFL5PwfH+vLXkri5Xpr6GE/wCrs/cb8guP1bB/uzP3T6I+T8HD9W9myo+vx/BSDZTPveI9FpYsbjPp0cqF+jtUb2gblixc7VFa67ZTjr8VixOFQtY/Dp80MZncbLFi6McYi100E/ad4qRkI6z8VixNNTimHWsMAWliEumU4K4dSDifh6LFiVDBSDifh6Ln6I2+/TqWLEjbNILan4ei2Nntyzd8PRYsTKunbNbxd8PRbZsxvF3w9FixUnaX9WNvq74eikGy2cXfD0WLEg6/Vbfef4j0XTdlM4u8R6LFiC2kGy28XfD0Ujdkssc3fD0WLEAQNmMtq74ei1JsePi7xHosWJ6LaJ2xWe8/xHouRsNnvP8AEfyrFiD223YjD9p/i3+Vb/UbPef4t/lWLEaLbtmwI+L/ABHopI+TsRv0n+Lf5VpYnotuv+zsXF/iPRa/7Nxe9J4j+VYsT0W6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418" y="3429000"/>
            <a:ext cx="4250300" cy="27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76402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CARROS, PONTES E PRÉDIOS TAMBEM SÃO TESTADOS NO TÚNEL DE VENTO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49</a:t>
            </a:fld>
            <a:endParaRPr lang="pt-BR" dirty="0"/>
          </a:p>
        </p:txBody>
      </p:sp>
      <p:sp>
        <p:nvSpPr>
          <p:cNvPr id="5" name="AutoShape 4" descr="data:image/jpeg;base64,/9j/4AAQSkZJRgABAQAAAQABAAD/2wCEAAkGBxQSEhUUExQVFBQUFxUUFxUYGRgVFBUUFxUWGBUXFBQYHCggGBolHBQVITEhJSkrLi4uFx8zODMsNygtLisBCgoKDg0OGhAQGiwcHBwsLCwsLCwsLCwsLCwsLCwsLCwsLCwsLCwsLCwsLCwsLCwsLCwsLCwsLCwsLCwsLCwsLP/AABEIALQBGQMBIgACEQEDEQH/xAAcAAACAgMBAQAAAAAAAAAAAAAEBQMGAAECBwj/xABOEAABAwIDAwkEBgYGBwkAAAABAAIDBBESITEFQVEGEyJhcYGRsdEyUqHBFCNCYuHwBxVykrLSJEOCosLxM0RTVGODwxYXNHOT0+Lj8v/EABkBAAMBAQEAAAAAAAAAAAAAAAABAgMEBf/EACQRAQEAAgICAwEAAgMAAAAAAAABAhESIQMxE1FhMkGRBCJx/9oADAMBAAIRAxEAPwDytzbLAEW9gKgLLLaFttoU8YUTQiIwtMSoqnCYQpfEjInLqwZ0YCopXrnGopXrTK9EGqHIGRyIncg3lcma4ieVC4qVxUTlhVxGVpdFaCg2YVosXYW7KQgcFypZAoigMWwuViYdLpcLoICRqkCjCkanC2ljCKjaho0S1yuJENK5eVziXD3LbfRIntQ8gG4qZ7vEjwUQgdwKzyMM5cIg07uHkoXBZ03C7IsMlpbk0SNEQsssCk5ooIbFLxRGqEwqWN9lpBUhjspYwuozdd4LaLXFKSNTtKhjUrTZdGKa7LlG9yluVw56WVGgMqGeDwKYvQ0jlz5bVATmHgVwYzwRfOBcPmH5Cyu1dBDGeC0GFEl4tdcc4OtRTRBq3Zdl461geOtSaJ7L6Lj6OfyCiOetuPiuBVdXxKAj+inr8F22iPFdMqbnTjx4Lb6ggkWHxR2GNoDxUjaDrUf0g8B4LbJnHQfBHY6TihHvKRtG33lJT0zzq5jfAn4JnT7KYf8AWQD/AOXfycjlPsa/CxtM33lK2FvFMajYEwaXRyMmaMyG3bIANTzbgCR2XS6Nr+Dvj1q8bsm+bb1oadueQKI5t/AqJ8buBWm00JhJICJkduXMfldRvfmoyOMc5Alh/JRLgTeygMR6lJoi0rpzeiusBC0gnMLd6mXJysBqtYDw+KQFWXQasC7C1iqxpsi4ZLoYhTMYtozotrOCmip75rKQXsCE2hpjcLpwxRaXupys+go/at2MuMsw2/cT8kqqpTl0j4E/ALLy+SYXR4zfbf0LNY6huNCuoCfel7mD5tR7JCPtzd8Vx/dYsL5vxXEjfQj8lCyUbfyfwTyKmJd7RJuNQDx3dy72rRFrQSG56OAwnsLdO9RymV0fpXTCwakeP4LTY4/unxK3UxFC4DuU5YWHKL5tn3fA+q5MTOrwP8yG5uQ6W+C7+jSe80d4WelbSlrerw/Faszh8EI7H7w7reijs88fD8EaGxrXN4fALoSN4fw+iEbRuO+3it/QncT4H5oGzKMAgG3l6JpT0zd4CWU8WFoac7f5p1CEgOo9nRHWNh/sj0RtZsaHmnFsbWnLNownUbwuaIZJjUf6N3Z800qvVVIpgLEkuva5GVrb9d6VHaLeDfNMuUFM1/N4r5YrWIHu8exJjs5m7F3lp8gnjJDttdv2g3g3wUL60dXgunUDd3n+CgdRnq+PotOi7c48r8T5lczDRdc0RYda7qo9FNASWW358FGagqWSnJz0vp3ZfIrn6N1/nxSNGZMs1jV0+HrUZ0SJpzs0R9Lf1eChYxS4UGJwqRrVyApg1bQ22szRETFkLbo2nhut8cdooijiFwn1NASVBs7Z1yFa6egFhYLsx6jDKqjytjtEzrf5NPqq5U6j2u7PzGStvL2HCIRxLz4BvqqnNHd2jj+ybeOa83/k3fkrbx/ymha73Zz2OYP8QRsLXe7Ut68Ubh4Yj5IWGl+449srh80dFSb+bkFt7ZnfEYhdYKT0sefePIqfboADb/nJc0YzHapOUere/wCSvx/1E5elanI4fnwQck7RuRFQllU03yW2chSturm8PNadUZ2Av2E+GqgZBfq4lO9l7Hx4SR0CQLbyMsydwXPVylDqg8PM/NdwlzjYW+KsO0diNDS5osNAMuv0SjYrfrMOQIO/goPbhtM/nRES1pIvcg21/wA/BHw7FLiBzzM76MLrWF7WRvKqjET6ecZNxCN54C5N9fdxK1U+zCxzAHDJwdfeQWFug3dIJbG1EqqXmnll8WG2eHBe4v7J01TKILvle3+lyf2P4GrIwnAaUmiYTj6t3YUBSaJhIOgewpkrO3GEtYRiFr3t18fBV6aSRupNtzrm3evRNk0vOXaW4gQL8LZ3QHKTk9gaZG4Gg5YdLjIAYb58bpyhQZKp41Px/FRmpdxR1ZQuADsJwm5t5lvEJdNFh6wcwRoQtOiGsd9Ti34vmETtFvsnrPkUJGf6O7qd82o6uFwO35FTVQoq8ms7H/CRyGBKY7Upy2OF3vmcD+zLbzKDMQAFz0r6dWf4JE5AXTWKSONTc1ZI0IYusKKijuFnNhIz6bknKwXOgQgonDJwXu0+zmu1CS1vJdjty79YsOVjyqKkO5N9k7OL3DcFdYeTYbuupG7LDDcNVTKQbDUdFhTan061zG1TgKrmnSkcvm3fD2P+Jb6KoTx9LQHtJA8lfeWNPikZbcPN34Kr1ezMQBwFxz0dh7O1cfl7y21x9F8UA9yDvP8A8UZFTDURU/a1xDh1gBmZ6roN+y/+Ee+QoaKgIlYcDRZwPtEnyWOlLNRDNvafkueUruk3sPyUtA3pN7T/AIUPynPTHYVfi/uJy9K7UDNCPjv80xIumHJ7Z/OSNNrtabnxyW3kuonEpp9hyvaXBpAAuBY301TjkftAOfzEnRkGTb3GPO5H7WXwV3bCOA+HulVflRyTxgzQX51puWjK4Fs22OTguTlv200sFRQXZnmbfzdS835S0xglEg42PYrnyI5TfSCKeX/xGjTpztgevJ43jqvxs65VcjOcidiPSsbAXsDlv3qfV7NS64/SqCTCMRYBLlY2w4i69vu3Vq5J0j6yhp5myNYWYY3EgOJMb2MdduWuEO8FWf0X7Rs6WjlyBDhY30IcHj4/FE/o15TQ0La2lqZWsa15dGTchzx9W8NAB9xh8U6Qbl1RmKskYXYzhjOKwF7sG4KCMKflttaGrqnzQPxxuawB1nNza2zhZwB1HBRsCIZhSpi/2D+yfJL6dMiOgf2T5JkL5Gtu9w16F/A/ipKilFdUFjSfo0LrSPByllBA5puWbR9o6Xy4pVsahnqHczA8RmRpEkm9kIsXln3icLRwxX3L0Cmo46aNsYAjZELAHQNBOd759vEpAi2tyaZLCI29G3skAZHo23aLx/b+zXQvc0jS2K1iATp39S95dik1xRx97ZH5jruxv979lVzlPs+F8L24Wts3o6i1gMh3p45aDx+Fv9Gf+0fgGlMJJBhGhJ3Hr3gd6XvIbGWF2WIkcSC0I+j2U17HyMj/ANC0SyEuNg3ogW4uJcMldONbUnLYYDffO22Q/rA8kW0vjF+wJC6TEdALncm203NdT07swDJVWsL2H9H687JZJAWSBrtQWnqIcA5pHUWkHvSIdTQGylmZY910yhaLW6lDXgWB4tU7MHTDontW8SygNwViDfQ0NWCiL3VbopiLJzHMu3KsYLwqGSMLoPXDnrPZ6CSxBRNFlPKVA5yeyKNqC7+71SOtiacrNP7X+Sb7Rk6ZHUls7OJb3otBNJRNv7MXj+CEdTASNsIx2a6HROnWG9n570C93TAxNOuQHUetZ0xNC3pN/P50QfKPN/d8002ey729nzKD2/D9b3D5o8X9Hl6ICLA+CtXJGdjYWgnCS45kEA9LLpaKsVQ4LrZ22xCMLhl2XGt1Xm7hYPSwzL/PgepEU0BJDRqfwz0VJ2ft5n2Hhv3ci3f9m+XdZXrYO0mtaDIMJcLlwu5gGRsTe7eu4A61x2aaqf8ApE5CFo+l0l8bOnK1uRuCTzsdtCLZgdvFa2P+lWP6I5tY1zqiMANwtFqjSxJtZjss75bxwHpO2NsxU1NJUPN42NxZH2zmGtab5lxIA7V8wbSqeelkkwtZzj3PwN9luIk4W9QV4/8AadlXO1q8zzPlwhnOG+FugFrWvvQQUjmLBETmr0R7scfUjv8AMqzsCrWxx9UO0+ZVojCkUZThNGjonsPklkATaIdFBCeQM2CcmxcTE8ADecUZzOgGWpVxr3NPSlILhcttfDGelmwEZn7x+F7LzSh20aO8wbjOEsw3t7Rbv7kiqtpV9e8tjBAOrW5NAz1ec+KOFvZ7XbbvK+OElrnC44b89QLdSrse0Jqs9FuFmWbrXPs6CyGouTlPT/6eTnai92xRgyvJF8sDCTu1PFXPZ+zqmVowRtpWHLFJ05siP6prsLdN5PYj0Hl3KHYZhN8QdYBw0zGRIPimuxNoxilq2ve1pfA4AEgFz3c2Q3tu0+CtPKHkxzUJcXPlec3OcSchhyABsBmRkF5Q6mLXlvA/D8lOXYMHANpYMTQ9r5Ki4tZ7cPM+w/jrrcdSE2pSOjfHc4muYx0T/fiJIabbiC1zSNxYRuTCeYupomG2Fks1gBxZDn8ShalxdT4dfo7y8dUctg/doHtYf+Y5MGTonM17ELV3wi6s9XS4mjK2/wBPNI9o0xDSeFvMqNqKqFxvZGYEJSjP88AjcCYev0tkwjckVPUow1Vguyxhs255Zzt1X5a8uNgp4qk2zU6WZSSrnEl/0jNGNkCuY9JqvbTk+ud3fwhQPm+9buuoNoVF55OpxHhYKN1TY6uGmQaSNONljb2enVRLb7X91Atmu+175HcQpKqo+8/9w/yoOlkxP1ccjq3Dw6gopn2y/bb2fNyh2628pHUAiNjD6wdnr6qLamc/h5I8f9DINVbJbzMj75tBI8bcUqh2AJI7ls2K5ALYy9hsbcM/FXTacOGml6xffvc31RXJ9n1DP7R3e+pud0vi8sl5MVNzggmcG53DHDLs13KGl2xU05sHOBGrXjTuOYX0DsyPo34n4C449q3tDYsFSLSxMkvpcZjTQ3uFn8u/cPi8B5Q8pJKuJkZaIw04nYTYPdnhJaABlc+KRto8rq1cutkR09dNDCCGMwWBN9Y2uOZ3XclcdP0bLbCTTO1X3xZ2RMUWVkfNs8DNQ4OKetDYzZ7LR27fNWOMKv0A6HirDEMh3LO+zGU4TaAZJZThNIBkEgUwUzpLNbCZ3E5Ri4ubjM23DUq1Qcjq94AcYYorZwxvdH3FzWO8yhf0fm1ZH184P7jj8l6qqmdnR62qez9gzUzfqKejjNszjlc46+08x4nd65qIa8ONjRjFn7Mzsx4aq3fnzQlXHkfEf3lnbs9KRtSl2gWkmWjAA05mY30/4nUvHdr7PljqcL3Mxvbe4acNhloT1L6G2oBgdpoeHX6LxDlm8GrjtuNt3UnjRfRMadxgAxC4lcdBoWM/lKAc58Rx3DhmHNI6LmuBDmnqIJTR0gsBwJ/w9aB2nbAe75daoPQ4tkyOZG4z3DmNcOg0ZYbgZapbtzY7mxkl+IWa7QC9yFZtiStdSQOvrCwXOg+rz39qE25ODTvaMzgvfsO7wWZvO6Wn+sDQdcPxB9E2/Vx/JQNI4NmaTqMI+LgrN9I/NlVDdJtTrRv60vYcV53TV7hqU2odpHGM9SPxXdMpWOl5pR0rphiskFNW30RMlSVMu2lg8S9JNIo7pRs9odYlPmGwWmukVRKh310v7bv4iuZX56yC24NuO44UO2a7nknVxPiStSSXJsZNdxbbuuuS3tSKpkJ+1N+6P5VDsx93uzk9n7QsNR1LuSB505795nqutn0j2OcXteARYFzmm+e6xKmhaNit6f8AZb/CENWu/pBPX/hCL2N7V/ut/hCWVz/rXdvyV+P2VPdoWNK+33Ru95iZbAb9RH+yePaqa+oeW4cRw8PA+YChZBO+wbzjgNAMRAHkpy8fWtqmT1htbHE0Y5GMy+04N3nihhywomG5mBtua1zs7Dg1edR8lZ3W6GG+hcWjzKZUnISQi75I2jtudOpZfHhPdPll9K/yzq46qtkmixYHhntCxu1oacuGQS8UpIyVl21yfjp2gtmbI+9i0ACwzz9o8PiljG2XVhrXTLLe+ySpgI1SySIhWqeMHcl1VSp2CUBSjo+Kfw6DsCTNjsLJvCch2DyWGXtZjTpnCcklZOApP1hYZKQnoNsGjfz4aHmMu6JOEG4LdQD7yYD9Mkl7Cli/9YjzYqg+vkALoyQ8OcW21BGaY7I5fObZtTCyQZZ4Ri3ag5HROTf+Nmff98M3+5x90xPk1TH9KFXI28ezjIN5YZXga+7GjtkVuy6qx5imLssjGwOGm5OhyW2e8XEDWk743PjO/ex4S5Y/Q1VCruX1bMA19BJC25u8iYDR2XSaB8dypm3q0yVDSeLj2Zdq9cqOSELmFrZ6xjTuFRI8fatlIXLx7ldTMgqnRMe54juC53tEk3zsETW+jQ4/z+T1IWvdkR1LuF4P57VBXPvfv+aZLbsnbTvo8MZvZrMO/hYKSs2qSxzeLC3uUXJ90f0SK4BdiIP759FDLY4NBbGD15KFEJf0r/nJyd/rQ8B4pA85+PmEZ4JguaxFUbekO1cx2Cno3jGPzuXVrURPZ7QVNjZOqd+I6qsg5pxs2bCRfqS8d7bZRa6BtgjWy5FARTtw3uuDWDC7POxt4LfLOMNdqjALsvxS9kR/2U5/5tv+qnTKRwZbLxA+aC/VLrX5mV3ZP/8AauFSOOl/4FT3T2/6yPpocN/q5o7/AO0l50H9n6x1uvTUIVlA4f6rUd04/wDeRtNTOaD9TNHx5x5lv1g43YR4IJYdk6u6hbwySmr9t3aU22Yfb7XeZSyc9J3afNa+L2nJ00Dm3HfcK10VYGwRi+jG8eB61TS7IhM6OJ0gDbm1h8+pT5MV403ruUAwhou52lhcnUdagpKSrqW9J5jjzva+LTeUZs3ZzGZYbu1AA6RGXEZDrPFc7X5RspwY2hskt/ZGcUZ+9l9Y4cNFj+YxV+66lpqakZdwxFwIuc3yA64Ad33jl2qnYc7jIbhrbvRdFSz1sptie9xu5x0AvqTo0Z+iuFPycjZaAWfI4XlktlGzWzBbInjr2XVzOeP3d1PHl6UOWJCOZxVr5WbGbSvaGPuH3IafaaAbZnQhVaZbY5zKbiLjq6LqkZ93zREZyHYEPUnPu+aJhGQ7AssvZtqRjCpoKa6bUlELKTK+SbbVcN7W5+2eQzuMz3r0janIumnOcYY/qAF/ZubYbO7dVQ6XZ7ZJeaJwiSTAXDVoccNx2XVihrqzZQDappq6IWwzszdEMrE722tvyzyduU2d9KhZW/o3DDduMHLpRk3GmeAi413ErrZtNXU/sytnY3UODg8W3E217QvSNlV8VRGJIXCWM2zHtNPRyc22vge1ZX7PjkbfCCTkHDJw00cBcdiXK/5PTz2Hb8jW2ewtPXpv6l45tWs52aST33ud3XyXqn6TR9GpyMYJks1oLQH7sRDg0AgC+7vXjpV4/ZVK2RY991GtqiP9iyu5oAe8fVSOcch1lD7CmAbY7neiLw5g/e9VFUVyuz8VLiPFRzNOLPiQprBADuepqI9K/UUC1yOoNT2LbK7hY+zAPKJiqDdDRhdtyWO7G6yU9ViYW9V/z4pZV9C5OgzXeyX3xdnzCzarC6NwGuVvEJ5XfbLLqln60j4nwKtdPUgMZ+y3+EKqUWzmtN3Zn4BO6pxxEdnkEkmsdZmiZqq7SOII+CQwHNHyGzSUCmWzn+31k+ZSyeTM9p80NR1uEZ3Ub5brbx2RFghsgTqhqcIByaBq82Nuwbyq22QA5rszFwsTkNE89UTo52nygLrsguxp9p59t+Qvc/ZGWg+Gim5NclXVDg6Q83HrfLE7qaDppr5ofY30ZnSkOJ25uFxb38VbYOU8A+2f3X8T19awzy1NYxpJvunjubo4Q2JgFyA1u97zbU3ue1SbPp+aYS4gvd0nuyzNvIKvU3KOB8plleRh6MbcLzhGV3G28oflLyhjkiwxPJJyOTm2G/VYcMrdfbTlJNq7yg2kZ5nv3Xs39kaeverXsDZ7Y6XpAON2yuuAcw5hOvULKl0Ibzgx5NGfHTTRXul2/ShmEyai3sv0Nlt5upMcUePVttUf9JMDWVgwNa1roY3WaABe7hew7EnpfZHYE15ZvNRLE+Pp4YGRuPs9NrnX9o9YS2mgeAAW6DiPVGHrtGXsfTJtS6JTDlqj6apAGasnNA/DVNPCdh4nKQbl602NjhcAEOAzG8G3DULyCnltOH/ZEjHX6g4ElehwcoaZjy0Sgsddwyd0XXF29h1Hf1LPOdqxLqzkU6GQ1Gzpfo8xN3ROsaeQZdEtA6Ge/P5pfPy3s50dVEaSpYy4F8Qkd0bFnRwub3lXuafCOv8A/K8b/SzyjY61MzC5zSHOda5ZkMmncTneyWPfR2KVy12++smBc4ObG0MaQMIJsMbrbrkeACrhUrlwVtpLldFaWIA/ZpyPamwGQz3jzSKkktdM45ssu1TTiOoYcZO7EVl1uofnfrB+ChxdaDQtp37mOP8AZPojaWnkz+rf+6fRenhz/cHw9FvnZB9kfD0UXyxrPFp5yyCXdG/90+ilFJMf6p/gV6AKmW18J3ZWbfPgttq5N7H/AN1LlPuHr/3/AEp+xaeRmPG0tva1xbfmi6o5J1XNkktdjsuz1QEuznH7L/D8U+eP3GWWOVvorjTCoZd7u1ds2WeEn7o9UcKd174H+A9Uc8fsphl9AqaE3U+2IiIHkXBsMxkdQjoYiP6t/gPVS1jcbCxzHgG24bjfj1J8sfsccvpRead7zsyftH/aNGXip2U77+0/olo9o75XNz7grGKGFtrh+WmnvB3HiAsLIBezZTc3O65xF3mSq5QcclDdznNgmR98WuI6FgPFc7QnkbDERI8EulBOI525u2/rKugoKa1jDJYG46fVbyC3Lsylc0NdTPLWlxA5wixda5y/ZCOUHGqNtGvma2EtkkGKEONnHN3OSC567AeCKqK+UVjWCR+AupxhxG1nMiLvEuPirRV7Gp3hoFOQGtDBd7jZtybe0L5uK07YkTniQxnGC0g3dqwANyx2yDR4Jc4OFJtnTSGdoMjy0ykWxG2HGRbwXWz5JC54dI82ZIRmciGEg+KeQ7Lja7EGkOBxau9q9/e4rcWy2NJIbYkOBzdoRY/a60c4OGRHQSyOEt5HmzCQb6HE3PzW6aSUwyHnH4g5ljfQdK/yTqHZrG4rNtiFjmTkT+11LI9nMAc0DJ1idTpe2eLrRzhcMiKaeQQB3OOxc4Re+7C0280NsPaErqsMdI5zMDjYnK9lY5NksLMBHRvi1cM7W1v1KKl2GyOQSMZ07Yb4nHI9WYRzg4ZGNlgC6ZFIfst8T6LsQv3hv7x9EcsS4ZOAFtSCN3ug959Fvmn+4P3j6J8oOGRztCsrubkLGvfK/JpdZrI22Fi0Bxu64vnxXmFVyTrLkujJJJJOtydScl6uza0+9o7nuPmFINqO34u43+SzmWmvGV4nNsKdusZ8D6IV+zJBqw+BXuE21ZL5E261E7akvb3p/KPjn28PdRvG4qMwngvcDtaTeCuXbRcfs/wlHy/g+OfbxKNhCnYSvXnz31jB7m/yoeSNh1gjP9iM/wCFL5PwfH+vLXkri5Xpr6GE/wCrs/cb8guP1bB/uzP3T6I+T8HD9W9myo+vx/BSDZTPveI9FpYsbjPp0cqF+jtUb2gblixc7VFa67ZTjr8VixOFQtY/Dp80MZncbLFi6McYi100E/ad4qRkI6z8VixNNTimHWsMAWliEumU4K4dSDifh6LFiVDBSDifh6Ln6I2+/TqWLEjbNILan4ei2Nntyzd8PRYsTKunbNbxd8PRbZsxvF3w9FixUnaX9WNvq74eikGy2cXfD0WLEg6/Vbfef4j0XTdlM4u8R6LFiC2kGy28XfD0Ujdkssc3fD0WLEAQNmMtq74ei1JsePi7xHosWJ6LaJ2xWe8/xHouRsNnvP8AEfyrFiD223YjD9p/i3+Vb/UbPef4t/lWLEaLbtmwI+L/ABHopI+TsRv0n+Lf5VpYnotuv+zsXF/iPRa/7Nxe9J4j+VYsT0W6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data:image/jpeg;base64,/9j/4AAQSkZJRgABAQAAAQABAAD/2wCEAAkGBxQSEhUUExQVFBQUFxUUFxUYGRgVFBUUFxUWGBUXFBQYHCggGBolHBQVITEhJSkrLi4uFx8zODMsNygtLisBCgoKDg0OGhAQGiwcHBwsLCwsLCwsLCwsLCwsLCwsLCwsLCwsLCwsLCwsLCwsLCwsLCwsLCwsLCwsLCwsLCwsLP/AABEIALQBGQMBIgACEQEDEQH/xAAcAAACAgMBAQAAAAAAAAAAAAAEBQMGAAECBwj/xABOEAABAwIDAwkEBgYGBwkAAAABAAIDBBESITEFQVEGEyJhcYGRsdEyUqHBFCNCYuHwBxVykrLSJEOCosLxM0RTVGODwxYXNHOT0+Lj8v/EABkBAAMBAQEAAAAAAAAAAAAAAAABAgMEBf/EACQRAQEAAgICAwEAAgMAAAAAAAABAhESIQMxE1FhMkGRBCJx/9oADAMBAAIRAxEAPwDytzbLAEW9gKgLLLaFttoU8YUTQiIwtMSoqnCYQpfEjInLqwZ0YCopXrnGopXrTK9EGqHIGRyIncg3lcma4ieVC4qVxUTlhVxGVpdFaCg2YVosXYW7KQgcFypZAoigMWwuViYdLpcLoICRqkCjCkanC2ljCKjaho0S1yuJENK5eVziXD3LbfRIntQ8gG4qZ7vEjwUQgdwKzyMM5cIg07uHkoXBZ03C7IsMlpbk0SNEQsssCk5ooIbFLxRGqEwqWN9lpBUhjspYwuozdd4LaLXFKSNTtKhjUrTZdGKa7LlG9yluVw56WVGgMqGeDwKYvQ0jlz5bVATmHgVwYzwRfOBcPmH5Cyu1dBDGeC0GFEl4tdcc4OtRTRBq3Zdl461geOtSaJ7L6Lj6OfyCiOetuPiuBVdXxKAj+inr8F22iPFdMqbnTjx4Lb6ggkWHxR2GNoDxUjaDrUf0g8B4LbJnHQfBHY6TihHvKRtG33lJT0zzq5jfAn4JnT7KYf8AWQD/AOXfycjlPsa/CxtM33lK2FvFMajYEwaXRyMmaMyG3bIANTzbgCR2XS6Nr+Dvj1q8bsm+bb1oadueQKI5t/AqJ8buBWm00JhJICJkduXMfldRvfmoyOMc5Alh/JRLgTeygMR6lJoi0rpzeiusBC0gnMLd6mXJysBqtYDw+KQFWXQasC7C1iqxpsi4ZLoYhTMYtozotrOCmip75rKQXsCE2hpjcLpwxRaXupys+go/at2MuMsw2/cT8kqqpTl0j4E/ALLy+SYXR4zfbf0LNY6huNCuoCfel7mD5tR7JCPtzd8Vx/dYsL5vxXEjfQj8lCyUbfyfwTyKmJd7RJuNQDx3dy72rRFrQSG56OAwnsLdO9RymV0fpXTCwakeP4LTY4/unxK3UxFC4DuU5YWHKL5tn3fA+q5MTOrwP8yG5uQ6W+C7+jSe80d4WelbSlrerw/Faszh8EI7H7w7reijs88fD8EaGxrXN4fALoSN4fw+iEbRuO+3it/QncT4H5oGzKMAgG3l6JpT0zd4CWU8WFoac7f5p1CEgOo9nRHWNh/sj0RtZsaHmnFsbWnLNownUbwuaIZJjUf6N3Z800qvVVIpgLEkuva5GVrb9d6VHaLeDfNMuUFM1/N4r5YrWIHu8exJjs5m7F3lp8gnjJDttdv2g3g3wUL60dXgunUDd3n+CgdRnq+PotOi7c48r8T5lczDRdc0RYda7qo9FNASWW358FGagqWSnJz0vp3ZfIrn6N1/nxSNGZMs1jV0+HrUZ0SJpzs0R9Lf1eChYxS4UGJwqRrVyApg1bQ22szRETFkLbo2nhut8cdooijiFwn1NASVBs7Z1yFa6egFhYLsx6jDKqjytjtEzrf5NPqq5U6j2u7PzGStvL2HCIRxLz4BvqqnNHd2jj+ybeOa83/k3fkrbx/ymha73Zz2OYP8QRsLXe7Ut68Ubh4Yj5IWGl+449srh80dFSb+bkFt7ZnfEYhdYKT0sefePIqfboADb/nJc0YzHapOUere/wCSvx/1E5elanI4fnwQck7RuRFQllU03yW2chSturm8PNadUZ2Av2E+GqgZBfq4lO9l7Hx4SR0CQLbyMsydwXPVylDqg8PM/NdwlzjYW+KsO0diNDS5osNAMuv0SjYrfrMOQIO/goPbhtM/nRES1pIvcg21/wA/BHw7FLiBzzM76MLrWF7WRvKqjET6ecZNxCN54C5N9fdxK1U+zCxzAHDJwdfeQWFug3dIJbG1EqqXmnll8WG2eHBe4v7J01TKILvle3+lyf2P4GrIwnAaUmiYTj6t3YUBSaJhIOgewpkrO3GEtYRiFr3t18fBV6aSRupNtzrm3evRNk0vOXaW4gQL8LZ3QHKTk9gaZG4Gg5YdLjIAYb58bpyhQZKp41Px/FRmpdxR1ZQuADsJwm5t5lvEJdNFh6wcwRoQtOiGsd9Ti34vmETtFvsnrPkUJGf6O7qd82o6uFwO35FTVQoq8ms7H/CRyGBKY7Upy2OF3vmcD+zLbzKDMQAFz0r6dWf4JE5AXTWKSONTc1ZI0IYusKKijuFnNhIz6bknKwXOgQgonDJwXu0+zmu1CS1vJdjty79YsOVjyqKkO5N9k7OL3DcFdYeTYbuupG7LDDcNVTKQbDUdFhTan061zG1TgKrmnSkcvm3fD2P+Jb6KoTx9LQHtJA8lfeWNPikZbcPN34Kr1ezMQBwFxz0dh7O1cfl7y21x9F8UA9yDvP8A8UZFTDURU/a1xDh1gBmZ6roN+y/+Ee+QoaKgIlYcDRZwPtEnyWOlLNRDNvafkueUruk3sPyUtA3pN7T/AIUPynPTHYVfi/uJy9K7UDNCPjv80xIumHJ7Z/OSNNrtabnxyW3kuonEpp9hyvaXBpAAuBY301TjkftAOfzEnRkGTb3GPO5H7WXwV3bCOA+HulVflRyTxgzQX51puWjK4Fs22OTguTlv200sFRQXZnmbfzdS835S0xglEg42PYrnyI5TfSCKeX/xGjTpztgevJ43jqvxs65VcjOcidiPSsbAXsDlv3qfV7NS64/SqCTCMRYBLlY2w4i69vu3Vq5J0j6yhp5myNYWYY3EgOJMb2MdduWuEO8FWf0X7Rs6WjlyBDhY30IcHj4/FE/o15TQ0La2lqZWsa15dGTchzx9W8NAB9xh8U6Qbl1RmKskYXYzhjOKwF7sG4KCMKflttaGrqnzQPxxuawB1nNza2zhZwB1HBRsCIZhSpi/2D+yfJL6dMiOgf2T5JkL5Gtu9w16F/A/ipKilFdUFjSfo0LrSPByllBA5puWbR9o6Xy4pVsahnqHczA8RmRpEkm9kIsXln3icLRwxX3L0Cmo46aNsYAjZELAHQNBOd759vEpAi2tyaZLCI29G3skAZHo23aLx/b+zXQvc0jS2K1iATp39S95dik1xRx97ZH5jruxv979lVzlPs+F8L24Wts3o6i1gMh3p45aDx+Fv9Gf+0fgGlMJJBhGhJ3Hr3gd6XvIbGWF2WIkcSC0I+j2U17HyMj/ANC0SyEuNg3ogW4uJcMldONbUnLYYDffO22Q/rA8kW0vjF+wJC6TEdALncm203NdT07swDJVWsL2H9H687JZJAWSBrtQWnqIcA5pHUWkHvSIdTQGylmZY910yhaLW6lDXgWB4tU7MHTDontW8SygNwViDfQ0NWCiL3VbopiLJzHMu3KsYLwqGSMLoPXDnrPZ6CSxBRNFlPKVA5yeyKNqC7+71SOtiacrNP7X+Sb7Rk6ZHUls7OJb3otBNJRNv7MXj+CEdTASNsIx2a6HROnWG9n570C93TAxNOuQHUetZ0xNC3pN/P50QfKPN/d8002ey729nzKD2/D9b3D5o8X9Hl6ICLA+CtXJGdjYWgnCS45kEA9LLpaKsVQ4LrZ22xCMLhl2XGt1Xm7hYPSwzL/PgepEU0BJDRqfwz0VJ2ft5n2Hhv3ci3f9m+XdZXrYO0mtaDIMJcLlwu5gGRsTe7eu4A61x2aaqf8ApE5CFo+l0l8bOnK1uRuCTzsdtCLZgdvFa2P+lWP6I5tY1zqiMANwtFqjSxJtZjss75bxwHpO2NsxU1NJUPN42NxZH2zmGtab5lxIA7V8wbSqeelkkwtZzj3PwN9luIk4W9QV4/8AadlXO1q8zzPlwhnOG+FugFrWvvQQUjmLBETmr0R7scfUjv8AMqzsCrWxx9UO0+ZVojCkUZThNGjonsPklkATaIdFBCeQM2CcmxcTE8ADecUZzOgGWpVxr3NPSlILhcttfDGelmwEZn7x+F7LzSh20aO8wbjOEsw3t7Rbv7kiqtpV9e8tjBAOrW5NAz1ec+KOFvZ7XbbvK+OElrnC44b89QLdSrse0Jqs9FuFmWbrXPs6CyGouTlPT/6eTnai92xRgyvJF8sDCTu1PFXPZ+zqmVowRtpWHLFJ05siP6prsLdN5PYj0Hl3KHYZhN8QdYBw0zGRIPimuxNoxilq2ve1pfA4AEgFz3c2Q3tu0+CtPKHkxzUJcXPlec3OcSchhyABsBmRkF5Q6mLXlvA/D8lOXYMHANpYMTQ9r5Ki4tZ7cPM+w/jrrcdSE2pSOjfHc4muYx0T/fiJIabbiC1zSNxYRuTCeYupomG2Fks1gBxZDn8ShalxdT4dfo7y8dUctg/doHtYf+Y5MGTonM17ELV3wi6s9XS4mjK2/wBPNI9o0xDSeFvMqNqKqFxvZGYEJSjP88AjcCYev0tkwjckVPUow1Vguyxhs255Zzt1X5a8uNgp4qk2zU6WZSSrnEl/0jNGNkCuY9JqvbTk+ud3fwhQPm+9buuoNoVF55OpxHhYKN1TY6uGmQaSNONljb2enVRLb7X91Atmu+175HcQpKqo+8/9w/yoOlkxP1ccjq3Dw6gopn2y/bb2fNyh2628pHUAiNjD6wdnr6qLamc/h5I8f9DINVbJbzMj75tBI8bcUqh2AJI7ls2K5ALYy9hsbcM/FXTacOGml6xffvc31RXJ9n1DP7R3e+pud0vi8sl5MVNzggmcG53DHDLs13KGl2xU05sHOBGrXjTuOYX0DsyPo34n4C449q3tDYsFSLSxMkvpcZjTQ3uFn8u/cPi8B5Q8pJKuJkZaIw04nYTYPdnhJaABlc+KRto8rq1cutkR09dNDCCGMwWBN9Y2uOZ3XclcdP0bLbCTTO1X3xZ2RMUWVkfNs8DNQ4OKetDYzZ7LR27fNWOMKv0A6HirDEMh3LO+zGU4TaAZJZThNIBkEgUwUzpLNbCZ3E5Ri4ubjM23DUq1Qcjq94AcYYorZwxvdH3FzWO8yhf0fm1ZH184P7jj8l6qqmdnR62qez9gzUzfqKejjNszjlc46+08x4nd65qIa8ONjRjFn7Mzsx4aq3fnzQlXHkfEf3lnbs9KRtSl2gWkmWjAA05mY30/4nUvHdr7PljqcL3Mxvbe4acNhloT1L6G2oBgdpoeHX6LxDlm8GrjtuNt3UnjRfRMadxgAxC4lcdBoWM/lKAc58Rx3DhmHNI6LmuBDmnqIJTR0gsBwJ/w9aB2nbAe75daoPQ4tkyOZG4z3DmNcOg0ZYbgZapbtzY7mxkl+IWa7QC9yFZtiStdSQOvrCwXOg+rz39qE25ODTvaMzgvfsO7wWZvO6Wn+sDQdcPxB9E2/Vx/JQNI4NmaTqMI+LgrN9I/NlVDdJtTrRv60vYcV53TV7hqU2odpHGM9SPxXdMpWOl5pR0rphiskFNW30RMlSVMu2lg8S9JNIo7pRs9odYlPmGwWmukVRKh310v7bv4iuZX56yC24NuO44UO2a7nknVxPiStSSXJsZNdxbbuuuS3tSKpkJ+1N+6P5VDsx93uzk9n7QsNR1LuSB505795nqutn0j2OcXteARYFzmm+e6xKmhaNit6f8AZb/CENWu/pBPX/hCL2N7V/ut/hCWVz/rXdvyV+P2VPdoWNK+33Ru95iZbAb9RH+yePaqa+oeW4cRw8PA+YChZBO+wbzjgNAMRAHkpy8fWtqmT1htbHE0Y5GMy+04N3nihhywomG5mBtua1zs7Dg1edR8lZ3W6GG+hcWjzKZUnISQi75I2jtudOpZfHhPdPll9K/yzq46qtkmixYHhntCxu1oacuGQS8UpIyVl21yfjp2gtmbI+9i0ACwzz9o8PiljG2XVhrXTLLe+ySpgI1SySIhWqeMHcl1VSp2CUBSjo+Kfw6DsCTNjsLJvCch2DyWGXtZjTpnCcklZOApP1hYZKQnoNsGjfz4aHmMu6JOEG4LdQD7yYD9Mkl7Cli/9YjzYqg+vkALoyQ8OcW21BGaY7I5fObZtTCyQZZ4Ri3ag5HROTf+Nmff98M3+5x90xPk1TH9KFXI28ezjIN5YZXga+7GjtkVuy6qx5imLssjGwOGm5OhyW2e8XEDWk743PjO/ex4S5Y/Q1VCruX1bMA19BJC25u8iYDR2XSaB8dypm3q0yVDSeLj2Zdq9cqOSELmFrZ6xjTuFRI8fatlIXLx7ldTMgqnRMe54juC53tEk3zsETW+jQ4/z+T1IWvdkR1LuF4P57VBXPvfv+aZLbsnbTvo8MZvZrMO/hYKSs2qSxzeLC3uUXJ90f0SK4BdiIP759FDLY4NBbGD15KFEJf0r/nJyd/rQ8B4pA85+PmEZ4JguaxFUbekO1cx2Cno3jGPzuXVrURPZ7QVNjZOqd+I6qsg5pxs2bCRfqS8d7bZRa6BtgjWy5FARTtw3uuDWDC7POxt4LfLOMNdqjALsvxS9kR/2U5/5tv+qnTKRwZbLxA+aC/VLrX5mV3ZP/8AauFSOOl/4FT3T2/6yPpocN/q5o7/AO0l50H9n6x1uvTUIVlA4f6rUd04/wDeRtNTOaD9TNHx5x5lv1g43YR4IJYdk6u6hbwySmr9t3aU22Yfb7XeZSyc9J3afNa+L2nJ00Dm3HfcK10VYGwRi+jG8eB61TS7IhM6OJ0gDbm1h8+pT5MV403ruUAwhou52lhcnUdagpKSrqW9J5jjzva+LTeUZs3ZzGZYbu1AA6RGXEZDrPFc7X5RspwY2hskt/ZGcUZ+9l9Y4cNFj+YxV+66lpqakZdwxFwIuc3yA64Ad33jl2qnYc7jIbhrbvRdFSz1sptie9xu5x0AvqTo0Z+iuFPycjZaAWfI4XlktlGzWzBbInjr2XVzOeP3d1PHl6UOWJCOZxVr5WbGbSvaGPuH3IafaaAbZnQhVaZbY5zKbiLjq6LqkZ93zREZyHYEPUnPu+aJhGQ7AssvZtqRjCpoKa6bUlELKTK+SbbVcN7W5+2eQzuMz3r0janIumnOcYY/qAF/ZubYbO7dVQ6XZ7ZJeaJwiSTAXDVoccNx2XVihrqzZQDappq6IWwzszdEMrE722tvyzyduU2d9KhZW/o3DDduMHLpRk3GmeAi413ErrZtNXU/sytnY3UODg8W3E217QvSNlV8VRGJIXCWM2zHtNPRyc22vge1ZX7PjkbfCCTkHDJw00cBcdiXK/5PTz2Hb8jW2ewtPXpv6l45tWs52aST33ud3XyXqn6TR9GpyMYJks1oLQH7sRDg0AgC+7vXjpV4/ZVK2RY991GtqiP9iyu5oAe8fVSOcch1lD7CmAbY7neiLw5g/e9VFUVyuz8VLiPFRzNOLPiQprBADuepqI9K/UUC1yOoNT2LbK7hY+zAPKJiqDdDRhdtyWO7G6yU9ViYW9V/z4pZV9C5OgzXeyX3xdnzCzarC6NwGuVvEJ5XfbLLqln60j4nwKtdPUgMZ+y3+EKqUWzmtN3Zn4BO6pxxEdnkEkmsdZmiZqq7SOII+CQwHNHyGzSUCmWzn+31k+ZSyeTM9p80NR1uEZ3Ub5brbx2RFghsgTqhqcIByaBq82Nuwbyq22QA5rszFwsTkNE89UTo52nygLrsguxp9p59t+Qvc/ZGWg+Gim5NclXVDg6Q83HrfLE7qaDppr5ofY30ZnSkOJ25uFxb38VbYOU8A+2f3X8T19awzy1NYxpJvunjubo4Q2JgFyA1u97zbU3ue1SbPp+aYS4gvd0nuyzNvIKvU3KOB8plleRh6MbcLzhGV3G28oflLyhjkiwxPJJyOTm2G/VYcMrdfbTlJNq7yg2kZ5nv3Xs39kaeverXsDZ7Y6XpAON2yuuAcw5hOvULKl0Ibzgx5NGfHTTRXul2/ShmEyai3sv0Nlt5upMcUePVttUf9JMDWVgwNa1roY3WaABe7hew7EnpfZHYE15ZvNRLE+Pp4YGRuPs9NrnX9o9YS2mgeAAW6DiPVGHrtGXsfTJtS6JTDlqj6apAGasnNA/DVNPCdh4nKQbl602NjhcAEOAzG8G3DULyCnltOH/ZEjHX6g4ElehwcoaZjy0Sgsddwyd0XXF29h1Hf1LPOdqxLqzkU6GQ1Gzpfo8xN3ROsaeQZdEtA6Ge/P5pfPy3s50dVEaSpYy4F8Qkd0bFnRwub3lXuafCOv8A/K8b/SzyjY61MzC5zSHOda5ZkMmncTneyWPfR2KVy12++smBc4ObG0MaQMIJsMbrbrkeACrhUrlwVtpLldFaWIA/ZpyPamwGQz3jzSKkktdM45ssu1TTiOoYcZO7EVl1uofnfrB+ChxdaDQtp37mOP8AZPojaWnkz+rf+6fRenhz/cHw9FvnZB9kfD0UXyxrPFp5yyCXdG/90+ilFJMf6p/gV6AKmW18J3ZWbfPgttq5N7H/AN1LlPuHr/3/AEp+xaeRmPG0tva1xbfmi6o5J1XNkktdjsuz1QEuznH7L/D8U+eP3GWWOVvorjTCoZd7u1ds2WeEn7o9UcKd174H+A9Uc8fsphl9AqaE3U+2IiIHkXBsMxkdQjoYiP6t/gPVS1jcbCxzHgG24bjfj1J8sfsccvpRead7zsyftH/aNGXip2U77+0/olo9o75XNz7grGKGFtrh+WmnvB3HiAsLIBezZTc3O65xF3mSq5QcclDdznNgmR98WuI6FgPFc7QnkbDERI8EulBOI525u2/rKugoKa1jDJYG46fVbyC3Lsylc0NdTPLWlxA5wixda5y/ZCOUHGqNtGvma2EtkkGKEONnHN3OSC567AeCKqK+UVjWCR+AupxhxG1nMiLvEuPirRV7Gp3hoFOQGtDBd7jZtybe0L5uK07YkTniQxnGC0g3dqwANyx2yDR4Jc4OFJtnTSGdoMjy0ykWxG2HGRbwXWz5JC54dI82ZIRmciGEg+KeQ7Lja7EGkOBxau9q9/e4rcWy2NJIbYkOBzdoRY/a60c4OGRHQSyOEt5HmzCQb6HE3PzW6aSUwyHnH4g5ljfQdK/yTqHZrG4rNtiFjmTkT+11LI9nMAc0DJ1idTpe2eLrRzhcMiKaeQQB3OOxc4Re+7C0280NsPaErqsMdI5zMDjYnK9lY5NksLMBHRvi1cM7W1v1KKl2GyOQSMZ07Yb4nHI9WYRzg4ZGNlgC6ZFIfst8T6LsQv3hv7x9EcsS4ZOAFtSCN3ug959Fvmn+4P3j6J8oOGRztCsrubkLGvfK/JpdZrI22Fi0Bxu64vnxXmFVyTrLkujJJJJOtydScl6uza0+9o7nuPmFINqO34u43+SzmWmvGV4nNsKdusZ8D6IV+zJBqw+BXuE21ZL5E261E7akvb3p/KPjn28PdRvG4qMwngvcDtaTeCuXbRcfs/wlHy/g+OfbxKNhCnYSvXnz31jB7m/yoeSNh1gjP9iM/wCFL5PwfH+vLXkri5Xpr6GE/wCrs/cb8guP1bB/uzP3T6I+T8HD9W9myo+vx/BSDZTPveI9FpYsbjPp0cqF+jtUb2gblixc7VFa67ZTjr8VixOFQtY/Dp80MZncbLFi6McYi100E/ad4qRkI6z8VixNNTimHWsMAWliEumU4K4dSDifh6LFiVDBSDifh6Ln6I2+/TqWLEjbNILan4ei2Nntyzd8PRYsTKunbNbxd8PRbZsxvF3w9FixUnaX9WNvq74eikGy2cXfD0WLEg6/Vbfef4j0XTdlM4u8R6LFiC2kGy28XfD0Ujdkssc3fD0WLEAQNmMtq74ei1JsePi7xHosWJ6LaJ2xWe8/xHouRsNnvP8AEfyrFiD223YjD9p/i3+Vb/UbPef4t/lWLEaLbtmwI+L/ABHopI+TsRv0n+Lf5VpYnotuv+zsXF/iPRa/7Nxe9J4j+VYsT0W6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9938" name="Picture 2" descr="http://s.glbimg.com/og/rg/f/original/2011/12/28/lac-ufrgs_-_ponte_octavio_frias_de_oliveira_-_modelo_com_vaos_parciais_291x2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8" y="1772816"/>
            <a:ext cx="442155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http://g1.globo.com/Noticias/Vestibular/foto/0,,6302252,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816" y="3645024"/>
            <a:ext cx="4067300" cy="254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3214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 INTENÇÃO DESTE É CRIAR MODELOS EM ESCALA DA REALIDADE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8123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FÍSICA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física corresponde a um conjunto de conhecimentos </a:t>
            </a:r>
            <a:r>
              <a:rPr lang="pt-BR" dirty="0" smtClean="0"/>
              <a:t>estruturados e </a:t>
            </a:r>
            <a:r>
              <a:rPr lang="pt-BR" dirty="0"/>
              <a:t>sistematizados, relacionados às leis e às </a:t>
            </a:r>
            <a:r>
              <a:rPr lang="pt-BR" dirty="0" smtClean="0"/>
              <a:t>propriedades da </a:t>
            </a:r>
            <a:r>
              <a:rPr lang="pt-BR" dirty="0"/>
              <a:t>matéria e da energia que controlam os fenômenos </a:t>
            </a:r>
            <a:r>
              <a:rPr lang="pt-BR" dirty="0" smtClean="0"/>
              <a:t>da natureza.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48405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FÍSICA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52</a:t>
            </a:fld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395536" y="2136339"/>
            <a:ext cx="83529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/>
              <a:t>É preciso dar, ao ensino de física, novas dimensões, </a:t>
            </a:r>
            <a:r>
              <a:rPr lang="pt-BR" sz="3200" dirty="0" smtClean="0"/>
              <a:t>apresentar uma </a:t>
            </a:r>
            <a:r>
              <a:rPr lang="pt-BR" sz="3200" dirty="0"/>
              <a:t>física que explique não só a queda dos corpos, o </a:t>
            </a:r>
            <a:r>
              <a:rPr lang="pt-BR" sz="3200" dirty="0" smtClean="0"/>
              <a:t>movimento da </a:t>
            </a:r>
            <a:r>
              <a:rPr lang="pt-BR" sz="3200" dirty="0"/>
              <a:t>Lua ou das estrelas no céu, o arco-íris, mas </a:t>
            </a:r>
            <a:r>
              <a:rPr lang="pt-BR" sz="3200" dirty="0" smtClean="0"/>
              <a:t>também os </a:t>
            </a:r>
            <a:r>
              <a:rPr lang="pt-BR" sz="3200" dirty="0"/>
              <a:t>raios </a:t>
            </a:r>
            <a:r>
              <a:rPr lang="pt-BR" sz="3200" i="1" dirty="0"/>
              <a:t>laser</a:t>
            </a:r>
            <a:r>
              <a:rPr lang="pt-BR" sz="3200" dirty="0"/>
              <a:t>, as imagens da televisão e as diversas </a:t>
            </a:r>
            <a:r>
              <a:rPr lang="pt-BR" sz="3200" dirty="0" smtClean="0"/>
              <a:t>formas de </a:t>
            </a:r>
            <a:r>
              <a:rPr lang="pt-BR" sz="3200" dirty="0"/>
              <a:t>comunicação.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201418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EXPERIMENTOS NO LABORATORIO DE FÍSICA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53</a:t>
            </a:fld>
            <a:endParaRPr lang="pt-BR" dirty="0"/>
          </a:p>
        </p:txBody>
      </p:sp>
      <p:sp>
        <p:nvSpPr>
          <p:cNvPr id="5" name="AutoShape 2" descr="Resultado de imagem para EXPERIMENTOS NO LABORATORIO DE FIS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96190"/>
            <a:ext cx="3469619" cy="2308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http://www.fafit.com.br/imagens_not/g_200906090934508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437111"/>
            <a:ext cx="2569011" cy="192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7" name="Picture 7" descr="http://www.educa.madrid.org/web/ies.becquer.algete/servicios/img/laboratorio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76354"/>
            <a:ext cx="326436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9" name="Picture 9" descr="http://1.bp.blogspot.com/_J7C9htfSrbM/Sstn65vUYZI/AAAAAAAAARg/Y5VQAgtz2tE/s320/10+Experimentos+de+F%C3%ADsica+no+laborat%C3%B3rio+de+ci%C3%AAnci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759" y="1823163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3419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FÍSICA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>
              <a:buFont typeface="Arial" charset="0"/>
              <a:buChar char="•"/>
            </a:pPr>
            <a:r>
              <a:rPr lang="pt-BR" sz="4000" dirty="0" smtClean="0">
                <a:solidFill>
                  <a:srgbClr val="C00000"/>
                </a:solidFill>
              </a:rPr>
              <a:t>Como é o laboratório de física da sua escola?</a:t>
            </a:r>
            <a:r>
              <a:rPr lang="pt-BR" dirty="0" smtClean="0"/>
              <a:t>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59090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LINGUAS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Vivemos num mundo globalizado e, com o avanço tecnológico</a:t>
            </a:r>
            <a:r>
              <a:rPr lang="pt-BR" dirty="0" smtClean="0"/>
              <a:t>, é </a:t>
            </a:r>
            <a:r>
              <a:rPr lang="pt-BR" dirty="0"/>
              <a:t>fácil conhecermos outras culturas e nos </a:t>
            </a:r>
            <a:r>
              <a:rPr lang="pt-BR" dirty="0" smtClean="0"/>
              <a:t>interessarmos por </a:t>
            </a:r>
            <a:r>
              <a:rPr lang="pt-BR" dirty="0"/>
              <a:t>elas sem sair de casa.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27812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LINGUAS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A </a:t>
            </a:r>
            <a:r>
              <a:rPr lang="pt-BR" dirty="0"/>
              <a:t>expansão da internet </a:t>
            </a:r>
            <a:r>
              <a:rPr lang="pt-BR" dirty="0" smtClean="0"/>
              <a:t>permite nos conectar </a:t>
            </a:r>
            <a:r>
              <a:rPr lang="pt-BR" dirty="0"/>
              <a:t>com pessoas de qualquer lugar do planeta, </a:t>
            </a:r>
            <a:r>
              <a:rPr lang="pt-BR" dirty="0" smtClean="0"/>
              <a:t>fazer amigos </a:t>
            </a:r>
            <a:r>
              <a:rPr lang="pt-BR" dirty="0"/>
              <a:t>e conversar com eles em tempo real. Isso se </a:t>
            </a:r>
            <a:r>
              <a:rPr lang="pt-BR" dirty="0" smtClean="0"/>
              <a:t>torna cada </a:t>
            </a:r>
            <a:r>
              <a:rPr lang="pt-BR" dirty="0"/>
              <a:t>dia mais comum, e os jovens, cada vez mais cedo, </a:t>
            </a:r>
            <a:r>
              <a:rPr lang="pt-BR" dirty="0" smtClean="0"/>
              <a:t>têm se </a:t>
            </a:r>
            <a:r>
              <a:rPr lang="pt-BR" dirty="0"/>
              <a:t>integrado a essa realidade.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5118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LINGUAS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57</a:t>
            </a:fld>
            <a:endParaRPr lang="pt-BR" dirty="0"/>
          </a:p>
        </p:txBody>
      </p:sp>
      <p:pic>
        <p:nvPicPr>
          <p:cNvPr id="5" name="Picture 2" descr="http://www.fg.edu.br/images/fotos_laboratorios/lab_lingu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3744416" cy="274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4319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LINGUAS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O turismo é uma importante fatia da economia brasileira </a:t>
            </a:r>
            <a:r>
              <a:rPr lang="pt-BR" dirty="0" smtClean="0"/>
              <a:t>muito visada </a:t>
            </a:r>
            <a:r>
              <a:rPr lang="pt-BR" dirty="0"/>
              <a:t>no mercado de trabalho. As relações comerciais </a:t>
            </a:r>
            <a:r>
              <a:rPr lang="pt-BR" dirty="0" smtClean="0"/>
              <a:t>entre o </a:t>
            </a:r>
            <a:r>
              <a:rPr lang="pt-BR" dirty="0"/>
              <a:t>Brasil e os diversos países do mundo têm se intensificado </a:t>
            </a:r>
            <a:r>
              <a:rPr lang="pt-BR" dirty="0" smtClean="0"/>
              <a:t>e multiplicado</a:t>
            </a:r>
            <a:r>
              <a:rPr lang="pt-BR" dirty="0"/>
              <a:t>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0532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LINGUAS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Por </a:t>
            </a:r>
            <a:r>
              <a:rPr lang="pt-BR" dirty="0"/>
              <a:t>isso, a demanda de profissionais que </a:t>
            </a:r>
            <a:r>
              <a:rPr lang="pt-BR" dirty="0" smtClean="0"/>
              <a:t>dominem várias </a:t>
            </a:r>
            <a:r>
              <a:rPr lang="pt-BR" dirty="0"/>
              <a:t>línguas estrangeiras aumentou </a:t>
            </a:r>
            <a:r>
              <a:rPr lang="pt-BR" dirty="0" smtClean="0"/>
              <a:t>proporcionalmente. Essas </a:t>
            </a:r>
            <a:r>
              <a:rPr lang="pt-BR" dirty="0"/>
              <a:t>questões nos levam a repensar o ensino e o </a:t>
            </a:r>
            <a:r>
              <a:rPr lang="pt-BR" dirty="0" smtClean="0"/>
              <a:t>estudo de </a:t>
            </a:r>
            <a:r>
              <a:rPr lang="pt-BR" dirty="0"/>
              <a:t>línguas estrangeiras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59</a:t>
            </a:fld>
            <a:endParaRPr lang="pt-BR" dirty="0"/>
          </a:p>
        </p:txBody>
      </p:sp>
      <p:pic>
        <p:nvPicPr>
          <p:cNvPr id="43010" name="Picture 2" descr="http://www.uel.br/com/agenciaueldenoticias/fotos/3-10-2013-p-espanhol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91178"/>
            <a:ext cx="3244230" cy="212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4" descr="https://encrypted-tbn2.gstatic.com/images?q=tbn:ANd9GcSTTSMh9zR2ZfC6BaSCa970AkkDR8qrsmD0ihS08cnUWkbtae-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365104"/>
            <a:ext cx="380917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0596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2592288"/>
          </a:xfrm>
        </p:spPr>
        <p:txBody>
          <a:bodyPr>
            <a:normAutofit fontScale="90000"/>
          </a:bodyPr>
          <a:lstStyle/>
          <a:p>
            <a:pPr algn="just"/>
            <a:r>
              <a:rPr lang="pt-BR" dirty="0" smtClean="0"/>
              <a:t>VOCE CONSIDERA QUE SALAS DE BATE PAPO PODEM AJUDAR NO APRENDIZADO DE UMA LINGUA ESTRANGEIRA?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92281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LINGUAS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/>
              <a:t>Com isso, justifica-se plenamente a criação de um </a:t>
            </a:r>
            <a:r>
              <a:rPr lang="pt-BR" b="1" dirty="0" smtClean="0"/>
              <a:t>laboratório para </a:t>
            </a:r>
            <a:r>
              <a:rPr lang="pt-BR" b="1" dirty="0"/>
              <a:t>o estudo de línguas</a:t>
            </a:r>
            <a:r>
              <a:rPr lang="pt-BR" dirty="0"/>
              <a:t>, uma vez que o ambiente é </a:t>
            </a:r>
            <a:r>
              <a:rPr lang="pt-BR" dirty="0" smtClean="0"/>
              <a:t>propício ao </a:t>
            </a:r>
            <a:r>
              <a:rPr lang="pt-BR" dirty="0"/>
              <a:t>desenvolvimento cultural e ao estudo mais </a:t>
            </a:r>
            <a:r>
              <a:rPr lang="pt-BR" dirty="0" smtClean="0"/>
              <a:t>aprofundado da </a:t>
            </a:r>
            <a:r>
              <a:rPr lang="pt-BR" dirty="0"/>
              <a:t>língua.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13695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LABORATORIO DE LINGUAS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 smtClean="0"/>
          </a:p>
          <a:p>
            <a:pPr algn="just"/>
            <a:r>
              <a:rPr lang="pt-BR" dirty="0" smtClean="0"/>
              <a:t>O </a:t>
            </a:r>
            <a:r>
              <a:rPr lang="pt-BR" dirty="0"/>
              <a:t>laboratório é um recurso didático poderoso. </a:t>
            </a:r>
            <a:r>
              <a:rPr lang="pt-BR" dirty="0" smtClean="0"/>
              <a:t>Se for </a:t>
            </a:r>
            <a:r>
              <a:rPr lang="pt-BR" dirty="0"/>
              <a:t>bem utilizado, permitirá que o aluno tenha um </a:t>
            </a:r>
            <a:r>
              <a:rPr lang="pt-BR" dirty="0" smtClean="0"/>
              <a:t>aprendizado personalizado</a:t>
            </a:r>
            <a:r>
              <a:rPr lang="pt-BR" dirty="0"/>
              <a:t>, como se ele tivesse um professor exclusivo.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57546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63</a:t>
            </a:fld>
            <a:endParaRPr lang="pt-BR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1" y="2204864"/>
            <a:ext cx="8934765" cy="211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857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4444</TotalTime>
  <Words>1300</Words>
  <Application>Microsoft Office PowerPoint</Application>
  <PresentationFormat>Apresentação na tela (4:3)</PresentationFormat>
  <Paragraphs>202</Paragraphs>
  <Slides>63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63</vt:i4>
      </vt:variant>
    </vt:vector>
  </HeadingPairs>
  <TitlesOfParts>
    <vt:vector size="64" baseType="lpstr">
      <vt:lpstr>Tema do Office</vt:lpstr>
      <vt:lpstr>Apresentação do PowerPoint</vt:lpstr>
      <vt:lpstr>CUIDADOS NOS LABORATÓRIOS</vt:lpstr>
      <vt:lpstr>Apresentação do PowerPoint</vt:lpstr>
      <vt:lpstr>Apresentação do PowerPoint</vt:lpstr>
      <vt:lpstr>Apresentação do PowerPoint</vt:lpstr>
      <vt:lpstr>ALMOFARIZ E PISTOLO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MATERIAIS LABORATORIOS</vt:lpstr>
      <vt:lpstr>Apresentação do PowerPoint</vt:lpstr>
      <vt:lpstr>Apresentação do PowerPoint</vt:lpstr>
      <vt:lpstr>Apresentação do PowerPoint</vt:lpstr>
      <vt:lpstr>LHC - MAIOR LABORATÓRIO DO MUNDO </vt:lpstr>
      <vt:lpstr>LHC - MAIOR LABORATÓRIO DO MUNDO </vt:lpstr>
      <vt:lpstr>LHC - MAIOR LABORATÓRIO DO MUNDO </vt:lpstr>
      <vt:lpstr>LHC - MAIOR LABORATÓRIO DO MUNDO </vt:lpstr>
      <vt:lpstr>LHC - MAIOR LABORATÓRIO DO MUNDO </vt:lpstr>
      <vt:lpstr>LHC - MAIOR LABORATÓRIO DO MUNDO </vt:lpstr>
      <vt:lpstr>Incentivo a ciência </vt:lpstr>
      <vt:lpstr>EXOESQUELETO BRASILEIRO</vt:lpstr>
      <vt:lpstr>Atividade prática da semana</vt:lpstr>
      <vt:lpstr>Atividade prática da semana</vt:lpstr>
      <vt:lpstr>LABORATORIO DE CIÊNCIAS </vt:lpstr>
      <vt:lpstr>LABORATORIO DE BIOLOGIA</vt:lpstr>
      <vt:lpstr>LABORATORIO DE BIOLOGIA</vt:lpstr>
      <vt:lpstr>LABORATORIO DE BIOLOGIA</vt:lpstr>
      <vt:lpstr>LABORATORIO DE BIOLOGIA</vt:lpstr>
      <vt:lpstr>LABORATORIO DE BIOLOGIA</vt:lpstr>
      <vt:lpstr>LABORATORIO DE BIOLOGIA</vt:lpstr>
      <vt:lpstr>LABORATORIO DE BIOLOGIA</vt:lpstr>
      <vt:lpstr>LABORATORIO DE BIOLOGIA</vt:lpstr>
      <vt:lpstr>LABORATÓRIO DE QUÍMICA</vt:lpstr>
      <vt:lpstr>LABORATÓRIO DE QUÍMICA</vt:lpstr>
      <vt:lpstr>LABORATORIO DE QUÍMICA</vt:lpstr>
      <vt:lpstr>CARROS, PONTES E PRÉDIOS TAMBEM SÃO TESTADOS NO TÚNEL DE VENTO </vt:lpstr>
      <vt:lpstr>CARROS, PONTES E PRÉDIOS TAMBEM SÃO TESTADOS NO TÚNEL DE VENTO </vt:lpstr>
      <vt:lpstr>A INTENÇÃO DESTE É CRIAR MODELOS EM ESCALA DA REALIDADE</vt:lpstr>
      <vt:lpstr>LABORATORIO DE FÍSICA</vt:lpstr>
      <vt:lpstr>LABORATORIO DE FÍSICA</vt:lpstr>
      <vt:lpstr>EXPERIMENTOS NO LABORATORIO DE FÍSICA</vt:lpstr>
      <vt:lpstr>LABORATORIO DE FÍSICA</vt:lpstr>
      <vt:lpstr>LABORATORIO DE LINGUAS</vt:lpstr>
      <vt:lpstr>LABORATORIO DE LINGUAS</vt:lpstr>
      <vt:lpstr>LABORATORIO DE LINGUAS</vt:lpstr>
      <vt:lpstr>LABORATORIO DE LINGUAS</vt:lpstr>
      <vt:lpstr>LABORATORIO DE LINGUAS</vt:lpstr>
      <vt:lpstr>VOCE CONSIDERA QUE SALAS DE BATE PAPO PODEM AJUDAR NO APRENDIZADO DE UMA LINGUA ESTRANGEIRA? </vt:lpstr>
      <vt:lpstr>LABORATORIO DE LINGUAS</vt:lpstr>
      <vt:lpstr>LABORATORIO DE LINGUAS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TODAS AS VERSÕES DO WINDOWS</dc:title>
  <dc:creator>Oxnar-4</dc:creator>
  <cp:lastModifiedBy>Oxnar-4</cp:lastModifiedBy>
  <cp:revision>80</cp:revision>
  <dcterms:created xsi:type="dcterms:W3CDTF">2015-08-06T17:57:23Z</dcterms:created>
  <dcterms:modified xsi:type="dcterms:W3CDTF">2015-08-22T03:23:56Z</dcterms:modified>
</cp:coreProperties>
</file>