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74" r:id="rId2"/>
    <p:sldId id="275" r:id="rId3"/>
    <p:sldId id="276" r:id="rId4"/>
    <p:sldId id="320" r:id="rId5"/>
    <p:sldId id="319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9" r:id="rId17"/>
    <p:sldId id="290" r:id="rId18"/>
    <p:sldId id="291" r:id="rId19"/>
    <p:sldId id="294" r:id="rId20"/>
    <p:sldId id="292" r:id="rId21"/>
    <p:sldId id="293" r:id="rId22"/>
    <p:sldId id="295" r:id="rId23"/>
    <p:sldId id="317" r:id="rId24"/>
    <p:sldId id="297" r:id="rId25"/>
    <p:sldId id="288" r:id="rId26"/>
    <p:sldId id="299" r:id="rId27"/>
    <p:sldId id="300" r:id="rId28"/>
    <p:sldId id="301" r:id="rId29"/>
    <p:sldId id="296" r:id="rId30"/>
    <p:sldId id="302" r:id="rId31"/>
    <p:sldId id="314" r:id="rId32"/>
    <p:sldId id="303" r:id="rId33"/>
    <p:sldId id="318" r:id="rId34"/>
    <p:sldId id="305" r:id="rId35"/>
    <p:sldId id="306" r:id="rId36"/>
    <p:sldId id="307" r:id="rId37"/>
    <p:sldId id="308" r:id="rId38"/>
    <p:sldId id="311" r:id="rId39"/>
    <p:sldId id="312" r:id="rId40"/>
    <p:sldId id="309" r:id="rId41"/>
    <p:sldId id="310" r:id="rId42"/>
    <p:sldId id="313" r:id="rId43"/>
    <p:sldId id="304" r:id="rId44"/>
    <p:sldId id="287" r:id="rId45"/>
    <p:sldId id="315" r:id="rId46"/>
    <p:sldId id="316" r:id="rId47"/>
    <p:sldId id="349" r:id="rId48"/>
    <p:sldId id="350" r:id="rId49"/>
    <p:sldId id="321" r:id="rId50"/>
    <p:sldId id="322" r:id="rId51"/>
    <p:sldId id="323" r:id="rId52"/>
    <p:sldId id="324" r:id="rId53"/>
    <p:sldId id="332" r:id="rId54"/>
    <p:sldId id="333" r:id="rId55"/>
    <p:sldId id="325" r:id="rId56"/>
    <p:sldId id="328" r:id="rId57"/>
    <p:sldId id="329" r:id="rId58"/>
    <p:sldId id="330" r:id="rId59"/>
    <p:sldId id="326" r:id="rId60"/>
    <p:sldId id="327" r:id="rId61"/>
    <p:sldId id="334" r:id="rId62"/>
    <p:sldId id="335" r:id="rId63"/>
    <p:sldId id="336" r:id="rId64"/>
    <p:sldId id="337" r:id="rId65"/>
    <p:sldId id="338" r:id="rId66"/>
    <p:sldId id="339" r:id="rId67"/>
    <p:sldId id="340" r:id="rId68"/>
    <p:sldId id="341" r:id="rId69"/>
    <p:sldId id="342" r:id="rId70"/>
    <p:sldId id="343" r:id="rId71"/>
    <p:sldId id="351" r:id="rId72"/>
    <p:sldId id="344" r:id="rId73"/>
    <p:sldId id="345" r:id="rId74"/>
    <p:sldId id="348" r:id="rId75"/>
    <p:sldId id="346" r:id="rId76"/>
    <p:sldId id="352" r:id="rId77"/>
    <p:sldId id="353" r:id="rId7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F56AFC-7191-44D7-B065-5A7CF156BBAE}" type="datetimeFigureOut">
              <a:rPr lang="pt-BR" smtClean="0"/>
              <a:t>10/08/2015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BF7A4-7ABA-46D0-A946-1F523ECBF2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2155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BCD92-388A-4DD1-9E47-57923ACEA6E5}" type="datetime1">
              <a:rPr lang="pt-BR" smtClean="0"/>
              <a:t>10/08/2015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8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611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03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5437-1DFA-4D91-8895-A7E08B168ACC}" type="datetime1">
              <a:rPr lang="pt-BR" smtClean="0"/>
              <a:t>10/08/2015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7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618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957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00652-1B53-42A1-925E-1B96567104AE}" type="datetime1">
              <a:rPr lang="pt-BR" smtClean="0"/>
              <a:t>10/08/2015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8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82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343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21FA6-2083-49E8-9746-71F0B9E3389C}" type="datetime1">
              <a:rPr lang="pt-BR" smtClean="0"/>
              <a:t>10/08/2015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9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618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448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21970-28C7-4FDF-9102-D6AF132F8853}" type="datetime1">
              <a:rPr lang="pt-BR" smtClean="0"/>
              <a:t>10/08/2015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62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526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2084-DF9B-467B-AE4D-2226C52A1EF4}" type="datetime1">
              <a:rPr lang="pt-BR" smtClean="0"/>
              <a:t>10/08/2015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62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380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65B43-E844-4CC9-86C6-E1781D871CEE}" type="datetime1">
              <a:rPr lang="pt-BR" smtClean="0"/>
              <a:t>10/08/2015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574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1360-DBBA-412B-9A0E-091DA0F0BFDA}" type="datetime1">
              <a:rPr lang="pt-BR" smtClean="0"/>
              <a:t>10/08/2015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6292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B548F-CE2F-4A3C-BD15-F692D0110775}" type="datetime1">
              <a:rPr lang="pt-BR" smtClean="0"/>
              <a:t>10/08/2015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4454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77C9-6779-44BA-B70F-4A8C8EF02540}" type="datetime1">
              <a:rPr lang="pt-BR" smtClean="0"/>
              <a:t>10/08/2015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5003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DE04-E89A-4E61-9562-609F7CB41FF2}" type="datetime1">
              <a:rPr lang="pt-BR" smtClean="0"/>
              <a:t>10/08/2015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230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45883-FD97-4433-9D48-8D001E961358}" type="datetime1">
              <a:rPr lang="pt-BR" smtClean="0"/>
              <a:t>10/08/2015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159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2015/profuncionari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br/url?sa=i&amp;rct=j&amp;q=&amp;esrc=s&amp;source=images&amp;cd=&amp;cad=rja&amp;uact=8&amp;ved=0CAcQjRxqFQoTCJmR-9WamccCFUiKkAodC4IGXg&amp;url=http://www.itribuna.com.br/campo-mourao/2010/11/barco-com-garrafas-pet-e-testado-e-aprovado/1079040/&amp;ei=otDFVZm4C8iUwgSLhJrwBQ&amp;bvm=bv.99804247,d.Y2I&amp;psig=AFQjCNHHkFlioPlA26gzwUMtHTvDJbQeGw&amp;ust=143911375999016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google.com.br/url?sa=i&amp;rct=j&amp;q=&amp;esrc=s&amp;source=images&amp;cd=&amp;cad=rja&amp;uact=8&amp;ved=0CAcQjRxqFQoTCMCt0OuamccCFQkekAodA48PvA&amp;url=http://www.gentedeopiniao.com.br/imprimir.php?news%3D128474&amp;ei=z9DFVYCKJom8wASDnr7gCw&amp;bvm=bv.99804247,d.Y2I&amp;psig=AFQjCNHHkFlioPlA26gzwUMtHTvDJbQeGw&amp;ust=1439113759990168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google.com.br/url?sa=i&amp;rct=j&amp;q=&amp;esrc=s&amp;source=images&amp;cd=&amp;cad=rja&amp;uact=8&amp;ved=0CAcQjRxqFQoTCJXit7Pal8cCFQoSkAodK8EMwg&amp;url=http://ginapamath.blogspot.com/2013/04/binomio-de-newton-el-teorema-binomial-o.html&amp;ei=BgfFVZXHCoqkwASrgrOQDA&amp;bvm=bv.99804247,d.Y2I&amp;psig=AFQjCNH0g1EyFv9Nl_qOGBcB84Xu_DFZ-A&amp;ust=1439062119352442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google.com.br/url?sa=i&amp;rct=j&amp;q=&amp;esrc=s&amp;source=images&amp;cd=&amp;cad=rja&amp;uact=8&amp;ved=0CAcQjRxqFQoTCMizoc_el8cCFcNNkAodo9gDVQ&amp;url=http://www.estudokids.com.br/77/&amp;ei=cgvFVciyEMObwQSjsY-oBQ&amp;bvm=bv.99804247,d.Y2I&amp;psig=AFQjCNGGMI-8ErpBrGa_a3XnSv7yzBSi2g&amp;ust=143906324709053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hyperlink" Target="https://www.google.com.br/url?sa=i&amp;rct=j&amp;q=&amp;esrc=s&amp;source=images&amp;cd=&amp;ved=0CAcQjRxqFQoTCLj_98fel8cCFUl9kAodELEJwg&amp;url=https://barradascomunicacao.wordpress.com/2012/03/02/as-macas-que-fizeram-a-diferenca/&amp;ei=YgvFVbjGN8n6wQSQ4qaQDA&amp;bvm=bv.99804247,d.Y2I&amp;psig=AFQjCNGGMI-8ErpBrGa_a3XnSv7yzBSi2g&amp;ust=1439063247090537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google.com.br/url?sa=i&amp;rct=j&amp;q=&amp;esrc=s&amp;source=images&amp;cd=&amp;cad=rja&amp;uact=8&amp;ved=0CAcQjRxqFQoTCLi16bDfl8cCFQl-kAodta0MnA&amp;url=http://www.academiadeciencia.org.br/site/2013/01/30/leonardo-da-vinci/&amp;ei=PgzFVbieNYn8wQS127LgCQ&amp;bvm=bv.99804247,d.Y2I&amp;psig=AFQjCNHNOuLegxMRrHGr9FA9aXdXPtaeWA&amp;ust=1439063479922990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www.google.com.br/url?sa=i&amp;rct=j&amp;q=&amp;esrc=s&amp;source=images&amp;cd=&amp;cad=rja&amp;uact=8&amp;ved=0CAcQjRxqFQoTCNHl3KqVmccCFcgSkAodTk8Osw&amp;url=http://noticias.bol.uol.com.br/fotos/imagens-do-dia/2015/03/10/escola-fora-de-moda-veja-itens-que-ficaram-no-passado.htm&amp;ei=CcvFVZG9FMilwATOnrmYCw&amp;bvm=bv.99804247,d.Y2I&amp;psig=AFQjCNEFGWAVaTSYpPJvakmM0Fsiprml1w&amp;ust=143911232063297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www.google.com.br/url?sa=i&amp;rct=j&amp;q=&amp;esrc=s&amp;source=images&amp;cd=&amp;cad=rja&amp;uact=8&amp;ved=0CAcQjRxqFQoTCKKR58OQmccCFQGVkAodDs0ADA&amp;url=http://presencial.unipar.br/unidades/toledo/campus-i/laboratorio-de-fisico-quimica/&amp;ei=_8XFVeKVLoGqwgSOmoNg&amp;bvm=bv.99804247,d.Y2I&amp;psig=AFQjCNEXDIWsjYGA04-UyxAJCqfBC_764w&amp;ust=1439111033081670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www.google.com.br/url?sa=i&amp;rct=j&amp;q=&amp;esrc=s&amp;source=images&amp;cd=&amp;cad=rja&amp;uact=8&amp;ved=0CAcQjRxqFQoTCLH6gpKRmccCFYhMkAodct4Gig&amp;url=http://www.atribunamt.com.br/2014/05/seduc-apresenta-explicacao-da-forma-como-laboratorios-de-informatica-podem-ser-utilizados/&amp;ei=o8bFVfGcMIiZwQTyvJvQCA&amp;bvm=bv.99804247,d.Y2I&amp;psig=AFQjCNElYgOhA5uFAoZzrJ5zvSiLF0oDOw&amp;ust=143911119617595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hyperlink" Target="http://www.google.com.br/url?sa=i&amp;rct=j&amp;q=&amp;esrc=s&amp;source=images&amp;cd=&amp;cad=rja&amp;uact=8&amp;ved=0CAcQjRxqFQoTCPz_8p2RmccCFQqCkAodSgILQA&amp;url=http://www.unitecparacatu.com.br/ViewEstrutura/id/10&amp;ei=vMbFVfyxKoqEwgTKhKyABA&amp;bvm=bv.99804247,d.Y2I&amp;psig=AFQjCNElYgOhA5uFAoZzrJ5zvSiLF0oDOw&amp;ust=1439111196175959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www.google.com.br/url?sa=i&amp;rct=j&amp;q=&amp;esrc=s&amp;source=images&amp;cd=&amp;cad=rja&amp;uact=8&amp;ved=0CAcQjRxqFQoTCLLOo5KSmccCFYR-kAodlk4KGA&amp;url=http://matematicauva.org/lema/&amp;ei=sMfFVbK2LoT9wQSWnanAAQ&amp;bvm=bv.99804247,d.Y2I&amp;psig=AFQjCNEZKABfajvFkhBCeZkwLniVSVAdtQ&amp;ust=1439111461700123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hyperlink" Target="http://www.google.com.br/url?sa=i&amp;rct=j&amp;q=&amp;esrc=s&amp;source=images&amp;cd=&amp;cad=rja&amp;uact=8&amp;ved=0CAcQjRxqFQoTCPSfuqySmccCFcKCkAodSOoLJw&amp;url=http://www.furb.br/lmf/hp/iee/index.php3&amp;ei=58fFVbSQKMKFwgTI1K-4Ag&amp;bvm=bv.99804247,d.Y2I&amp;psig=AFQjCNEZKABfajvFkhBCeZkwLniVSVAdtQ&amp;ust=1439111461700123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4.jpeg"/><Relationship Id="rId2" Type="http://schemas.openxmlformats.org/officeDocument/2006/relationships/hyperlink" Target="http://www.google.com.br/url?sa=i&amp;rct=j&amp;q=&amp;esrc=s&amp;source=images&amp;cd=&amp;cad=rja&amp;uact=8&amp;ved=0CAcQjRxqFQoTCJGftOySmccCFcgSkAodTk8Osw&amp;url=http://silvanalves.com.br/site/09/2013/if-sudeste-muriae-nossa-reportagem-visita-seus-novos-laboratorios-eletrotecnica-e-tecnico-em-eletromecanica/&amp;ei=bcjFVdG0L8ilwATOnrmYCw&amp;bvm=bv.99804247,d.Y2I&amp;psig=AFQjCNGXSt0VcmO9E_XTdScXINxdXn_4oA&amp;ust=143911165198599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br/url?sa=i&amp;rct=j&amp;q=&amp;esrc=s&amp;source=images&amp;cd=&amp;cad=rja&amp;uact=8&amp;ved=0CAcQjRxqFQoTCMHpkpWTmccCFQmQkAod1NgAZw&amp;url=http://www.etip.com.br/site/index.php?option%3Dcom_content%26view%3Darticle%26id%3D91%26Itemid%3D41&amp;ei=w8jFVYH8DImgwgTUsYO4Bg&amp;bvm=bv.99804247,d.Y2I&amp;psig=AFQjCNGXSt0VcmO9E_XTdScXINxdXn_4oA&amp;ust=1439111651985997" TargetMode="External"/><Relationship Id="rId5" Type="http://schemas.openxmlformats.org/officeDocument/2006/relationships/image" Target="../media/image43.jpeg"/><Relationship Id="rId4" Type="http://schemas.openxmlformats.org/officeDocument/2006/relationships/hyperlink" Target="http://www.google.com.br/url?sa=i&amp;rct=j&amp;q=&amp;esrc=s&amp;source=images&amp;cd=&amp;cad=rja&amp;uact=8&amp;ved=0CAcQjRxqFQoTCNmpg4mTmccCFcUOkAodSgIAoA&amp;url=http://portal.mec.gov.br/index.php?option%3Dcom_content%26view%3Darticle%26id%3D14320:laboratorios-moveis-terao-aulas-praticas-no-ceara-e-tocantins%26catid%3D210&amp;ei=qcjFVZmxMMWdwATKhICACg&amp;bvm=bv.99804247,d.Y2I&amp;psig=AFQjCNGXSt0VcmO9E_XTdScXINxdXn_4oA&amp;ust=1439111651985997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://www.google.com.br/url?sa=i&amp;rct=j&amp;q=&amp;esrc=s&amp;source=images&amp;cd=&amp;cad=rja&amp;uact=8&amp;ved=0CAcQjRxqFQoTCKPE4eGPmccCFQMZkAod_tYJ0Q&amp;url=http://www.ucs.br/portais/cent/laboratorios/14549/&amp;ei=MsXFVaPjCIOywAT-raeIDQ&amp;bvm=bv.99804247,d.Y2I&amp;psig=AFQjCNGanpKXnG1KHIY4xvnyNe7iJejEeQ&amp;ust=1439110824571862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87624" y="2636912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PRÓFUNCIONARIO</a:t>
            </a:r>
          </a:p>
          <a:p>
            <a:pPr algn="ctr"/>
            <a:endParaRPr lang="pt-BR" dirty="0"/>
          </a:p>
          <a:p>
            <a:pPr algn="ctr"/>
            <a:r>
              <a:rPr lang="pt-BR" sz="4800" dirty="0" smtClean="0"/>
              <a:t>LABORATORIO ESCOLAR</a:t>
            </a:r>
            <a:endParaRPr lang="pt-BR" sz="48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4211960" y="4021907"/>
            <a:ext cx="493204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/>
              <a:t>Prof. André Aparecido da Silva </a:t>
            </a:r>
          </a:p>
          <a:p>
            <a:pPr algn="ctr"/>
            <a:r>
              <a:rPr lang="pt-BR" sz="1400" dirty="0" smtClean="0"/>
              <a:t>Disponível em: </a:t>
            </a:r>
            <a:r>
              <a:rPr lang="pt-BR" sz="1400" dirty="0" smtClean="0">
                <a:hlinkClick r:id="rId2"/>
              </a:rPr>
              <a:t>http://www.oxnar.com.br/2015/profuncionario</a:t>
            </a:r>
            <a:r>
              <a:rPr lang="pt-BR" sz="1400" dirty="0" smtClean="0"/>
              <a:t> 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584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Experimentar e aprender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dirty="0" smtClean="0"/>
              <a:t>A ideia de experimentação está presente na história da humanidade. </a:t>
            </a:r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Desde os primeiros homens até os nossos dias, tudo começa de um pensamento, de uma necessidade.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Depois vêm as tentativas, os erros e os acertos até acontecer o fato concreto.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1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Experimentar e aprender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A ciência tem evoluído a tal ponto que traz inúmeras facilidades à vida diária, tendo em vista que, em quase todos os campos da atividade humana, existe a participação efetiva da comunidade científica.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94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src.odiario.com/imagem/ti/media/webmedia/files/barco201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42576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://www.gentedeopiniao.com.br/fotos/image/barcoPETI_CLERISMUNIZ-_2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725" y="3573016"/>
            <a:ext cx="421563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9441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524000"/>
            <a:ext cx="80962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971600" y="692696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METODO DA TENTATIVA E ERRO!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1301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MAIORES DESCOBERTAS DA CIÊNCIA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80"/>
          </a:xfrm>
        </p:spPr>
        <p:txBody>
          <a:bodyPr/>
          <a:lstStyle/>
          <a:p>
            <a:r>
              <a:rPr lang="pt-BR" dirty="0"/>
              <a:t>A Terra não é o centro do </a:t>
            </a:r>
            <a:r>
              <a:rPr lang="pt-BR" dirty="0" smtClean="0"/>
              <a:t>Universo</a:t>
            </a:r>
            <a:endParaRPr lang="pt-BR" dirty="0"/>
          </a:p>
        </p:txBody>
      </p:sp>
      <p:pic>
        <p:nvPicPr>
          <p:cNvPr id="2050" name="Picture 2" descr="http://ibxk.com.br/2013/8/materias/6148572697113234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420888"/>
            <a:ext cx="4968552" cy="3790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154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MAIORES DESCOBERTAS DA CIÊNCIA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79"/>
          </a:xfrm>
        </p:spPr>
        <p:txBody>
          <a:bodyPr/>
          <a:lstStyle/>
          <a:p>
            <a:r>
              <a:rPr lang="pt-BR" dirty="0" smtClean="0"/>
              <a:t>A equação </a:t>
            </a:r>
            <a:r>
              <a:rPr lang="pt-BR" dirty="0"/>
              <a:t>E=mc</a:t>
            </a:r>
            <a:r>
              <a:rPr lang="pt-BR" baseline="30000" dirty="0"/>
              <a:t>2</a:t>
            </a:r>
            <a:endParaRPr lang="pt-BR" dirty="0"/>
          </a:p>
          <a:p>
            <a:endParaRPr lang="pt-BR" dirty="0"/>
          </a:p>
        </p:txBody>
      </p:sp>
      <p:pic>
        <p:nvPicPr>
          <p:cNvPr id="5122" name="Picture 2" descr="http://ibxk.com.br/2013/8/materias/614857269711334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76872"/>
            <a:ext cx="6096000" cy="387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731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MAIORES DESCOBERTAS DA CIÊNCIA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80"/>
          </a:xfrm>
        </p:spPr>
        <p:txBody>
          <a:bodyPr/>
          <a:lstStyle/>
          <a:p>
            <a:r>
              <a:rPr lang="pt-BR" dirty="0"/>
              <a:t>Somos descendentes de primatas</a:t>
            </a:r>
          </a:p>
        </p:txBody>
      </p:sp>
      <p:pic>
        <p:nvPicPr>
          <p:cNvPr id="4098" name="Picture 2" descr="http://ibxk.com.br/2013/8/materias/614857269711341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36912"/>
            <a:ext cx="6370707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705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MAIORES DESCOBERTAS DA CIÊNCIA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80"/>
          </a:xfrm>
        </p:spPr>
        <p:txBody>
          <a:bodyPr/>
          <a:lstStyle/>
          <a:p>
            <a:r>
              <a:rPr lang="pt-BR" dirty="0"/>
              <a:t>Não sabemos do que o Universo é feito</a:t>
            </a:r>
          </a:p>
        </p:txBody>
      </p:sp>
      <p:pic>
        <p:nvPicPr>
          <p:cNvPr id="6146" name="Picture 2" descr="http://ibxk.com.br/2013/8/materias/6148572697113453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26885"/>
            <a:ext cx="4752528" cy="380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216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MAIORES DESCOBERTAS DA CIÊNCIA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80"/>
          </a:xfrm>
        </p:spPr>
        <p:txBody>
          <a:bodyPr>
            <a:normAutofit fontScale="85000" lnSpcReduction="10000"/>
          </a:bodyPr>
          <a:lstStyle/>
          <a:p>
            <a:r>
              <a:rPr lang="pt-BR" dirty="0"/>
              <a:t>Já ocorreram outras extinções em massa no passado</a:t>
            </a:r>
          </a:p>
        </p:txBody>
      </p:sp>
      <p:pic>
        <p:nvPicPr>
          <p:cNvPr id="7170" name="Picture 2" descr="http://img.ibxk.com.br/2013/8/materias/6148572697113859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92896"/>
            <a:ext cx="4536504" cy="301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67544" y="5805264"/>
            <a:ext cx="8229600" cy="748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 smtClean="0"/>
              <a:t>... </a:t>
            </a:r>
            <a:r>
              <a:rPr lang="pt-BR" dirty="0"/>
              <a:t>e</a:t>
            </a:r>
            <a:r>
              <a:rPr lang="pt-BR" dirty="0" smtClean="0"/>
              <a:t> não só na época dos dinossauros.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063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Outras descobertas Interessantes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323579"/>
              </p:ext>
            </p:extLst>
          </p:nvPr>
        </p:nvGraphicFramePr>
        <p:xfrm>
          <a:off x="82008" y="2708920"/>
          <a:ext cx="8594448" cy="306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4816"/>
                <a:gridCol w="2864816"/>
                <a:gridCol w="2864816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CHEGADA</a:t>
                      </a:r>
                      <a:r>
                        <a:rPr lang="pt-BR" baseline="0" dirty="0" smtClean="0"/>
                        <a:t> A LUA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ESTRUTURA</a:t>
                      </a:r>
                      <a:r>
                        <a:rPr lang="pt-BR" baseline="0" dirty="0" smtClean="0"/>
                        <a:t> DO DNA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SELEÇÃO NATURAL</a:t>
                      </a:r>
                      <a:endParaRPr lang="pt-BR" dirty="0"/>
                    </a:p>
                  </a:txBody>
                  <a:tcPr/>
                </a:tc>
              </a:tr>
              <a:tr h="1260140">
                <a:tc>
                  <a:txBody>
                    <a:bodyPr/>
                    <a:lstStyle/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83" y="3429000"/>
            <a:ext cx="2554453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01008"/>
            <a:ext cx="2603272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884" y="3536210"/>
            <a:ext cx="2573547" cy="1922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062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Outras descobertas Interessantes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852315"/>
              </p:ext>
            </p:extLst>
          </p:nvPr>
        </p:nvGraphicFramePr>
        <p:xfrm>
          <a:off x="82008" y="2708920"/>
          <a:ext cx="8594448" cy="306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4816"/>
                <a:gridCol w="2864816"/>
                <a:gridCol w="2864816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 ELETRICIDADE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TEORIA DOS GERMES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BÓSON</a:t>
                      </a:r>
                      <a:r>
                        <a:rPr lang="pt-BR" baseline="0" dirty="0" smtClean="0"/>
                        <a:t> DE HIGGS</a:t>
                      </a:r>
                      <a:endParaRPr lang="pt-BR" dirty="0"/>
                    </a:p>
                  </a:txBody>
                  <a:tcPr/>
                </a:tc>
              </a:tr>
              <a:tr h="1260140">
                <a:tc>
                  <a:txBody>
                    <a:bodyPr/>
                    <a:lstStyle/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94161"/>
            <a:ext cx="2658883" cy="198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565715"/>
            <a:ext cx="2467262" cy="184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506387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480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2376264"/>
          </a:xfrm>
        </p:spPr>
        <p:txBody>
          <a:bodyPr>
            <a:normAutofit fontScale="90000"/>
          </a:bodyPr>
          <a:lstStyle/>
          <a:p>
            <a:pPr algn="just"/>
            <a:r>
              <a:rPr lang="pt-BR" dirty="0" smtClean="0"/>
              <a:t>Muitas outras que tiveram maior ou menor impacto na vida das pessoa dependo do meio onde a mesma esta inserida...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648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276872"/>
            <a:ext cx="8229600" cy="1440160"/>
          </a:xfrm>
        </p:spPr>
        <p:txBody>
          <a:bodyPr>
            <a:normAutofit/>
          </a:bodyPr>
          <a:lstStyle/>
          <a:p>
            <a:r>
              <a:rPr lang="pt-BR" dirty="0" smtClean="0"/>
              <a:t>Para você qual foi a maior descoberta da ciência?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440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pt-BR" dirty="0"/>
              <a:t>Quais as principais contribuições dos povos antigos para os dias atuais</a:t>
            </a:r>
            <a:r>
              <a:rPr lang="pt-BR" dirty="0" smtClean="0"/>
              <a:t>?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120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Arquimedes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Princípio </a:t>
            </a:r>
            <a:r>
              <a:rPr lang="pt-BR" dirty="0"/>
              <a:t>de Arquimedes – todo corpo mergulhado num fluido sofre, por parte do fluido, uma força vertical para cima, cuja intensidade é igual ao peso do fluido deslocado pelo corpo.</a:t>
            </a:r>
          </a:p>
        </p:txBody>
      </p:sp>
      <p:sp>
        <p:nvSpPr>
          <p:cNvPr id="4" name="Retângulo 3"/>
          <p:cNvSpPr/>
          <p:nvPr/>
        </p:nvSpPr>
        <p:spPr>
          <a:xfrm>
            <a:off x="35496" y="6165304"/>
            <a:ext cx="9108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i="1" dirty="0"/>
              <a:t>“Eureca!” a </a:t>
            </a:r>
            <a:r>
              <a:rPr lang="pt-BR" b="1" i="1" dirty="0" smtClean="0"/>
              <a:t>interjeição atribuída </a:t>
            </a:r>
            <a:r>
              <a:rPr lang="pt-BR" b="1" i="1" dirty="0"/>
              <a:t>a </a:t>
            </a:r>
            <a:r>
              <a:rPr lang="pt-BR" b="1" i="1" dirty="0" smtClean="0"/>
              <a:t>Arquimedes </a:t>
            </a:r>
            <a:r>
              <a:rPr lang="pt-BR" b="1" i="1" dirty="0"/>
              <a:t>“usada como solução </a:t>
            </a:r>
            <a:r>
              <a:rPr lang="pt-BR" b="1" i="1" dirty="0" smtClean="0"/>
              <a:t>de triunfo </a:t>
            </a:r>
            <a:r>
              <a:rPr lang="pt-BR" b="1" i="1" dirty="0"/>
              <a:t>ao encontrar a </a:t>
            </a:r>
            <a:r>
              <a:rPr lang="pt-BR" b="1" i="1" dirty="0" smtClean="0"/>
              <a:t>solução para </a:t>
            </a:r>
            <a:r>
              <a:rPr lang="pt-BR" b="1" i="1" dirty="0"/>
              <a:t>um problema difícil</a:t>
            </a:r>
            <a:r>
              <a:rPr lang="pt-BR" b="1" i="1" dirty="0" smtClean="0"/>
              <a:t>” (Houaiss</a:t>
            </a:r>
            <a:r>
              <a:rPr lang="pt-BR" b="1" i="1" dirty="0"/>
              <a:t>).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0840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Princípio de Arquimedes</a:t>
            </a:r>
            <a:endParaRPr lang="pt-BR" dirty="0"/>
          </a:p>
        </p:txBody>
      </p:sp>
      <p:pic>
        <p:nvPicPr>
          <p:cNvPr id="1026" name="Picture 2" descr="http://k31.kn3.net/taringa/1/7/1/2/6/4/67/fhercho06/870.jpg?46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927415"/>
            <a:ext cx="4312171" cy="93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200.17.141.35/egsantana/fluidos/estatica/arquimedes/arquimedes_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64" y="2348880"/>
            <a:ext cx="5888201" cy="285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6271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Isaak</a:t>
            </a:r>
            <a:r>
              <a:rPr lang="pt-BR" dirty="0" smtClean="0"/>
              <a:t> Newton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Não se </a:t>
            </a:r>
            <a:r>
              <a:rPr lang="pt-BR" dirty="0"/>
              <a:t>destacou nos estudos durante os anos em que lá permaneceu</a:t>
            </a:r>
            <a:r>
              <a:rPr lang="pt-BR" dirty="0" smtClean="0"/>
              <a:t>, mas</a:t>
            </a:r>
            <a:r>
              <a:rPr lang="pt-BR" dirty="0"/>
              <a:t>, mesmo assim, desenvolveu um recurso </a:t>
            </a:r>
            <a:r>
              <a:rPr lang="pt-BR" dirty="0" smtClean="0"/>
              <a:t>matemático que </a:t>
            </a:r>
            <a:r>
              <a:rPr lang="pt-BR" dirty="0"/>
              <a:t>leva seu nome: </a:t>
            </a:r>
            <a:r>
              <a:rPr lang="pt-BR" b="1" dirty="0"/>
              <a:t>Binômio de Newton</a:t>
            </a:r>
            <a:r>
              <a:rPr lang="pt-BR" dirty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6125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i="1" dirty="0"/>
              <a:t>Binômio de </a:t>
            </a:r>
            <a:r>
              <a:rPr lang="pt-BR" b="1" i="1" dirty="0" smtClean="0"/>
              <a:t>Newton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6707088" cy="4525963"/>
          </a:xfrm>
        </p:spPr>
        <p:txBody>
          <a:bodyPr/>
          <a:lstStyle/>
          <a:p>
            <a:pPr marL="0" indent="0">
              <a:buNone/>
            </a:pPr>
            <a:endParaRPr lang="pt-BR" b="1" i="1" dirty="0" smtClean="0"/>
          </a:p>
          <a:p>
            <a:pPr marL="0" indent="0">
              <a:buNone/>
            </a:pPr>
            <a:r>
              <a:rPr lang="pt-BR" b="1" i="1" dirty="0" smtClean="0"/>
              <a:t>Expressão </a:t>
            </a:r>
            <a:r>
              <a:rPr lang="pt-BR" b="1" i="1" dirty="0"/>
              <a:t>algébrica </a:t>
            </a:r>
            <a:r>
              <a:rPr lang="pt-BR" b="1" i="1" dirty="0" smtClean="0"/>
              <a:t>formada pela </a:t>
            </a:r>
            <a:r>
              <a:rPr lang="pt-BR" b="1" i="1" dirty="0"/>
              <a:t>soma ou a diferença </a:t>
            </a:r>
            <a:r>
              <a:rPr lang="pt-BR" b="1" i="1" dirty="0" smtClean="0"/>
              <a:t>de dois </a:t>
            </a:r>
            <a:r>
              <a:rPr lang="pt-BR" b="1" i="1" dirty="0"/>
              <a:t>termos.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810" y="2204864"/>
            <a:ext cx="2126123" cy="400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1414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Aplicação do Binômio de Newton no triangulo de Pascal</a:t>
            </a:r>
            <a:endParaRPr lang="pt-BR" dirty="0"/>
          </a:p>
        </p:txBody>
      </p:sp>
      <p:pic>
        <p:nvPicPr>
          <p:cNvPr id="2050" name="Picture 2" descr="http://4.bp.blogspot.com/-EeV5c0MXoNU/UXshA8wcf9I/AAAAAAAAAFk/lZVuTBv9Lvs/s1600/trian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628800"/>
            <a:ext cx="4725144" cy="427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2446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Newton e a Gravidade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Ao </a:t>
            </a:r>
            <a:r>
              <a:rPr lang="pt-BR" dirty="0"/>
              <a:t>terminar os estudos, voltou para a fazenda da mãe, </a:t>
            </a:r>
            <a:r>
              <a:rPr lang="pt-BR" dirty="0" smtClean="0"/>
              <a:t>pois uma epidemia assolava Londres. Um fenômeno corriqueiro numa </a:t>
            </a:r>
            <a:r>
              <a:rPr lang="pt-BR" dirty="0"/>
              <a:t>fazenda chamou a atenção de Newton: </a:t>
            </a:r>
            <a:endParaRPr lang="pt-BR" dirty="0" smtClean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10387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Newton e a Gravidade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Enquanto observava uma </a:t>
            </a:r>
            <a:r>
              <a:rPr lang="pt-BR" dirty="0"/>
              <a:t>macieira, percebeu um de seus frutos cair. O </a:t>
            </a:r>
            <a:r>
              <a:rPr lang="pt-BR" dirty="0" smtClean="0"/>
              <a:t>fato o </a:t>
            </a:r>
            <a:r>
              <a:rPr lang="pt-BR" dirty="0"/>
              <a:t>levou a pensar que havia uma força atraindo os corpos </a:t>
            </a:r>
            <a:r>
              <a:rPr lang="pt-BR" dirty="0" smtClean="0"/>
              <a:t>e esta </a:t>
            </a:r>
            <a:r>
              <a:rPr lang="pt-BR" dirty="0"/>
              <a:t>poderia estar puxando até mesmo a Lua, impedindo-a </a:t>
            </a:r>
            <a:r>
              <a:rPr lang="pt-BR" dirty="0" smtClean="0"/>
              <a:t>de escapar </a:t>
            </a:r>
            <a:r>
              <a:rPr lang="pt-BR" dirty="0"/>
              <a:t>de sua órbita.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6659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Ainda sobre maças...</a:t>
            </a:r>
            <a:endParaRPr lang="pt-BR" dirty="0"/>
          </a:p>
        </p:txBody>
      </p:sp>
      <p:pic>
        <p:nvPicPr>
          <p:cNvPr id="4098" name="Picture 2" descr="http://www.estudokids.com.br/wp-content/uploads/2014/03/newton-lei-da-gravidad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869160"/>
            <a:ext cx="1751856" cy="131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barradascomunicacao.files.wordpress.com/2012/03/mac3a7as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720080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7830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Leonardo da </a:t>
            </a:r>
            <a:r>
              <a:rPr lang="pt-BR" dirty="0" smtClean="0"/>
              <a:t>Vinci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Além </a:t>
            </a:r>
            <a:r>
              <a:rPr lang="pt-BR" dirty="0"/>
              <a:t>de pintor, Leonardo foi escultor, arquiteto, anatomista</a:t>
            </a:r>
            <a:r>
              <a:rPr lang="pt-BR" dirty="0" smtClean="0"/>
              <a:t>, botânico</a:t>
            </a:r>
            <a:r>
              <a:rPr lang="pt-BR" dirty="0"/>
              <a:t>, zoólogo, geólogo, físico, poeta, músico, inventor</a:t>
            </a:r>
            <a:r>
              <a:rPr lang="pt-BR" dirty="0" smtClean="0"/>
              <a:t>, piadista</a:t>
            </a:r>
            <a:r>
              <a:rPr lang="pt-BR" dirty="0"/>
              <a:t>, cozinheiro e, ainda, era bom cantor.</a:t>
            </a:r>
          </a:p>
        </p:txBody>
      </p:sp>
      <p:pic>
        <p:nvPicPr>
          <p:cNvPr id="5122" name="Picture 2" descr="http://www.academiadeciencia.org.br/site/wp-content/uploads/2013/01/leonardo-da-vinci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194855"/>
            <a:ext cx="2195736" cy="266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71670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157592" cy="194421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As demandas da sociedade geram a necessidades e a ciência procura resolver estas questões..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15915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Leonardo da Vinci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Como pintor ele fez sucesso mas como cantos acho que não fez muito sucesso...</a:t>
            </a:r>
            <a:endParaRPr lang="pt-B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414543"/>
            <a:ext cx="2093590" cy="3174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27182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Inventos de Leonardo da Vince</a:t>
            </a: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498" y="1844824"/>
            <a:ext cx="2825502" cy="4130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http://www.sitedecuriosidades.com/im/g/27D6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135734"/>
            <a:ext cx="307351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0" y="2262742"/>
            <a:ext cx="2209791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80037" y="1907540"/>
            <a:ext cx="2408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/>
              <a:t>Asa delta e paraquedas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6349092" y="1547157"/>
            <a:ext cx="26153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Roupa de mergulho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3452137" y="1660158"/>
            <a:ext cx="2000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Homem </a:t>
            </a:r>
            <a:r>
              <a:rPr lang="pt-BR" b="1" dirty="0" err="1"/>
              <a:t>Vitruviano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8403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Inventos de Leonardo da Vince</a:t>
            </a:r>
            <a:endParaRPr lang="pt-BR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789040"/>
            <a:ext cx="2282603" cy="286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2232248" cy="3568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281544"/>
            <a:ext cx="3656937" cy="255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771800" y="1916832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PONTE MÓVEL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6660232" y="3374840"/>
            <a:ext cx="2354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CARRO BLINDADO</a:t>
            </a:r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251520" y="4868131"/>
            <a:ext cx="19961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Robô </a:t>
            </a:r>
            <a:r>
              <a:rPr lang="pt-BR" b="1" dirty="0" err="1"/>
              <a:t>tamborilador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27041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9249599" cy="29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5283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Atividade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i="1" dirty="0"/>
              <a:t>Descreva como era a escola que você </a:t>
            </a:r>
            <a:r>
              <a:rPr lang="pt-BR" b="1" i="1" dirty="0" smtClean="0"/>
              <a:t>estudou e </a:t>
            </a:r>
            <a:r>
              <a:rPr lang="pt-BR" b="1" i="1" dirty="0"/>
              <a:t>como é a que você trabalha</a:t>
            </a:r>
            <a:r>
              <a:rPr lang="pt-BR" b="1" i="1" dirty="0" smtClean="0"/>
              <a:t>.</a:t>
            </a:r>
          </a:p>
          <a:p>
            <a:endParaRPr lang="pt-BR" b="1" i="1" dirty="0"/>
          </a:p>
          <a:p>
            <a:r>
              <a:rPr lang="pt-BR" b="1" i="1" dirty="0" smtClean="0"/>
              <a:t>(QUAIS OS LABORATORIOS E OUTROS AMBIENTES PRESENTES?)</a:t>
            </a:r>
          </a:p>
          <a:p>
            <a:endParaRPr lang="pt-BR" b="1" i="1" dirty="0"/>
          </a:p>
          <a:p>
            <a:r>
              <a:rPr lang="pt-BR" b="1" i="1" dirty="0" smtClean="0"/>
              <a:t>ELABORE UM PARALELO ENTRE AS DUAS</a:t>
            </a:r>
            <a:endParaRPr lang="pt-BR" b="1" i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46651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pPr algn="just"/>
            <a:r>
              <a:rPr lang="pt-BR" dirty="0" smtClean="0"/>
              <a:t>NA ESCOLA EM QUE EU ESTUDAVA TINHA SALA DE DATILOGRAFIA!</a:t>
            </a:r>
            <a:endParaRPr lang="pt-BR" dirty="0"/>
          </a:p>
        </p:txBody>
      </p:sp>
      <p:sp>
        <p:nvSpPr>
          <p:cNvPr id="4" name="AutoShape 2" descr="data:image/jpeg;base64,/9j/4AAQSkZJRgABAQAAAQABAAD/2wCEAAkGBxQTEhQUExQWFhUXGBwYFxYYFxcaFxwYGRgXFxcWGBocHCggHBolHBcXITEhJSkrLi4uFx8zODMsNygtLisBCgoKDg0OGxAQGywkICYsLCwsLCwsLCwsLCwsLCwsLCwsLCwsLCwsLCwsLCwsLCwsLCwsLCwsLCwsLCwsLCwsLP/AABEIAKIBNwMBIgACEQEDEQH/xAAcAAABBQEBAQAAAAAAAAAAAAAFAgMEBgcAAQj/xABEEAACAQIEAwUFBQYEBQQDAAABAhEAAwQSITEFQVEGImFxgRMykaGxB1LB0fAjQmJyguEUM6LxFUOSssIkU2PiFjRU/8QAGQEAAgMBAAAAAAAAAAAAAAAAAQIAAwQF/8QAJhEAAgICAgICAwADAQAAAAAAAAECEQMhEjEEQSIyUWFxE0OBQv/aAAwDAQACEQMRAD8AzC5dgGOkcudR2uTpOkbfoUouCBvPOBTBjlTUNZKN0QY8h5eNNs5MDn+tKYU/ClXLknTbalIeMTtS7VzkB0/v+vGlAbKREeH1pzD4ckzHUjy8KDYaDnY67GKt+Mr8VJ/CtZtbD4fA1jPAbuXEWj/GPnp+NbBhmlfjSCZOyWDS0OoqOGpQaoVHuJOoojcO3iqn/SKEY+7Clt4BPwE1lvHOL4tXFw4m4V2UoxVVjZSqnLtprvVUNZJF3FygqNoU03YPfbyH1Y/jVS7Ddrhil9ncP7dRM7B1EDN0DaiR6+AsV3Fpa9rccwiLmY9AoBPnvWhFNUFgf1+hS5FY9xD7ScSzk2QltOSlQxI/iJ5+UfjVn7G/aAMVcSxdthLrKYZSSjMupAB1XQE7nY61KDTL2DS1P6k/hTRJ6H4V6jeB+BqEJAPh+vWlqfAfAUwD4H4GlB/1rUCPzSg1ZV2q+0xxcKYPLkXQ3iMxY8ygOmTxIM8tN09mPtPf2gTGBch09qoylT1cbFfERHjRGUWau7aUOmplx9P7jw8agA1i8vtF+D2OTRDAe4f5vwFDJongR+y9TSeL9x831HhXTSQPL4j86SCenzX866BlHJrppEnp8x+de6/or+dQgqa9BpBP6kfnSST0+a/nUIOlqpHHPtOwuHuG2oe6VMMUy5Z1mCTrEfPnVU+1Htnca6+EssURIF1lJDOxAOWR+4ARMbnwGualtqFjcTc+Gfahg7pIcta0nvCecRoOe+k1a+HcUtX1zWnDjTaQRO0g6ivl7PoQKvH2R8ZZMatoscl5SsTpmAzKfD3Y9aKA1RuTNQ7ib9xgNyMo82OUfWpzDy+IoZxJ4Ka6Zs24/cUv9QKVkQ7gf3iNsxjyHdHyFeV7w+3CqNNutdVrAfNZE7wKRcSdjT+Ewb3WARcxJ9PWjGL7PW7YytikFzYqFJUHozA6VW8kY6ZojgnJWkVdu6d69FzwNSsThGUlWgEEg+Ypv/DnnTWVU7FJck68zvVo7PYcOGLCRtMVL4J2XtezVrgljqZJj4UT4hiEsJktqCx2A2FZZ5OTpG7Hg4rlIrGF4LcW6O7nggqVIiQfGDMiNutaVg8QIInnNVfgvDMW9kXRalRmYuSLaxIOhuROpbUaeNP3O0FmSBcgjkdQdRsykqdJ2NXUzmzdstYelrcofwXEDEWhctsCuupYKdCVMhiCNQd6kO+WcxGnOQR8QYo0ISMQZFUnHWwCbbIBmMxlgMF0B2Eju8qtWIxYymO8wGYADUiJ7pOh+NSsJwdcQMO94MCiEm3I/fIbK58DIgeNUPHKU3Rpw5VBbMrwuFxNjG2rwtMQzqyFVbIQ6gFQwnYMRr90kitR4nhTeS/ZkS6HKTsDC5Z6jMtWG9ZRgQAAQIEaAAcoHLSgSt+2/o6n7xrRVaKZSt2ZA2AkEMMpB5EEHy9Ki4d/YYuzcBCqtxGnkACM3pE/OtJ4x2PFx7l205SVJyRI9pqRBJ0BO48/SR2f+zlLlqcdqSNERoj+JnjfwGnWdqSKlZocoSiXK28wRsaWpptsH7FUElgAAGJ1MADvab1ykVYZSRbP0/ChXa1GbBYhUJBNs6jUx+9H9Mj1ognn/p/+1euJBGhnSCPlQCjAv+Hd0kMWI5RQoZgSY0G/h4Vc+KcOXD4lkDNAYwsn3SZTU790gadDNBuO3wFYADv8422kjXeKpjN3xNzxx48kaR9lvaD22GawxGawAE6+yiF88sRPSPW2TWKfZ1fuLjbZt22YEFWOsKpEsxI0EATr9YraM1Z/K7QMS7Hc1E8N/lr6/U0HzUUtvCJ5dOtHxV8n/AZ+h6a8zU17Uda72o6j41uMo6Wr2aZL/r1peaoQVNeXCYMbxp50nNSWbSoEwbtRwa6MXeDOjOWzMQRzgjTfUR8ahWuz9wjdQehYT59OW3jV67X4FHxmZ4BXLBmNIB/OgV7hNt7hfXTcA6a7elZnN2boYrjZVuJ8Ke2Mxg7CFk6/DnVm+yjhDtjVuMpVLaljO+Y6KNfHX+mp+GwXtGW2izJ0HSATWg9l+Drh0ImWOrH6AeA/OrccmyrPGMV+w5degHEnJuqOQXXXm7R9FNG71V+3cz4lxyUj/Sv5uadfYzeg/aNdXlraup2Ax/gGF9kqwJYg+p2ohxTB2UuBBbBUKCXYgKszzO7GI+dDxfyBHGoXf+U7/nRUW7d8kuAVKxM8vL1rnNu7O/CuNL0VntN2cugm8msaso1MR7w66UF4VbNx18Dr+VaNhAEUW8wZVWB1Cz3VJ56T6RUTB8Hs2iSqxJnf6VZHNSpmafjJy5IJWCMg8qD8W4ezFSrRrrtRUvHlUe7iO8I5flVUXvRfkSapkTifAVGGM4i9lBDexPetFtBOXTKdBrJjktVbGYfA5oW7ipIkvkslAddAucMRtrPOryOKK0WkBuFpDQO6oIg5idOe2+u1UXhXCfbXms2lsgoDma49wKCCVykgySSOnXpW7FJtfI5Pk44wn8We9l0t2sZab2pKGVY5YY5lIgLJHvZd25VoWI7TcKwVkr7C9iL5HuXwHZpkZmclraLI/cHktDMP2DuqMwu4YRBlcP7QgjXuzJ9Y5TpQxuEl8R7K7iMNdzEAhTlugCSP2YCtpLd0Bt6sbRnAeP7TPeJZLdvDopH7PDpkQfdzGdfgB4CuHbfGquVMQ41mYQtz0kqdKvzfZ5a/5bqyE5sjrlJMQOQhon4nqajcQwXCsO4w+KwARjrnt4u5PhLXGVATvlzHy2oWTQ1wr7QLhRSVttIGYjMDPjuBz0otwjilvEO0XAjxASbWbWe8C5EgHlFVnGYDha2y2FuYyDOjrbdFKxKgggk6jYt59aVazMzezeFkf5kKIY7wSRA570q5Xssk4taWzcLmMvI5W9hMQtsRlu27bXUaN9LWZlnxHLfaXbXa7DSq+0yH7rDI+hjVGhhy+NYnY4jesMfY33tqGOVrbm3IBMMVRhuNY8aXiOO4i4IuYrFODyOIuMP+ljFPbK6RuuK4slwd1gR+GkfjTdu+Ov6isFS+ijuXXB6CVPmCjQfU0Twnay/ZPcu3TpEM4YaeBU/Wg9ko2wXKdV6w/g3bS9ZulrjNdDRIdyYAn3OQOo23itN7G9oLWNZlVnR1ElSRqORU6g+NCiUO9qezwxJtkd1lEZ43BOx6wdQPP1hYH7OrRE33a5H7oGRfInVvgRV0xVkobbAkrmhpM6MCAY8GIqXjryWrTM7KqqJLMQqjzJ0AplCN9Dqckqsp/HL1rhwt2MLZtAkZ3JXcSQFEQQCQx35dZNTsJi1uolxdFcTB1IIJDKesEHXnoedUjtPxL22KZgwZcqhWBBBAHIjQ6lvWaJdjcYSty2dlYMP6hB/7B8aw+Ttu/RthFKCaLVmoxPdQfwj6UANyjF65sOgH0oeJ7Kc/oez1xunrUb2lcXrYZx+Z3A+A/KkhB0/D6U0Hr3NUIOFR+i3504pHQ/GvLGHLa7D5nypxlGyjwk/h+dQJQftAwGq3VJg9xpiJ1K8ugPwFVVMQV0Jk9NPlArWeN4FL1s23909NwRsap9vsSqtpegfya/UfSqZY5N6RpxZko02ROyFxfb99whKwkiRJO241gVolpIGjD4H8zVcwHZbDoyu2a4ymRm90HrlA1PnNWS201fDG4xplGWSlK0Iug9V/1flVd7Ogu119NWO5jck/SKMcZuZLdw9FMecafWh3Zu3FoeJJ/AfSpFbYj6Dy226D4iupqvKYhleBs6QfKojYG9bYi0RkPI8qNWkik39q5nKjuKGhrAWSg1Mk7mp0aVAt3qfXEUNhTQ6dqb0UFj0pDXxUPE32Yqqe9OgG+mvpTpCTloMcLVislSoJnURyFI4niUV1RnVWIkBjEiY0+FMHBWAqtiSZHvFsReKyd+YA8tap3aZbHtf2ERHurJIj96GMtM/KteOafxRysuOX2ZebV50MgkeR0opgOO3CwUkMCY13+NZLguKXrX+XcMDddwPNG28wPWjnD+24Q5rtqSNZQ76H90n5zVlFFGmXuIPJiB6fnVV7aYcXcPccgB7YLqwAB0gtMbggc/wqab7HUmPDSo+Lt50ZSSQwIMk8xFW0iGWPi+6NBB8NyJkn1HyimC/WKPr2SvmWuOh0kgSx0HLQa0a4JgFAzBFUDbTUkc+p8zSJMOij2kL6KCx6KCx+AqUezuKBj2TbTyHyaKtfHMVctsiC+8MCYLQNDGgECk2izW3iWPd8TGYZo8Ymo+yFcw3ZnFsw/YvuJjSAT1PdGnOY8d6vVn7PbV1DkcqAGi82rFgQMmUMFKySMwGuQ6ihptYqFbCpfy+zTZSyn3pkOCNAdh1pHCu0eJtXFsFB7Rslq2HDW7g75yBc4ZQM7z7vyiBFq9kf6I93sdbtXHS9fDlT/wAsMAeqksu/011qxdgOymKuOLmHtC1bAAN52AHtAMrhPeLqTm5QJI8KsN7sGwK5vaMJGcoyPInvRIQgkTG9X/B9oMNbVbf+QFAVUdGQADQASIj1oSVjQk4gW/2cx+URdsP6FCfULHxrN8b2U4xbBW5auXk8GS6p9Jz/ACrdOG8Xs31zWbiXANypBjz6VNBqEbPmbBYe8txbRwdw3HOVbZW6jz/Dm1HjsBEnata7K/Z2ttc96UZtTat3HgH+J5lm6x8TWgVQ+0n2irZuG3hrS32RofNc9msiQVRsrSQdDMDzoOKfZOTRYX7L4eIAdfHOxP8Aqmmsb2fuGPZ3wIIkPbzyOYEMsGOcHyqtYT7UV09vhMTZncrbW+g/qtsG/wBNG+H/AGi8NumBi7aNMZbua0Z8rgWgopdE5Nnt7gd4bC2w6AlT+AobirN23ObDXYH7yFGH/dNTO1/2h4TBW5DpevMP2dq26knozsJCJ4n0BrF+M9s8Ri3zYjK6zpb7wtr4KoaJ8TJ8aPEBq4xNvf2mg8j4a61Jw6hzAYGN95H96xy3xqyQofDgBdijbeQ0jymmbeNt22c2CwFwftFuM0EyTELoVkzrOtSiG7vcygA8pmPl9aj2LpaTEA/QbAVmeD40yKPZ37bE/uSB6Ab/ABNeY3ttirRyLbWBu5BIjwWZHnm9KZS9ENLumdBTQtzVE4X2pxmKcJb/AMPa1IBfPJgBjCgty8RtRhsPxH/+uwPAYYn/AM6ZELQqV7ZcRPoPzrNuN9pMZhLlr2l5L1lj3ytkJ7pGddCTOUyNdwelaFZxAygrqI7p6jqOgO8+VFOyNVoj9oEzWLgO4XNHQKQRPiSKRwtMttB0ApeLzG28zB0J11J0geArrC6bj40ZgJOaupso3T5g/jXUhCjCoONuaU8j6TyoZjrkzXLStnem6REuY4Dc11viEiYMdYMVAciCetTV4biHtIcrLaOwAgxBIcnoWjzmtEMdmKebiSRxAHnTuChmzDlufHkKRwvgqWbX7WHc6uTqJ6L0H1obawl7M/s5FowVBOs8455T41IQ5PQMmVxSch/jfFLYYTb9qQDKEyIO7FJGb51WsZjGukSEgCFVFASNdABDK2u+tP4vClmKn3p231H4+WvnUvh/BmaGX2dvlndx6wBJPwFaYQUTHPI5kFcGNGvNlXknvPttJEgeB/vSLri7dRVQKCyqI3MkDWrJZ4DhgZvXnut91FYD5An5ijuAshP/ANfBP/MVC/FmOantFaTCUV4y0lMFjX/ctWx4sXPwAH1pvE9m7gBbEYplXf3ltKB4EQY8zUeVB4M5oG5qJf4hZUw1xQdozCfhvUW7huHIZa6LrdVD3T/1QR86jXO0GFsjuWT4ZmRB8FzGp/kb6QeJXe2HEUe6gXN3VIMgjc8pHhVy+zzg6KpvXGDFo9mpOgX77DYsTt0AnnoITtF/iWVSllbU6koWI1iAWMZidBpzqw2LkERoBoB4cqRysWSoubP3CUC547syFzfxEaxPhVN4tf4isPcweGvohzA2ixKlTIIDd+dN1WdKJ4biGu+o5c/hRHDY8cx60BQX2V7ScQxDd217C2urG6LhDfw25AM85NXYcTuk5biW2tka6nNPkRER+uo2xj15tNSGdI2n+9GxheE4VglBCWzZ1nuMywfCDA8qc4liLmFsXb6YtmS2jOUuKrzAkKraEEmAPOhXEOIQsaDx3NUTttxBzZyK0JcOR1iZ/fVhqIIKePlRDYdf7YDcsXLbWzZuMhC3U7wUkRI1md4PI61UeF3luQLZQkfuZ0DRtoGYTtyqtjhN2JXveW/lG5PkKi3FZTDJr4jX1oWRo13A4q2iZb02z/8AIrKpnoxEH0NR8RZwd3Mty4ynkRbS7ZywIkZsxac3hEeua4LjV21/l3bieAY5fVToaOcK45dusF9hYvncnI1t4GpLG0RI9Kn7FUaDWM7IYQqzpewroqszAZ7N0qqlmy2iAGIUMYJ5UEw3ZvDsQ6XwuVjntP7QRlIlCQF0iZK5ugk1OZwLJa6xCOcgCZS5UtmZQ0nuwhXc6MRzrzjvHUdlCotm3EBFkktPvMdunrJkzpB+itcTssjk5gQxJEAQNdssCN9gTUUXz0B8jHyI/GpfEpuEFIZQORB15/hUAqRuCPOiATexizBkHx8fKaWCWHd1jpyp21whbupfKfEaedEcLwe6ASArdMrDX4wKl7JREwfEbthsy5lymM3SVOgPWCda1rs5jPaW7YLM5yZndjPeMQo8N+u1UTA4ZQMrBix3AUGT003+FSeG8ca3ovdE6gRGnIj5Usp8Xsshj5dMu3FOG2sUwt3FDKhDRMa+nLLOnOas9hAijZRAiI0A2AHQCs2wXaMoSRBJkyfGKsHDu21rRbqMv8Ydj/1L08vhRjli2GWGa9BniN8tG4Ubba+OmlN230pnFYrPsBl3BHOefT/evEarpopRIDV7TOavKUIL452Hv2pawRcHNRoT5qefip9DVCxtwgsrAq6+8rCGHmK+g3YiQaqPa7AJcCuyo2RlOZgMyqGBbXcLAOm1VPx4+jSvKl0yg8F4OiRdxOse7a5T1fqf4duvQT+JcVz6too2H4mpPbfFWFuJ7EKO6c2WI94wfr8BVA4txOdJqrJd8F0PCq5vsl47iJuMde6PpRCzxAEamByHM9PTxqsWLkhpA2ojhYgRAHgNfidasiqiqM05OUnYy6Z2uDugsx1YbEToGnx6UX7N8Yt2SP8AF2RctH/mqCXQzEMNnHlr57UFwl2A0Ccz5fCImlXAcrgwYM6kka6+Ub/OrZLk6KE3FWX292/wVvSxhnfoSEtqfmW/01Aft/ibgm1Yt2l6kM5/pZiqn4Gq5hLed1B7pGrKAAIg7c4NdiJuMeQXQCTEdMuxoRxRUeTC8rviiTxHtJiWB9pirgHRO56EWwunmaH4W0t25ChnuGDtJMzvueR50m5h9W0A7vL19fWiHZ05WVxsAdRMTHKedSb4xbSSGxpzmotses9ncRcDBUFqCINwE8jMe9zy/OomPwN+wYvL7WyzZc2UMApHPKNCDRLi2PvIloLdyZiAS0ka7ba0M/8AyhmZrTqGAJWCAuadiSfKYjnVUMuX7ejVk8fAvhe/yO8OxFixYC21L5mzO+hM5jlSOYCx0PeOgqdheJo+xo6qC0LFmyFU3D34UA5AJYmB4gSeZp/iWAt3Q9swqosFgqyDE6E7QIPrVK8hX0WS8Rtd7QKW4pifQ7jz6TU9MR0+VUu3iLlskAi4BqSu+w1I1gbaGPnRfhvGUeADqdhz01nmPma0mBprRY0uHyovw1jDtmICidgZOwGo8flVesX80QQZ2jxo/iz7NAnPdvONB6A/M1EtkBeNvSTVe45gEvoFeYBDCDBkAjfXrRi81D8RVrAVm8blj3TmTo2pHqINO2eMIwy3E08gy/A1OxKTQe9hIPh9KqGsmphMPeByQT/C2o8w0x5CK9wHC/YXDcDaZSIgggmDO+0CqrxTiIuXMw0gQDEbHQ9QfKn8Hx/EW93zj7rjOfjow+IoJMayzcdYjC4YEywMtrJkDvSefeO9V1GLXBP6AruIdofbKF9llaIMPodthlkbbSajWeIgbjLyka/PemjoEmiwGwjalR57H4jWvVwXRmjoYYfPWmMDfVh3WB8jU+025OgHOlXZBlcJlPd2pzD2ltDSEHM7fE0TwnDnfWMq82bQR1/UUoZScuHU3GHvXmn2a+Om/wCvep0tkoXw5baRdusUXdRBzNpyG9Kx9psU2f2Ps0jR4/aN4vGnp8zXvZvBi+Ge4C1yR3mztA10VVHUHnHQVcMHgPZjRbh/nyqPxPyppYZewxyL0Zjj8M9knMRAEztp4g1Hw+IL+7r5Ud7eAAKp1e42Zj/Cuw8pIjyoDgsMq7bnTUxvvHpFZpQSlxNMZy48jQez10i0ttgQw1ncQdfSJ2oys9QfOR+dAuA+4PhRhTWlmUlBSRy+I/OupkNXUCGk3LM1Wu1HCC9swJ9Nf9qtFy9HiaZYXDzUDymiQ+bO2F9UvNkuZw2s6aGSCmmmkcqrL4penzr6N7WdibGL7160rsBAuWybV0DU6Ed1tSTDAiSetYn227C3cF+0Qm7hy0ZyuV0Y7JdXkejDQ+EgUqxpfsaU2yvHiUAgKNa7/jbjYL8D+dQjbP6im2tnw+NNSEsmWeLuukKRMwQdzvrNHeG41L2cglXKRkJ00mGXrVWTDM3uqW8hP0olg+AYliCqFOYZiFj8flSTpbbCot6SLdgWkK2mqb/CRT/Z0YW5ifZYi61kvAU93IWGmUtshOkTIM8ju1wzAOqBbjJmgju+6AecQI8aXYtWoVgFJA0aNeZDRyOvzoZPJhwpb7Dj8TI570XjGcP4bhVLBFv3dgC+fUfejugelVgzdck5VE7KAqgdABoBUbFXTEqkjzg0zg+LKM2gDcsxHrWKUpy7OljxQxs94xwm7iXtoFAsiZYuFMiNu6xGhMHLG9COGcBui6faZGS04BMzJBkBNNREHWKcXjL3HyKQqz75HyHKrFhWAVUXbVierMdZ+fxp5SlCIqjjyTsMWb/fmNhAPgf9qRjbOe0yKY9oYY88pb9pHjlkDzFdaET+tv8Ael5oH4VjT/BvaTRSO2S4cXkS2FtOq94qo12yhgNz4k0ExVx20fIWJ9+QTHIbmB4U/wAeve0vXnkBS2nU5VCA+MxRHsn2e/xjbstkHvudJAA7qTzPy36V04aikcTK+U2ywfZ7w+4M2IuzkXu2wZhm+95f3o7jbpYk0RxQVEW1bAVEACgbAARFC7lXLRQyG4qLeWpd4wDOgoY+LzaWla4f4fd9WOnwmi2CiNigBUK4JVjBOh2BJmOQG5olh8Icze3hTuFk5YidzGY+lTsJgrlzS2kD7x7q/Hc+gNJrsamZUzsMwZTKgaMDm1IGux2NIFlTvKHeN9BqT1FbuvArT2hbvqt2JGYiCJ5KwOZfQ1WeJ/ZdaOZsNdKEgjJc7y69GHeHqGoKaG4My5g37sMPAy0ePOkaKdZnoNR6/lRvjnZLGYYHNZOQfv2++pHVmGoH8wFDrhIbvEZBoAwDEwI7o35byBTKmKR7UkiIJ5RoaMYHG3LZzFUuqmsXBmAjnuDPjrUFmtezBytbDMw7veHdy6sDqRr15VYeAYYf4e8D3gVJUwQYy8gR+YqzHj5OiqcuKsTxPtI9/cgII7onJO4B1lj/ALiKNdne09qVV0NsTvbYlfgIuf8AdVFtH2jBcrDkAvLrIPPqZG3hT73FTuo2Y87kR4ZU/Fuc6abmPwHk3I1HsUoKOWB/d1G4nMaLY5CFzK50PJj8CJ86pPCOOHD3rCE/sroCuPEmFcdIPyJ8KsHHOILZzZp1GgH7x/MdelXTklYmKLaRUO0OK9riWMkhYUT4b/MkelNHQapMjukkiCZ1HXl8KH4didTudSfHnWgYDDgW0EDYTXNgucm2b8nxikEOFLktIum1TVaotpzEbjodfrT6x5HwOnwNamZh8GupsT1H0/tXUpDUQYr2aQrZhPOvQtOQ9YUK4pw9LiOjqGR1Kup2ZTuD+tKLhD1ptnTmZoEPnzivZmzhb72SmaNVZtSVOx158j4g15as2191EHko/KtU7adnbeJAOqOvuuADp91hvE61jmKuMjMjQCrFT5gwfpWPNjkn3o3YZwcethX24FR72N8aB4niyruwoNi+MM2i6DrVccLY8/IjHoseI4kBJ1MamJ2HWNqFYPHnMtstA2VhqWEwseJ0qPgLn/pr5Jkkkf6R+dBXvExPIRPgNvhWlYVFIxy8iUm60aLYwbke6Y/+V5n+kaT50BwP7G8x9mLqLJZGkwoIBIOpESNdfGaIdke0mcize1fZH3zAa5W/igb8/Pdi2qre76lpk78okyOcRMU8Y6eimU3a2aFwzDWMZYzWQCuzIQAVP3WX8dulBsJg3tXHtsPd1HSCTG9DeEN7O+l/DZkXXNqAhBBAhZmJiQRGnWrLiMYbzG4QBMCBt3efxk+tYs+lRu8S5SHU2FDOMYhspCAlzooG8xv6CT6URa5lQ9eVAeHYi97YXf8ADs6AQmkzrq3rHPoKqwQ5M2eTk4R/bO4B2PJhr3dAjuzLH15Dyn0q6ZlRQiAKqjQARH660PtXMTc920E8XM/6VAip1nstcua3rjEfdHdX4DU+pro8kjj8WwPxLjltDllnb7ltS7/BdvWKbwyYnEa27fs0+9cVsx8QhiPX4VeuH9m7dsQqAeQAoomCApP8n4G4FFwvY9TBvM10/wAXu+ijuj4UdscKVRAAHlVg9hXhs0jk2NSQFOCHQUlsPRk2K8WyAaFhAn+HIpaJRXF5ERnuMqIoksxAUDxJ0rO+P9vVErg1zkf81lIX+hN28zA8DRWyUWzHcRtWEz3nCL1O5PRQNWPgKzPj97D8Quxawy2wJLYjLFwkDSQpywdPekx92omDtNioxF52uTIEnoSD5LI2EbUew0AQqwOQAgULoakZjjHFpjaChmtMyhzqPeMkJtPmSNNqP8FJOEvFmgsGljJjTLOmtVvHYa4lwi8hVySdecnUg7ETzFWCx3cA/ifq4rfge3/DDmXX9BN7GHLkUnLEFm99tQY55V0HdB8yahk6jzFKY17hgGPw+o+VVuRYkHeKYYvctgbBF+pP4VNuAsS1xizHckyf7Cn3GonaBMb+lR+0SWvYr7PNOfvBt4ytzBgiY6eVVZ7c3+C/A4xgq7IVq2DdCrsSAOe5j61oqis+7OWpv2vAz8CT+ArQgw8vL+/50MKpMOZ7Q4lOqaQq9IP1+B/CldKtKR0GupE11QhpFoneY8acsY8Hu7HrUQ3Z8qZvpzG9X1YoUe43PWvM4PKKg4TGT3W3qYRS0ESyfCsu+0TsQT7TE4dc5PeuW9c20FkHPaSN9961GoWIe4RoQB5a0soqSpjRdO0fJl3RiKbLVcPtT4P/AIfHMVWFuqLg0gSSQ4H9Un1qm1WAK2GjCv4k/gKEmixT/wBJPU/+X9qGWbcnXajLQsFbdBjsvh5ue0OipMeLEEAD4z8KPPm9qjKAYbWfunQ+tAsG4QrMKojfpvt6VKucZUTAY/IfnUVuLoko/JBy7bZJa3sdSnLzH61qz4Be4oqjcI4w124tvKB8SYHjV/wvuisHlt2kzp+BCrkJxZGikgBiASTAAJgknlV/wfB1AHdERp0jlWUdoMRsPEfWrD2Q7XNYi1cJe0OUgvbHUdV/hPp0K4rjGxvJalOvZpNrBAdBUhbYFdg7yXFDowZWGhG3+9PZKtMY3lrzLTypXhWoAZy14Vp6KqHajt/hcLKKfb3hp7NCIB6O+oXyEnwqBSsszAeQFUXtJ9otizKYcC/c6g/sgfFv3vJdPEVQuN9o8ZxAw7ZbXK0krbH82suf5ifACq/2gsextqAwzsdR/DBkj1jXxqyMPyBtL9i+0Xau7iGzXnNwj3VGlpP5VGk+Op6mk9nMU7uQdp6RVZKx5VbeyWHKwWHvSdd40AMdNK14I1JUZs824stmBtqiBV2k7ciWJI+JqQIHhQngwg323zXm57ZQF266fSpzXY8T0rJkj83/AEvg/iit9ukQ20Zj3w0L4g+8D4aAz+dQcUcuATxK/n+Fd26Q/sm5d4eAPdI+h+FJ46cuFsL/ABD5IR+NacGoy/hRm3KIAmpWFGo05j6ioQP+1F8LYjITuWHwpL2kWVpsty2FZRyNCuO4MrbmZGYfjRvDuABUHj9ybDabFf8AuFJl+zGxL4oDcDvMl1ShgxvAOk67+Ej1q62OLA6Onqmh/wCk6fSqt2XsglyRyA+JJ/Cjr4TmDFLB0iyath6w6N7jgn7p7rfA7+lPkkaEehH51VTaYbj8qlYbit1IAaV+6wzL89vSn5/kr4FgBHl5a/WuqDY4vbb30ZD1XvL8DqK8puSFpmgYW9pUxTpQaxcqdZu1saKx29anbencLjo7r/Gk5qbuLQaCFd9RqKbuDrQ7D4gofCiVu8GFI1QbM0+2js2+IsW71sAmwHLL+8UME5dNSMpMViGEtAsM3u8/LpX1xesz0NZz2p+yi3fZ7uGuCzcJzG2w/Yk84jVCTrzHhVfFEMcv30NoWlBgGZMTuTy86ijTaiHHeDXsJdNq+mRhqOasPvKw0I/WlDGNWcUBWlo5mNILUs7U0BJgegqMNFk7EYWXZ+ndHrqfwrQ7Z7tV7s9g/ZW1XnufM70aLwK4ueXObZ2vGhwx0VvtDLHTlqeXMD8RUvDZQoyiB5RB8f1+dDOM4tVLBjErp6EGpFi3nto6yJAkSVJA+k9a2YknjSOb5Lf+Vss3AO0NzDXP2bAzq9knRgOcbqfH67VqvAuOWsUma2dR7yH3lPiOniNKxbCZFWVAVeY2M+PU/rzXa4v7K4r2nKNr3wYjbQ9QfXbWq3jcfqtEU1L7dm81W+0/bXCYOVuPnu/+zbgv/VyQfzEeE1mXart9jbk2kJsoAM5TR2J3OeJVdRAEHxO1VTAYLMZPPX8yasx43kVroE3GHZYe0XbvF405FPsbTGPZ2yZP876FvIQPCq7iOGsiEpBblpp6cp89KkXxlu2xqVEkACSBrMdRRJFzajWelMotVxFc7tPRT8JxW6hylysdRPoQQfwqc3D/AGxNwsWBGtxmAVRqDrsBOsAdaM4jB2j7yK7DboPCefltQTjmHvXP3yU5INABy7o3231q9V77KbfrohnFWLH+WPa3P/ccdwH+FefmaK9lMQ1y47uxZjGp8OnQa7VXP+HuRoJ8Bv8ADn6TVh7G2iueQQZ2Ig7CrcTfNJleVR4OiXw++R7SOd24Sf6yNB5Af3ojaxEb/GoPDkBQHkSxnxLEmhPajGsgCKYnVj+HlWSW5GiOkP8AaXHI9soDLZhEagGdddpiRTPak9ywvgx/7R+NV6zdZ7iZjPeA+dGu1tzv2h0Sfif7VfBVjl/wqnua/wCgzCrLDqKP8PsZn8BH1n8PnQngmFZzpz+lWdlCBVT70MeuhJHypMcHKfJ9IsnPjDiu2TNtf1+vCovE2my86aaDyIPx0qSFJifQfj517cwwYQduYquW2x46SGOyqwjHq3yAH5mj0A0PweFCLlXQVMSRvS1SGsWyeXpXPhgdefwNKKcxXqt1oBIrYYjbXwrqlluddUIXG0danWq6urpmQm26W1eV1AIi4K9wh3rq6gyBCyaWa8rqqY5k325IPZ4cwJzsJjWCokT00HwrH2rq6mXQEc+1SOCj9va8/wADXtdSZPq/4PD7I0bD09dOldXVxfZ3F0UntAYuCP1rVrtbfD6V1dWyP1Ry8v2YJ4qdB5fnQm5z866urpejmE5nJsmSTqOfQiKK4Ifs09fwrq6p/rkFfeJDuf54/lP/AJVPxmiIBpO8c/Ourqqx/R/wsn9l/SIaQfxH1FdXVnRcxlFHtDp+stS+HHvf0D6murq3Yu4mSfUh0CF00qtdqR3VPOfwrq6sXs1roB8L/wA63/NVt4igNzUD3F+rV5XVevo/6Uv7r+D3ChFu4RoZbX1NM2Tpa/q/Xzryupl/5J6mWCzt6UrlXV1Z2XokrsKd/OvK6lYyOf3h4gzS7deV1KwoRe2Hn+Brq6uoiS7P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2422525"/>
            <a:ext cx="91059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80928"/>
            <a:ext cx="345594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573015"/>
            <a:ext cx="3024336" cy="262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38662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s://agorapressagnews.files.wordpress.com/2013/11/escola_s-francis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418" y="1339026"/>
            <a:ext cx="6703125" cy="421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384418" y="692696"/>
            <a:ext cx="6703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ESCOLA BETO </a:t>
            </a:r>
            <a:r>
              <a:rPr lang="pt-BR" dirty="0" smtClean="0"/>
              <a:t>E DILMA </a:t>
            </a:r>
          </a:p>
          <a:p>
            <a:pPr algn="ctr"/>
            <a:r>
              <a:rPr lang="pt-BR" dirty="0" smtClean="0"/>
              <a:t>SEMPRE INVESTINDO EM VOCÊ 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90517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Oxnar-4\AppData\Local\Microsoft\Windows\Temporary Internet Files\Content.IE5\GUTZI3SP\IMG-20150806-W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08600"/>
            <a:ext cx="6678488" cy="535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69273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algn="just"/>
            <a:endParaRPr lang="pt-BR" dirty="0"/>
          </a:p>
          <a:p>
            <a:pPr marL="0" indent="0" algn="ctr">
              <a:buNone/>
            </a:pPr>
            <a:r>
              <a:rPr lang="pt-BR" dirty="0" smtClean="0"/>
              <a:t>A PRINCIPAL FUNÇÃO DOS LABORATORIOS É </a:t>
            </a:r>
          </a:p>
          <a:p>
            <a:pPr marL="0" indent="0" algn="ctr">
              <a:buNone/>
            </a:pPr>
            <a:r>
              <a:rPr lang="pt-BR" dirty="0" smtClean="0"/>
              <a:t>PROPICIAR ATIVIDADES PRÁTICAS AOS ALUNOS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59980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presencial.unipar.br/media/cache/15/e2/15e2adc9c15bc6441a4d9d7309862c79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00808"/>
            <a:ext cx="6096000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763688" y="1340768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LABORATORIO DE QUÍMICA E FÍSICA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15072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INFORMATICA</a:t>
            </a:r>
            <a:endParaRPr lang="pt-BR" dirty="0"/>
          </a:p>
        </p:txBody>
      </p:sp>
      <p:pic>
        <p:nvPicPr>
          <p:cNvPr id="14338" name="Picture 2" descr="http://www.atribunamt.com.br/wp-content/uploads/2014/05/laboratorio-de-informatic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340768"/>
            <a:ext cx="3904807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www.unitecparacatu.com.br/img_estrutura/2030551908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441" y="3284984"/>
            <a:ext cx="4128459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95457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pt-BR" dirty="0" smtClean="0"/>
              <a:t>NO CASO DO LABORATORIO DE INFORMÁTICA COMO EM TODOS OS OUTROS SÃO NECESSÁRIAS ATUALIZAÇÕS E INVESTIMENTOS CONSTANTES.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4249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A </a:t>
            </a:r>
            <a:r>
              <a:rPr lang="pt-BR" dirty="0"/>
              <a:t>maioria das escolas públicas do país (99%) tem computador e acesso à internet (95%), mas a tecnologia ainda não está na sala de aula. 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61838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Os </a:t>
            </a:r>
            <a:r>
              <a:rPr lang="pt-BR" dirty="0"/>
              <a:t>dados são da pesquisa TIC Educação lançada na noite de hoje (10) pelo Comitê Gestor da Internet no Brasil (CGI) por meio do Centro Regional de Estudos para o Desenvolvimento da Sociedade da Informação (</a:t>
            </a:r>
            <a:r>
              <a:rPr lang="pt-BR" dirty="0" err="1"/>
              <a:t>Cetic</a:t>
            </a:r>
            <a:r>
              <a:rPr lang="pt-BR" dirty="0" smtClean="0"/>
              <a:t>).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94673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SALA DE MATEMÁTICA</a:t>
            </a:r>
            <a:endParaRPr lang="pt-BR" dirty="0"/>
          </a:p>
        </p:txBody>
      </p:sp>
      <p:pic>
        <p:nvPicPr>
          <p:cNvPr id="15362" name="Picture 2" descr="http://matematicauva.org/wp-content/uploads/2014/01/DSC0535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3" y="1196752"/>
            <a:ext cx="307234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www.furb.br/lmf/img/iee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50" y="4829174"/>
            <a:ext cx="3257550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Resultado de imagem para LABORATORIO DE MATEMATICA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7" y="2360290"/>
            <a:ext cx="3041915" cy="2281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2631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LABORATORIOS DOS </a:t>
            </a:r>
            <a:br>
              <a:rPr lang="pt-BR" dirty="0" smtClean="0"/>
            </a:br>
            <a:r>
              <a:rPr lang="pt-BR" dirty="0" smtClean="0"/>
              <a:t>CURSOS TECNICOS</a:t>
            </a:r>
            <a:endParaRPr lang="pt-BR" dirty="0"/>
          </a:p>
        </p:txBody>
      </p:sp>
      <p:sp>
        <p:nvSpPr>
          <p:cNvPr id="4" name="AutoShape 2" descr="data:image/jpeg;base64,/9j/4AAQSkZJRgABAQAAAQABAAD/2wCEAAkGBxQSEhUUEhQVFhQXGBgXFRgXGBYYFxgXFxgXGBQVFxwYHCggGholHBcXITEkJiksLi4uGB8zODQsNygtLisBCgoKDg0OFxAQFywcHxwsLCwsLCwsLCwsLCwsLCwsLCwsLCwsLSwsLCwsLCwsLC8sLCwsLCwsLCwsLCwsLCwsLP/AABEIALcBEwMBIgACEQEDEQH/xAAbAAABBQEBAAAAAAAAAAAAAAAGAgMEBQcAAf/EAEgQAAIBAgMFBQUEBggGAQUAAAECEQADBBIhBQYxQVETImFxkTKBobHBI0Jy0QcUUmKSsjNTY4KiwuHwFiQlQ4PSNBWTo+Lx/8QAGQEBAQEBAQEAAAAAAAAAAAAAAAECAwQF/8QAKBEBAAMAAQMDAwQDAAAAAAAAAAECEQMSITEEQVETMsEUImGBBUJS/9oADAMBAAIRAxEAPwAhUUjF+wx8D8QQPiadWm8WO434W+RrjXy1JrDH7Gf3T8jVF+lZow7D8A//ACmr+yn2IH7rfytQ5+lc/ZEfvoP8RNdqeGZB2/KgsrxqFVOf7x/Oh+zi7uidq4BIABuFQDOh1ICjXjRHvTcUXY7uYqF72uXiQwHXxoj3a3fOBa3iLd9L3aKwPcBtshynu96Z8fhVxA2+82Mwzhb4tsOR0OYAxKvbbK3xouwm3LVxQ0MFPAlZXpxWaGNv7s3Lh+wW0qBmfKGaczxmOogDujQaCKutgMcPh0t3VZSsyYzLqxPFZ0151JVaCzYu6jIT1UgH4V6cEy+xdYeDd4fHWmgLF3h2bHwIn86od5y9lQbF68pkDLMjz14eVQERe6vFFfxQ5T6H86ScenBwV8Li6eo0oBw++mKUEFkfTQsms+OUgURbI3zS6Rbu22ViNSBmUwNTHtD41BeJhUOtslfG22np/pTlt7yHuXA3g0o3qPyqMP1a4ZVkDfutkb00NO/qrgdy6SOjgMPUa0VZWt4rif0iHzjMPVfqKssJt+1c5+mv+vwoa7W4vtW58bbf5Wpq5ftN7YAP76lD68Kz0wuju3dVvZYH5+lKK0DraI1S4wHKe+v5/GpVjbGITpcH7pn4N+dZmposK0krVJh96rfC4Ch8e7/Np8at7GPtv7LD36VJiV0orSCtSCtIK1FMEUginytIYVAyRSCKeIpBFA0RSDTpFJIoGjSTThFJIoGzXhpRFeEUCDXlKNJoPK9ryvaCySkYv2G/CacQU3jvYb8J+YrpXyzLrI+yX8J/lNCv6U9VUdbtofM0W2F+zXyoR/SWZNodb1n+WutPtZnyEN8LYLCeMwvxJ+lajtq2Ft2FUAAK2g4fdmst3xtxcUsxylhpEgRMsP8AfKiXGb9YMrat2u0CWlygssTw8fCt+yLaKhbZxvYWmuQGgqIPDUgSfKZqLZ3mwzcLoHnIqXi8Zb7OS0qYIjWRyIA4isimwO0rWJJW5ZQQJmfgAedIw+x0xF5ra3XQBS0E5hoQI14DWnsbcw9wR9mT4wp+hqp2Bh7q33awwGVZg6htRCyToJ50gX+yN18IqK7K73rdwpdVmIXNlDLGQ8IZWBBpjeHdo4hsy3WkMSO1LXCAQoCByc0DLOs8aIsDj1v4dXCZH7RxeWIPaqqKZ66BdekUpUmrYUu38A1y0yi0lwxodJB5ETGtZ4ouWSy5mQaqwDMoBnWQD51rxtms12pge1ukqylrmIZIEkqMxGc+E6VnBPwG8l9BlDpdGkZxLADlKNJ0661Msb7Zu6+H1BAaGnTgSAVmfCqu9uJih7Itv+FoPowHzqnuWXRbZiC2YjSZAieOhFTFF21tpWOxd8O2S4FkAEowPitU1jbuIe4E7WVzqvsrJEgEyB51SXMaxBBg8vEeWsD0pvZ16LqkaHNPHprHwqi8sb3X1YhiLiSdGAJidBOn1q0wm8tojM9q5a1gtaMrOnEe8cudA1v6Dp9al5rZyglzqcwUDyGWf96VMGm7N3hn+hxKN+6/cb8vhV7Z3ldf6W0Y6jUeqz8hQrs25s02R+tov6yZlrmbN3WygACBooAnw61Y7NwNi0h7K5dYN3lSO4swNGMtl0nXryqTQ0VYTblm5waD4/6cKnBgRIII8NaynE7xWVbLdyuRpnTKeHPQyvlJqy2XtVLhPYXmBHJtfeJho161iata0Mim2FDdnbd9PaUOPDj6GPrU61vAhy5kcSwXhzYwOMVnJXVmRSSKdIpBFRTRFIIp0ikEUDZFIIp0ikEVA2RSTThFIIoE11exXUFmlN4/+jf8P+ZadSmdpn7NvL/MldKsSew/sJ7vmKCv0in7TDDrfs/yUbYcd23/AHP5loH3+1vYUf29v4IK61+1J8hLfe2wdSTKk6LwiOMHxoaurr7JA4xMwKJd8WYXVlpWe6CNF0EyeYoeuXeI7vGeXDpqNeVERyP9K0zY2NVbFpWDiEUagEHujhGtZ092ZgAf78+HGtO2Vj8tm2GS4IRRMCNFHWpKmcYuHcGez/vLl+YFUGz9o2sFcuNkzggABWEaHxopv4ywwObL/eQ/OKBdsYe0bhyFQCfu/SrAIH3/ALRgCwUEkmCCSzRJMDjpU3Ab4WXYKAwJ0Eis8TBE5YI1MfLX41a7N2PeW8pBUQdDx+6SNOdXUaF/9csj2nC/i0+dCOCvrevYPJk7Rr9xmCwDAYlM0dQJ1qo2sbgaHynykVV3NIIHpQbtcBtWy7jKRIEkamNACPL4VnW6jlsRgw7aW7DkSdBMLQta2vfUFVvXgCCCO0fLB0IgmKk4LalzC3VuW2BYJl74kBTqVjTpUVov6QcLaXA3bmRC82wjZROtxZg/hmsjwPtaccr/ABRh9aI94t8LuLs9ndRBqDKFgNJgZSSJ8fChzBfeP7p+JA+tBwtEEipqWwGtyVEAMkKGzHNIVoM8jxqJZutOhI48Can4O4EuhwQMkEh2IZjGuUgadeNAcDdbZ72ReOIJvMBccZ0CKzDMwy5SQMxiCarH3aZ5dcY0a5RbUwOJCznHlw9KnXdwrdsLdOJFwiJBAA5CM2aYE9OAqPf2Ni0tsz4y2VIP2doEkgDqQIkxznWqgGfDsujLB6Gkdn00q62hsu+qB2tOV0knXQSTJBnXXxqua0R7auvD6ye8OnCsaoq3Rcm0xe9cBzQsmVAAH7QI4k0T4JS17DqWDfaZpA5KjnkY4xVFulbcYZcpUyWMGZ9o8wfDpRLsFCcXbkAZbdxjGupKAHgPGsyouIpBFPEUgisY0YIpBFPEUgiopkikEU8RSGFENEUginSKSRQNxXUqK6gsUqv2tiO4Qqs0j7omO8p+hqwFQUFdIZlItX4FkEGSVGg4EMnHpQhvmJxOEH9uPgooywxMjWg7e3XG4Qf2rn0ArrXwnuo95d179+8z23TJplViwjQA8iNYqgubm4sfdVtY7rL696K0e8l7McrJlnQHl8K4dt0tn1qDN8NutiBcUXbDFPvZWSY8IJ+VaBh8WUUL2V0AAAaToBA5VKz3edsHyYD616L787R9xn6UEW7jrZHeBH4lmgDeW7aFz7IzwOi5QPDkZrSTjOtu56VAxmGw10zdsgnhLIJ9RrQZR2x8fDnV1uxbu3L6ZQ+UEywkKNIJ00J14UV3dhYA/cjyN1frFPYLZmFtiEI4zq5n40EDbm7d27GS8pjky5f8QBJ8qoLm5+LA4K3k6/WKOVw1v7tw+5xTq4ZuVxvg3zqDN8dsDE2wPsX4a5e/r/dGnlrTP6tdu3VDW2QtlXVGEaROorUhZuftz5qPpXv2o5of4h9aKBMBu0qv9sylIMgdoDPLgPrUq/u/hADF3Jpr314eOYTRXexFwcbYPkw/KhbeS5nWDaI8Rl+dBE/4URtbV9T6N/K1IfdzEoxcMjmCstMwRl0zDjB06UnYmxrNy27XVeQ0AhwrAQOEoQeNEmy91VgXLWKvKoJXK5HEgRqpg8RyrPVG57us8HJ9P6mdgZfN6w03JPQZu7m+6coMaHlTuG3jxTKy9pCiDoqyNRoNJiijbm5mIuexeVvB9PiFoUwVr9XxGS+F7lxQ40YQJJ0kZhqD41pxWdzfNsoXs14QO97MiCQI6TFSrm+FtsoNsmCNWgqNQSYnjp9asdtbcwF0gBVJ0gG2QJzAyTA0gEcefCoGLtbPuOgUINdQsoICnNJHEyRA8DWO3w1/a8a6txVcWiQwUiAogamYkGTIq53PSb91oIC20WDxBLOT8Iqkt4O3ZGVGuKuuUS7ADxmec0S7kppfbjNxVB/DbX6k0BERSCKcNNtUU2RSSKWa8qBkikEU+wpthTA0RSCKdIpBFTA3FdSorqgmDhUK3U0cKgqvCulWZSrP0PyNBu9R/wCoYQfv3v8ALRlbHH8LfymgzebXaeF/FfPy/KutfDKwuLdzHKyZZ0B5fCvR239mfWuKXcxhkiTAI1j0pYW71Q+v5VrB4Dd/YQ+R/wBaV2lz+q9GH516O1/s/jSgbv7KepqYEfrD87TfxTSWxp5pc9wmnGe7+wvrTT3bn9WP4hUEbE40Rqlz+AVVXNoJzU++2fpVnisXcj+j/wAYqgbEuzxlAn94GrgIth4FL4LlZQGPZKyeJ91L3g3byWRetHRIFwRyJgP6kT50P/8AEV7DZbasMjoHAYAlGJMgEHhwPOtR2bi7WK2S7GMz2Lk/iUMNOglQRTBmGHuMRo5BXiBwI4T508cRd5N8W+pqr2S03QCdGDA+9T9YqerViVdduXj97+X6rTZ/VkQ/rXa3bhjS24tkTzUFSG9/TrUlTVtsTZdrEWs91JOZlBzMO6p4aEc59a1Wsz2JlR7e3MbDLavW2ZbdxVYJdKl0JghWNvQmOfuqw2BhLiYdVc5wbysPIBTJnlIpW+m8TKcjTlthQmWF0AGkjjz4zyodG2M8FMVcQgE5Swho1CDPoCfdxrNqTvl3jmr9PpiO/wA7+GjTWfbX2VYuXrjtauZmZiSM0HXjo1RzvBiCwIum0g4hjbZm9BAFRn2ix17X4J9KOD07u4freX3H/wBTVtbwFiAJGgA7yLOnmtDY3jdHAEMAdZBAPUaGiHDfpHQGLuDU+KsPqv1qZqrVLhPC6p9w+hFFu5luMNm/buXG9xcgfACqIbTtXrNq/ZslA+eVMSMrROlO4Lbj2kVESEXQCBw8+NJqaMmFNsKi7K2qmI7QJOa02R5GmaA2nUQRU0is4pqK8inCKSRTFNkU04p8immFQMmkmnCKbaoEV1e11QS14VDtVNQaVV7QuNZScssxCoOrHh7ufurpVmUi/jEtAl2CyGA4yTBGgGpoG2ttO2+0LFyYRe1ksCo73D2oo1wloKGJOa4VOZzxOh0HRegFCu1rM7Rs5l7uS4DI0kzoeVdasytEW8xJW4mU6jTlyp4Wr37aelU1jZ1+y82TNlnh1VSwtZpyvp7ImAeA51ci1d/rV/hrpGI97O9+0noa97O91t+hr0Wbv9aP4KZv3yk5r8Rx7kxNarx2v2rEyzNor5k4UvdbfoaZuJd/s/Rqg3tsxwuE/wB1R9ai39vAhijNKiSDl1A9oiBpHGPOu8eg55/1xz/Ucfyexna9bfo351TXUef+3PkfzqRZx/bMAHYTMaKdRr06fKqfGbTy32szcLBgo9nUmIHDxrhy8VuK3TZ0peLRsCDCbtWMVaLPcY4jXuqYCIDC6ERJ1Ov0ohv3RhsC9tdJtsiyQIORjLdOZ8az7BbXI1Rmbj94CCVZMwyjQgM3rUXeHGveykSVJJdSwkMJysZbvd1ss6aDlXLYbdgr0POYaAx5wQPialjHRzqow+DDt2dsnPxgrAbwU5jw4x0njTeL2dctuyNxUkSIYadCCQayLw7U0o53O/8AioJEnOT73Y1lFjAsxALAeZC8ATEnQTw86s8Bfw1i5mNy+H01EQOEeyJNarfpkmNWW/Tl2dFUk9pMwSIBI5DyqLawxuNaK2yvZasGEZpECCfKrixibF5u5eLMZMSM3UmMs06+D6G57p/9azadIhQbRU80A/vD8qqL/d4hfUUQ47ZTHh2h97flQ3tHZlxRJBAnUkwB6msqr8RKsTpr09KYGpp+5h25z6g/KkdnGtUatsZ+zwmFWDrZDH++zNUpMQCQMp1IHCsus7avKIFxoAgAwYA0HKvBti6e6brAHQmY04Hh50Gz/o9WbN+5/WYm8R5Bso+VFBFYtsDfe/hcOLdlbBRCcqMW7QyZJAHEa9eVbBhscjoGzpqATBETGtZlTxFJIr1LgbUEEeBB+Vemopoim2FPGm2FQR2FNmnnFNMKgRXlKiuqKkWGqJixnxeHU8FW5c9/dRf5mpeGuUgH/nE8bDj0dDW6pK1xVoBG0/2SBUDFXlns8dbCE6LeXW23ST90+fwqxxR7nvX4stWe8hGTskRXv3jktI2qnSWe4P2FGpPkOJFdqeGJA+28SMDC9qbgugZUQlrrLOhEcV1+9p41UYDEX77Qi2rQ/t7rZ/MpaBj1onG6N7Z4NywwuuQvahwO/lM/Zt90dF+dQN5dl2732sNaeVBCwCJthyDI/eFanxqF3d2MfkJTEYYtyUJeE9e+bpjT92gnE7uY+xei9NzMjhipL5gVPDST6U5uvjGXDviLl66qqxzBWIUqoXiFEk60/c36w39ZdP8A9z/Ma6cPLHHaLT3xm9eqMUpwV1AQbVzURJtPI8tONMWcDdzEC3cnKQQVI9oRzHjVw2+1g+zavP8A3EPzavU3pn2MDfP/AIwPkDXtn/J2/wCXCPSx8n90NhkX1e+AiJJhiCWMEAACes69Kv8AaG7WBuXDdVhbuyGzoxBDDgQD3Z06UPjbuLPsbPu+8x/lpxdobSbhglX8VwfmK8HNzzy22z0UpFYyEkboYK2oiHYDjMuT100mga5uzi2JPZ8SeJHWi9r20zpkwyH95nPyJrxbO0W43sMv4VZvmK5a0Ehujiz91R7z9Fr0bl4o8rf8R/8AWi3/AOlY5uOMj8NlPrTg3fxB9rGXz+FVX5VAJLuJfPFkHlr9RTo3Bu/1i/w//tRSN0mPtYjFt/5SPlSxuQh9o3W/Fdf6GqKTYe6zYa6LpuIxAIj2ePOdaI/1tB7T2h/5B+QpCbiWOdpT5s5+ZqTb3Mw4/wCza/gB+dTBCubYw4437A/vA/Wol3buF/r7R8kZvkaI7O7dpfZS2PJEH0qYmy1HD4QKmAFvYrCXPus/4cNc+eWopweFPDCYhv8Axlf5iIrR/wBQXx9a8OCTpTBnH6ha5YG6fxG0Pm9PWrDL7GDVfO6B/KDR+cMo5D0phwByFFBypiTAFmyAOEvcaPLuVMWxjG0DWh4ZHPzYUQzUjDqeMHTwMfAGpgrtzsGy337TKWW2NVXL7bExEnko50Yk0O2r3YteumCLpVkIDFQoUAAmOOs08dpXnE2bXaRq2Vhp0kGCfSkwuro0hqoNk7yJcIRmIMkSwEeEkH3Tlq6F8Zsp0PETwYftIeDCpg9YUywp9qaasqbiupUV1TBQYTH1LTE/8xZbwdPUA/5aHsG9WBeMp6MvxMH4GlZ7rIxxNwBJJ0zJJ6DOsmrzdMdu1zGsP6Q5LE/dsLqCPFzLeWXpQRta8blpLIPev3EtA9ATLN7lBNahsy0EUqohVIVR0AVQBXeJ/axPlJu2wwIYSDWZbxmDfjgLzgeS2bQrUKyfeh+7fP8AaYg+ioPpSvukg/cfDB8GAQCC5kHgRKgzVzYxVkMqrhoDGA2S0F5wfazRp0qBuIIwlvxZv5j+VWmE2VbV5hzlMpLuQCRxiY51i8X2OnP538NV6cnU3E42za9u5bt8+8yrp11qvvb2YNeOJt+45v5ZoR/SDsPEX8UGtWWdRaVc2gWQzkiWIHOho7sXV/pHw9r8d+2D6KTWkaP/AMc4MkBbjMSQBFt+JMDVgKuFx03HTI4ylRmIhWzCe6eccDWUbM2PaF60GxlgntEhbYuXJOYQJygCeE1p36wjsyhIK3ApzArmI1lSR3vCOhoKW607TfXRcONOUl+PnFFmAtiOFBWEuztDEnottfWTRvgDpWZ8iYEFLCCvBSxWkeZa9ivCa8Jqjiabd69ZqjO9ULNyk56ZZ6hbT2itlC7T0AAkk9BViszOQkzkLRroA1IHnVbiNuWlMSWOvAGNOOpgfGh+ztEXm7wPKCYI14THDpScbbgGvfHoYmu9WvLPqpicxePtu1yn0/OmrWNVxK+h0I8xyoKRmzFEEloCSYCESTHUEekVYYbBYhWDM4mGMCBovEN9K8v6Xk7u31qyKLbrqWMKOmrEn2VA6mrjBqcuYtlEnuBiMsyTmPHNz5qOnGszx+8N1bo7E94Du5dYnU6dTzmndjb0ubypiiTbnvaDMNJ5RmXgY8q5fa67rVMMwbRTAIEDkzS08DBMBTEnjVZj8DkW5dshjCk5kMQ0NIVYAIBCgxxDHgRrX4Db1u5KDhIAMQSDx9ND4UUW37SzEOue2BoBlUlYlYOg51YyQAPu72kG5cA6dmMuvLvdPdVXh9pvZZRLQh0BLN4MBMxw8KMwgAAGkCI6RxHuoU3gtql0k6Bu9wnz+M1b0iK7DNbTvcd4TFi4iuODCfzp2ao92sQGtQkFF0DcCSe8QVPAiQKtw1eR1LmvabzV1AD4BqtSJUxxjTzHD41SbParq0dKlVlN2Z9pjbA5WgG99x1UfAN61sGDGh8/oKx/cxCbwZuJu2k91vKD/iLVsWH4e+vR4rjHuerH97X/AOXvnwxJ/wATD6Vr7Gsa3wb/AJS8f3b3xu3BVr7pKs3NWMLZ8yf8TmrPCAdtd+2dtR3IhUgcAQNZqHussYbDfhn4MfrVlhBcDP2jqRnJQKIhNIDEnU8dak+WozJ1nP6QsDeu4xslu44AQAKrMPZB5DTjVPhtz8Y3/YZQebFV8uJmtkdAxmfcDpXuMhkgDvzo08qmIzTYG5V9L9t7jWgEdWZQzFjlMx7McutH7hQUUZBqdDxMDXLrxrxEZenpTK4dEGigEZ2Gg4sZY+80AnsO5mxeJbq6D0WtAwHCs23Tabt49bh+C1oFjFqi94xU9xcKaUDVQNsodBx8dBSb+1CJBIU/H0rSLmabZqE8XtB83duMR6e6KYS0juHusQg1uSSQBHtgTwniOUzwmJoLneod27XbN2hhLz/q63Sl3KILklWboCZ5cvGRppSNqYK5ZbLcEE6gjUEdQasSYaa9Q5vfcJFrpmM9NRpPL1qbtTaKWED3WyqSFHiSCQPgaodo7at30yhSRIIaRIPUAfnXTjtEWZtGwkhwlm2wgkxMcZHGNORFScTdBAk8uPHh/sVR4fEKoyllIkzqB7XE5TqfjSMfthYgeVfa4+SOnXzb0ncMYm7luZhyZfmKO8Dchh5D5a/y1mtjEzcWRoCJB6daN8DtNGGZZ7oMg6dDz05Gs8d621q9Zrgc2k0XWVNAGYLHidBp5x76lYTd1VQ4l3JJXMFCiB3YE66n041SX8QrFs10gyYVQNZaTrMeMGPCiDC7Yz2UtvkbKV0SQ+RRwIMSZA4Cvlc94mZiIe7jrMQd2Hs427qFoGaJIliBxYd6Y0mje3tDsiqW3zFiViZBEHve4xBobt4u20FT3gQcrCDpy6fGn22nbwyB7rASTA+8dZ8xpFcYdCdr7eFi+bZRmzSVggRLtOaeHEdeFWB2T+s2kvEgLwOUyRP3fMGhna+0MNiEF137NHclXAJbMgCuFUTpBGhFSW3jw/ZomEGZ0zBHughmLr9odBoNBrA8uuptOfwmQKsFg0siEnXjJJJ5VJzUFYDe8WlFvE22XKqgOrdpm0iW+8CY4mau9m7ct3bWcMsqsuonukCSusa15piXRc566oS4pSAZiQDB46iRNdWQFbOeiCw1DODcBoogwzaVPZqfIi3eaL1v8a/U1q+GPd9azPdTZP6wtwq+W6mUrwPEMJjzijPd3ahuKVcZbqHLcXoR08CIIPQ16KxtXOfK7vHunyPyrGN8z/yNw9U/mun862TFN9mx/dPyNYvvsf8ApxPVbXxZTWq+Ek5sJIs4Yf2QP+EfnU9ss96OJideZ4CmsImUWB0s/S2Ke/WlA1gcdBrz40Dd2+RdRBbaCpOcDurH3TrxPSK8cmefH4e/lS7eKVxKnTgDpUY4iYjMZzagQBl8/hUWO55jSsHsa27m68yV7PiYyzJ8uPGqPbGPFtUzOEMEkEgkxHd+PKr/AGJtew9lSlxSFEPyg8TIPvqxCI+L3L7O3efCooXusIktz7X8R4HXlQpZu5GD5ixBnvcPeOBraN29oWr1kXLbq6NIzKZErxHmKyT9IGAGGxbhfYeLidAGnMPcwPuikxg9xLLo6CEedP2WHFfqKiteqJsjE51u2jxK9on47ese9ZFJzViVSTcqRYuEa8uY5EcwfMVBTWmdoXYQ68KRCaijZF0u627bMAxytEKVOqnMdDoRWv772zb2eoUBbgtIFY8mhRqQDGvOo+zrSmxbBExbQdCIUVVbzbU7EKs5pEwxgAAkDz1Fdp487s9TId41xBA7bMwmdMzKNDziJqmtXsnsk+sD0FaE+8bXHyLxkggQg0IESY4z4c6z3HLFx5EHM2nTU6VymGoIDgmTI8eP+tLNs8ZkdZn/APnvpq4AD3TI6kR8Jp3B2i7BRxZlUeZMD501UtsexUDugidQBJmOfuqO948yaRiVyuygyAxAPUAkA0hRVm9p8ymQn4TDadowBRWUFdJYMrMYE8so9adv21JXsiVBkwZIHTQ1ASeWh9ffpUi5aNu6QGFwgxmUlp8vCoLAbUxFocZGsEGeHA666ecVXYLH3Eum6jHtCGBYgMYdSrTM8ideVPo5kfeY8l1gdKm7O3du3j3VInkNYHQngKaKS2CKv7C4i+QEXLpEqO8eXu+FGGyNx1TW5x6D6miBuxw6/dQD3ev+tZUKbE3ISQcQCZngTMxxJHCrLaNmxgrRyNAEaE6mYEnqdBy5Uxj942cfYiF/rGmD+EcX92njQrt7PcyhWLn7xMCSO8NOEd/4U6dNxTHHRp3/AHOwHuHKupxsPc52JPXI5+Riva30W+E6o+XbQB7ViJ5degqRhrrDgSPeR9avdnYKRJ59fnVrZwM8q5RPZu3mVt+jTaT22u3JZymUlZmRlukgdeHwFaRthJCY7Dd7ujOF+/b4/wAQ1I9450J7jYIK8RoSJ9yP+dE2y7pwd7sbn/x75m2eSOeK+AbiOhB8K9FfEMSul2gtzDs6kFShOniONZXvyP8ApyDr2I+AP0ox2lYbBvcRQewuq5XojwWI/CYJ8DPWhTfxP+Tsr1uWh6IaZ8IlbQXKYmMtjj01XX4UDobJ7LNfvX2CXWGWYYa5pA8iBrR/tW3N11An7NBHgWf8qg4bZZUAKFRQIAECPIAVBTbO2Ot2xh8geylts+Qzn4aAmePPXrXm8t67YwjXC4zgZSFBA7zCNSSRA0oqtWsqxM1WbfwYxFi5aGpI0gEwQZExw4VJWGRDGG4rMwGddSRzUmNfEGPXwpWExxRgRUexYKtcQ6FQwPkOfrHrU7d3ZgxGIt22bLbLL2j8AiFlWSTwksqjxYVAffoy3iuq9xY+yiQdNHmeHiDVj+lRu0Sxc5gsnuIDD5Gl7H2DawjuqLqe6SSSYB4615+kRA1i0sgd/N7gpH+YVfYAeybsXkjrHqCKko5gU1graI4Ytwk/ClYna9u2IWPOsiXattzqDtSGhAwliBpqdaq8Tta5c9kGPSq3tmRpM68CORq6Y33Zz92OlCe+pBur+6inkdTmOoOh41Vbtb7ZYTEarwFwcR+Icx41O3itC9iSJDAwFXNGYZACQQekma72tE17MRHcDbPxKu9x2UJIXRR3QQDAPSfjBobuKZOaZ5zWp7O3UGUhwBLEgKSSBJyjMdeFLxu5yFQpWQBA6jyNedtlAPWl8OFEe1tzrluTa746HRvyNUDWiNGUg+IIPiINMUtcOTaa5mXRguWQGJImYmSKZVSeH+lPWMIzcBRXsPc67dglSB1bQe4c6gGcFhyToub1A95oj2Vu1dvaAd3ovdX3nia0DZO51q0AX7xHXRR5Crq9irVkawIH+9Pzogd2NuVbQS8HwGi+/rV3eu2bC/dAHkB6fnQ9j97GuyMMuYDi5MW1824e5fWqZ8OXOa83anjBBFoHwTi3mxoq1x28zXJGHWRw7RjCDyP3v7vrVM9guc1xjcbjLDuj8KcPe0mpZGvX6eA6e6vYrIiNa5nU9TxquIm55T8yPkBVy5iT0qqwlo5zI104+Qrv6eP3ufL9qwRdK8qQFryvq48S0w+B61Pt2AK6ur4cPoyId1tLo9/wAH1ox2rstcTh8h45QVPAg8dDyMwfMCurq67kQin2febF4a7h3j9YtKVDcmle43hII8qEd+LJKYa2BJ7ZSRpwUGeNdXVqe0osm2fde69wD2ggHeA0QuTP8dTE2RcPtMF/CJPqdPhXV1ZVIt7CT70t+Iz8OFV++F39Vwlx7ZCvoEgTqWAMaRwnjXV1WIRiuPxLtJYhs5OZoGYmZIMVV2bvZslwAHK6vB4HKwMHwMV7XVmVF+E3yZlLG5NwBrjgqTH285AY1HZMAPKqnebe5b5ItqxAdmR3JnKwGgXkJGnhFeV1WZELCr26ZlZgVMPMc9VII5aN6Uy7ohjIS3Vo1B1B49K6urIWiO4JkBRqT0+ppN/FqUCZQ+XgzAD5d4jzIr2uqCqDjgNfkKK9iWWsY20ir2hNlCwkDK1xAWgmNBPD411dVnxI1jC4eBqNafa3NdXVIFHvLsS5eslbFzsrnEHqOazxE9R0oG2RuNiWOXEQuVjqWD8YkiDzjnXtdTQc7J3TsWNYzMOba+gq0xGKW2J9NK6uq4BXae9zM5s2FzXOcnKB4kn6A1TvhmuMe3btWHFNVtKfEcXPnXV1JElk4eHAcAPIcB86p8dtRs2S2O9MSfpXV1ZVCfEXrRGZuM/vA+7j8qtdlbSF3MCIZYmOBnpNeV1WfAl4r2T4iPXT61UYXe+22l22V14iGGvDxFdXVKxouE2hhyJDH0ava6urptvmU6Y+H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1881188"/>
            <a:ext cx="5905500" cy="393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2" y="1556792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http://portal.mec.gov.br/images/stories/noticias/2009/professora_laboratorio160909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421" y="3501008"/>
            <a:ext cx="3858046" cy="269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http://www.etip.com.br/site/images/phocagallery/labanatomia2013/thumbs/phoca_thumb_l_dsc03555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405694"/>
            <a:ext cx="2725516" cy="204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11070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algn="ctr"/>
            <a:endParaRPr lang="pt-BR" dirty="0"/>
          </a:p>
          <a:p>
            <a:pPr marL="0" indent="0" algn="ctr">
              <a:buNone/>
            </a:pPr>
            <a:r>
              <a:rPr lang="pt-BR" dirty="0" smtClean="0"/>
              <a:t>LABORATORIOS  E SALAS TEMATICAS  SÃO REQUISITOS PARA ABERTURA DE CURSOS TECNICOS!!!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92862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LABORATÓRIOS NAS ESCOLAS</a:t>
            </a:r>
            <a:endParaRPr lang="pt-BR" dirty="0"/>
          </a:p>
        </p:txBody>
      </p:sp>
      <p:pic>
        <p:nvPicPr>
          <p:cNvPr id="12290" name="Picture 2" descr="http://www.ucs.br/portais/cent/documentos/14520/visualizar/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132856"/>
            <a:ext cx="5090577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2051720" y="1844824"/>
            <a:ext cx="5090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LABORATORIO DE SEGURANÇA DO TRABALHO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03709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QUAIS OUTROS LABORATORIOS EXISTEM NAS ESCOLAS ONDE VOCE TRABALHA? 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382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O </a:t>
            </a:r>
            <a:r>
              <a:rPr lang="pt-BR" dirty="0"/>
              <a:t>uso do laboratório didático, no ambiente educacional, </a:t>
            </a:r>
            <a:r>
              <a:rPr lang="pt-BR" dirty="0" smtClean="0"/>
              <a:t>toma dimensões </a:t>
            </a:r>
            <a:r>
              <a:rPr lang="pt-BR" dirty="0"/>
              <a:t>gigantescas e se torna de extrema valia aos </a:t>
            </a:r>
            <a:r>
              <a:rPr lang="pt-BR" dirty="0" smtClean="0"/>
              <a:t>professores que </a:t>
            </a:r>
            <a:r>
              <a:rPr lang="pt-BR" dirty="0"/>
              <a:t>utilizam as atividades experimentais em suas aulas.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63774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493096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/>
              <a:t>O laboratório didático ajuda na </a:t>
            </a:r>
            <a:r>
              <a:rPr lang="pt-BR" b="1" dirty="0" smtClean="0"/>
              <a:t>interdisciplinaridade e na </a:t>
            </a:r>
            <a:r>
              <a:rPr lang="pt-BR" b="1" dirty="0" err="1" smtClean="0"/>
              <a:t>transdisciplinaridade</a:t>
            </a:r>
            <a:r>
              <a:rPr lang="pt-BR" dirty="0" smtClean="0"/>
              <a:t>, já que permite desenvolver vários campos, testar e comprovar diversos conceitos, favorecendo a capacidade de abstração do aluno.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414" y="4293096"/>
            <a:ext cx="1277360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6761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INTERDISCIPLINARIDADE E TRANSDISCIPLINARIDADE</a:t>
            </a:r>
            <a:endParaRPr lang="pt-BR" dirty="0"/>
          </a:p>
        </p:txBody>
      </p:sp>
      <p:sp>
        <p:nvSpPr>
          <p:cNvPr id="6" name="AutoShape 2" descr="data:image/jpeg;base64,/9j/4AAQSkZJRgABAQAAAQABAAD/2wCEAAkGBxIREhUUERQWFhASFhcYERgYERgVFxgZFRMXFhgbFhUYHCgiGBwmIBQaIT0hJTUrLi46Fx8zODYsQy05LisBCgoKDg0OGxAQGi8lHyIsLDE3NS83LjI3NDUsNzcsLDAsMC8sLCwvLi84Nyw3NCwsNzcuMDQ3LC01NywuMDcsLP/AABEIAMwA+AMBEQACEQEDEQH/xAAbAAEAAgMBAQAAAAAAAAAAAAAABAUDBgcCAf/EAEYQAAIBAwIEAgMKDAYBBQAAAAECAwAEERIhBQYTMSJBFDJRByMzUmFxdJGxsxc0NUJUcoGCk5TB0hVDU5Kh0RYkJWKy8P/EABoBAQADAQEBAAAAAAAAAAAAAAAEBQYCAwH/xAA0EQEAAQICBgoBBAIDAQAAAAAAAQIDBAURNFKRodESExUhMUFRcXKBsTJhweEi8RQj8EL/2gAMAwEAAhEDEQA/AO40CgUCgUCgUCgUCgUCg0XnPnJ45DbWeOsB79KRlYs9gB2Z/n2Hy74j4nE0YejpV/7ScLhbmJr6FH3Po0a4tWlOZ5ZZWPcvIxH7BnYfJVBczm9M/wCEREb2itZJh6Y/zmZnd+GH/B4fin/e3/defa2J9Y3Q9ex8Jszvk/weH4p/3t/3TtbE+sboOx8Jszvk/wAHh+Kf97f907WxPrG6DsfCbM75Zre1aI5glliYdikjAftGdx8lelvOb1M/5RExueV3JMPVH+EzE7/y3nkznJ5JBbXmOsR7zKBhZcdww7K/zbH5Ns3+GxNGIo6VH+mdxWFuYavoV/U+reqkIxQKBQKBQKBQKBQKBQKBQKBQKBQKBQKBQKCNxO76MMsp7RRu5/cUt/Sg4nwsEprY5klJkkbzZnOST9dZPNL03MRMeVPdzbLKbMW8NTPnV38uCXVasigUCgUETigOjWpxJEQ8beashyCPqqyyu9NGIiPKru5K3NrMXMNVPnT38+DtfC7vrQxSjtLGj/71Df1rWMalUCgUCgUCgUCgUCgUCgUCgUCgUCgUCgUCgqebfxG7+jT/AHLUHI+HfBR/qL9lYzHaxX7y3OA1a38YSKiJZQKBQKCPxH4KT9RvsqXgdYo94RMfq1z4y65yj+I2n0aD7la2bDLagUCgUCgUCgUCgUCgUCgUCgUCgUCgUCgUFTzb+I3f0af7lqDkfDvgo/1F+ysZjtYr95bnAatb+MJFREsoFAoFBH4j8FJ+o32VLwOsUe8ImP1a58Zdc5R/EbT6NB9ytbNhltQKBQKBQKBQKBQKBQKBQKBQKBQKBQKBQKCp5t/Ebv6NP9y1ByPh3wUf6i/ZWMx2sV+8tzgNWt/GEioiWUCgUCgj8R+Ck/Ub7Kl4HWKPeETH6tc+Muuco/iNp9Gg+5Wtmwy2oFAoFAoFAoFAoFAoFAoFAoFAoFAoFAoFBA5gtjLa3Ea+tJDKi/O0bKPtoOM8JkDQoR8UD6tv6Vj8xomnE16fOdO9tstrivC0THlGjd3JdQU4oFAoFBE4tIFhcn4pH17f1qdl1E1YmjR66dyDmVcUYWvT5xo39zs3L9sYrW3jb1o4Ykb51jVT9lbBiU+gUCgUCgUCgUCgUCgUCgUCgUCgUCgUCgUFXxXmC2tmRJZB1ZGVUjHicl2CjwjsMnucCg53zhy+9jK80alrKVi76RkwsfWyPiH2+XbbbNdmGBjER0qf1Rx/ZZ5bmH/Gq6NXfTPD91TDcI4yrAj5DWZuYe7bnRXTMNXaxNq7GmiqJZM15dGr0evSgzTo1eh0oM06NXodKGOa4RBlmAHymvW3h7tydFFMy8ruJtWo011RC15Q5fe+lSaRStlEQ6ahgzOPVwPiD2+fbffGmy/Axh46VX6p4fsymZZh/wAmro091Mcf3blwDnq0uiELGKcnHTkwpLZxhW9Vjny7/JVirGz0CgUCgUCgUCgUCgUCgUCgUCgUCgUCgUHl2ABJIAAySTgAD2mg5rw/lEXdyt/BiKA3KSRo2omWNHBMuSfDrIJC9sY7ZoOlkUGvX3I/Dpjqe2QMe+gtH9YjIFDQi/g44Z+jn+PN/fTS+aIaq3C+Ef4kLL0fwadJf0ib4buE9fGMbfOcU0miG1fg44Z+jn+PN/fTSaISrHkfh0J1JbISO2stJ9QkJFH3Q2ECg0OTldeGyenRAzFZJGuEKAkRSNkmEdw8Y39rDUNsgUG8286yKroQyOAysDkEEZBBoMlAoFAoFAoFAoFAoFAoFAoFAoFAoFAoNa465vJvQkJ6SgPfsPiHdIQfjSYyfYoPxhQbGigAAAAAYAAwAB2AFB6oFAoNIPK1n/iWnojHo/W9d89T0j19WrOr5aDd6BQKBQavZ/8At9wIT+JXLn0Y+UMzZZofkR92X2HK+yg2igUCgUCgUCgUCgUCgUCgUCgUCgUCg0/nXnQ8PkWMRh+pEzKdRGls4XUPNfbjfbzoLflG2iS2Vo5BMZiZJZh/myN67fJuMY8goHlQXNAoFAoOYpy5d/4vp69x6MB1dfXkz0tWRDrzn19tOewzQdOoFAoFBXcxW6SW0qyRvIhU5RB74SNx099mBAIPkQKDS/c85ourm6eC5JzHBspTQ2UdVLSA76zrGew22AoOi0CgUCgUCgUCgUCgUEfiF7HBG0srBY4xlifIf1PljzzQcu4pzjeXZPRY21t+bgAyuPazfm/u/We9VmLzO3Yno0xpn8LXB5Tcvx06p6NPGVSVnPe7u8/SnqtnOr3lTTx5rTsKxtVcOT5om/S7v+ZevnbV/Zp48zsKxtVcORom/S7v+ZenbV/Zp48zsKxtVcOQFn8ru7/mnr7GdXvOmnjzOwrG1Vw5LbhnN17aEGVjc249YMAJVHtV/wA797/jvVjhM0t3p6NUdGeCtxmUXLFPTonpRxhu6cIseIvHekdYGMLEG3QBWYnMfm2WIIbONI2FWiobEqgDA2A7UH2g0/nHnL0ZvR7ZRJdkZbPqRA9i+O5Pxf2+wHyvXqLNHTrnRD2sWLl+voW40z/7xaLcXd5MczXk+fZHJ0lH7qYFUdzO6tP+FMff9aF/byGjR/2Vzp/b+9LDom/S7v8AmXry7av7NPHm9OwrG1Vw5Gib9Lu/5l6dtX9mnjzOwrG1Vw5Gib9Lu/5l6dtX9mnjzOwrG1Vw5M1vd3kJzDeT59kknVU/uvkV6287q0/50R9f3pedzIaNH/XXOn9/60N65O5y9Jb0e5UR3YGVx6koHcpnsR8X5M+0C8s3qL1HTonTCgv2LlivoXI0T/7wbhXq8Sgr+Ky29uGupgqmJSDJpGoKSPCD3OTjw+ZxQc14nzde3ZJiY21ufVC4MrD2s/5v7uP296q8XmluzPRpjpTwW+Dyi5fjp1z0Y4yqSs/nd3f809V051e8qaePNZdhWNqrhyNE36Xd/wAy9fO2r+zTx5nYVjaq4cjRN+l3f8y9O2r+zTx5nYVjaq4cn0LOO13d5+lPX2M6vedNPHmdhWNqrhyW3C+cLy0I6zG5tvzsgCVB7Vb87976x3qywmaW789GqNFX5VmMym5Yjp0z0qeMOo8PvY541liYNHIMqR/+2I7Y8sVZqlIoFAoFBzr3VLsvJb2v+WdU0o9unwoD7RnVt83sqJjr02bFVcePNMy+xF/EU0T4eM/TWqxrcFfAoFAoFfRsPuXXZjuLi2z72yieMfFOQj4+fK/VWwy+/N6xFU+PhuYnMsPFjEVU0+E98fbpNTUFHv7oRRSSN6saM5+ZFLH7KDifDyzgyyHMs7GSQ+0sc/Vv2rK5rfm5fmnyp7ubX5Rh4t4eK/Orv5JVVa1KBQKBQReIFkAljOJYGEkZ9hUg/Vt2q0yq/Nu/FPlV3clVm+Hi5h5r86e/m7Zw+6E0Uci+rIiuPmdQw+2tUyCRQc291G7Mlxb2ufe1UzyD425RM/NhvrqHmF+bNiqqPHw3p2W4eL+Ippq8I75+mvVjm2K+BQKBQK+jZfcsuyktxa/mDTNEPZq8LgfJnTt8/trZYG9N6xTXPj5/TD5hYixiKqI8PGPt0WpaGUCgUHL/AHRfyjH9FH3z1WZvq0+8LbJda+pUtZRrigUCgUCgtuQPyofojffJWpyfV/uf4ZLO9Zj4x+ZdUq1VCp5t/Ebv6NP9y1ByPh3wUf6i/ZWMx2sV+8tzgNWt/GEioiWUCgUCgj8R+Ck/Ub7Kl4HWaPeETH6tc+Muuco/iNp9Gg+5Wtmwy2oOV8//AJUH0RPvnqqzjV/uP5W+SazPxn8wqayzWlAoFAoFBc+51+UZPop++StXlGrR7yyOda19Q6jVmqSgUCg5f7ov5Rj+ij756rM31afeFtkutfUqWso1xQKBQKBQeOF8fWwvDM6F82xRFBAyzSgjJPYeE77/ADVqcn1f7n+GSzvWY+MfmW+cv89xSwK9wHWVi+RHazyIAJGC4dUIbwgZ3757dqtVQoOL+6IkiXltJGwDxzpbuFYZ1RsFEkbgMh+X6wKDXeHfBR/qL9lYzHaxX7y3OA1a38YSKiJZQKBQKCPxH4KT9RvsqXgdZo94RMfq1z4yvuXPdBIaztlibpRRIkxCNLK5S3PwcaZIGpQc7nG+BWzYZfcy899CIPBFNrDqGE1rNEhU5yNbKAD7PsNBpXFuPJfXizojIPRgrK2PWWZs6SPWXfv8/aqrONX+4/lb5JrM/GfzD7WWa0oFAoFAoLr3OvyjJ9FP3yVq8o1aPeWRzrWvqHUKs1SUCgUHL/dF/KMf0UffPVZm+rT7wtsl1r6lS1lGuKBQKBQKCx5Ktkl4iySKro1m4ZWUMD78ncGtTk+r/c/wyWd6zHxj8y6dwrhsdtEIoV0xKWKjJONblzud+7GrVUKPj/BLeG1v5UjAmlguGdzux1RNkAn1R8gwKDmnDvgo/wBRfsrGY7WK/eW5wGrW/jCRURLKBQKBQR+I/BSfqN9lS8DrFHvCJj9WufGXT+WOEwPbWE7Rr14raHQ+MMM24QgkesMMdjkb1s2GW/E+GQ3KhJ0DorBtJ7ErnGR5jfsdqDmvPaBeJqFACizQAAYAAmfYDyqqzjV/uP5W+SazPxn8wq6yzWlAoFAoFBde51+UZPop++StXlGrR7yyOda19Q6hVmqSgUCg5j7pKFb+Bj2e3ZV+dJCx/wCGFVua0zOGnR5TC0yeqIxUafOJ5qOsm2BQKBQKBQXHueRluJSMPVjtSrfO0qED6gfqrV5RTMYb3meTI51VE4rRHlEc3Uqs1SruZIDJaXKL6zwSqvztGwH20HHOFuDDGR8UD6tv6VjswpmnE16fX8tvl1UVYWiY9NG7uSqhJpQKBQKCLxRwIZCfikfXt/WpuX0zViaNHr+ELMaopwtcz6aN/c7Fy3AY7S2RvWSCJW+dY1B+ytixCyoOW+6IhXiUbH1ZLUKvzrK5I+oj66rM3pmcN7THJbZLVEYrv84nmp6yjXFAoFAoFBee5sha/nYdkt1VvneQMP8AhTWsyqmYw0afOZY/OKonFTo8ojm6dVkqygUCg1vnrl43sA6WBcwtrgJ7E43Qn2MP+QK5roiumaavCXVFdVFUVU+MOY291klHBSZDh0YYYEd9jWSxmAuYedOjTT682ywWYWsTTEadFXpy9UioCwKBQKCPc3QUhQC8rHCIoyzE9gAKnYTA3MRV4aKfXl6oOMx9rDU986avTn6Q6XyFy61nCzTY9JuCGm/+OB4UB89OT+0mtbbopt0xTT4Qxly5Vcrmurxls9duCg49zPwVuHTMcH0KZi0TAbRsx3jb2D2fJ+2qrMsBN+OnR+qOP9rjK8xjDz1dz9M8P6RUYEZByD2IORWZroqonRVGiWqorprjpUzph9rh0UCg+OwAySAB3JOBXdFFVc6KY0y5rrpojpVTohK5Y4K3EZlOD6FCwMrEbSMu4jX2j2/J+zOmy3ATYjp1/qnh/bK5pmMYiert/pjj/TsNWqnKDWOfeXWvIVaHHpNuS8OfzsjxIT5asD9oFcXKKblM01eEu7dyq3XFdPjDmltdBiVYFJVOHRhhlI7gg71ksXgbmHq8NNPrz9GzweYWsTT3Toq9OXrCRUFOKBQKCPPdYIRAXmc4RFGWYntsKn4TAXMRMTo0U+vJX43MLWHpmNOmr05+jp3IvLxsoD1cG5mbXOR5HGyA+xR/yTWtooiimKafCGNrrqrqmqrxlsldOSgUCgUFRxzlm0vPxiIMw7OMq4/fXBx8h2oKE+5naeUtyB7BMP6rXHV0bMbnp11yP/qd8vn4M7T/AFrr+MP7KdVRsxug665tTvk/Bnaf611/GH9lOqo2Y3Qddc2p3y+j3M7TzluT8nWH9tOro2Y3HXXNqd8rzgfK9pZ7wRAOe7kl337+JskD5BgV281zQKBQY54VdSrqGRhhlYAgj2EHuKDVLr3OLFySgkiJ7iOUgfU2QP2V8mmKvGNLqmqqn9M6PZg/Bnaf611/GH9lc9VRsxuh111zanfJ+DO0/wBa6/jD+ynVUbMboOuubU75PwZ2n+tdfxh/ZTqqNmN0HXXNqd8s9r7nFihBcSS47CSUkfUuAf211TTFPhGhzVVVV+qdPu2uCFUUKihUUYVVAAA9gA2Ar65ZKBQKCm45yvaXm88QLjs4JR9u3iXBI+Q5FBRn3M7TyluR8nWH9tcdXRsxuenXXNqd8vn4M7T/AFrr+MP7KdVRsxug665tTvk/Bnaf611/GH9lOqo2Y3Qddc2p3y+j3M7TzluSPYZhj/606ujZjcddc2p3yvuB8s2ln+LxBWOxc5Zz8mtsnHyDau3mt6BQKBQKBQKBQKBQKBQKBQKBQKBQKBQKBQKBQKBQKBQKBQKBQKBQKBQKBQKBQKBQKBQKBQKBQKBQKBQKBQKBQKBQKBQKBQKBQKBQKBQKBQKBQKDXud7+SCCNom0s1zaoTgHwyXMaONx5hiKCpg52nebQLVBE13c2cbm6wWlgWVlJQRHTG3SwTnIydjgagruF8+XQtbQzQxPdXYmZCJZAnThxqZhHAzKxLhQoBHmWHagsjzzJlm9EZYobJLy5Ly6ZI1ZZiYxGV8T5ixuQO+cbAhQcU5kvNdw84eAehWckccF2Gx1b0rqDvEQr4Og+E5C7HcEBf3nPhha8EsCqLNXaNDKyzzYdUR1RognSYuPGrNp2yN8APnGOYLm3kha4i0yLb30vTiutULi3ihddZaEMT4yAdtOCfFmgp+Yudbl7aVTF6NK0Fpc27x3BkbpTXkcbByEXQ+D2GQQx32oLK25qmWWSGGIzSycRuLdBLchVTp2iz5UrF4Y+/h8RG+5zigx3XujstpHcrDFkxyyTRNdMJR0JWikEapC2oakPjbSO37Ay8w82TGPiISFlhsoxmZLkJKWeCOZRGpjYKfGQSc+WM74DFx/ma4kkVII9FvDxKztpZhcFZGYyQtIpiCbxkSaT4t89sdgkS+6B05ZVkijaGOG6mR4bhpSfRCupG1RKoY6vzWbSRg+2gr25uuoJ7iW6i04tLMxQJcNJGXuLmSNW1dMaTlgGwpPg21bUG38rcae7jcyxdJ4pChxrKONKsGjaSNGK+LG6jdTQXVAoFAoFAoFAoFAoFAoFAoFAoInEuHRXChJl1KrpIBqK+KNw6HKkdmUHHagix8u2qlSI8Fbh7lfG+00ocO/refUbw9t+1BDHJVkFVVjdBHI8kRS5nRo2lGHEbrIGjRvNFIXzxQTo+AWw1+96upAtvJrd5NcSBgqvrY6vhGyTudW5NBXQci2CIyCFtMiJG+q4mYlInDxrqZyQFIGMezHbagky8p2jtK0kbSGdZEcSTyyKFlYNIsau5EQJAPgx2HsoI15yZbGFkjDLL0biOKR5pZivpMaxuTrcl9o02J204GKDFw3kGyigMTxly8cKTMZZfF0GDqEy5MSaxq0LgeVBZw8uWqSdVY8SCd7jPUc++yxdF2wWxum2Ow7gZoIEvIfD2UJ0WCBJIyFuJk1JLI0ro5VwXXW7Nhs4J2xQT5uW7V0uEaPKXmn0kdRxr0xrGNw2V8KAeHHagwXHJ9lJP13iJm6kcuerIF6sWnRJ0w2jWNAGrGSMg7E5Dxb8l2KMWEROpZl0tNK8YW4OqZViZyiqx3IAHeg8Qcj2CJIghJWVEjk1TzOSsbaowGZyVKnsRgjAwdhgLfhfDEt1KxmQhm1EyTyzsTgL68rMQMKNs4oJlAoFAoFAoFAoNN5cvLmU3L6Z3aOa9WEvLEts3SuZI4o8KTIuAoGor+aTvtkMnD+avShazRowhnuXjixKAzaLK4kfqKBjGuJkAzg4V84wKDCOZrmX0TprEkktz0riJmkDJ/6KWbRIHiDKQUznG4CkbNsE3hXNLzzhFgfoNLPEHEc3hMDOup2MYj0sYmAwxIJQYySFCY3GpDNOqInQtCq3DNIwfJhWY6ECEEBXTuRksRtjcK1ubJY1UzQKDNbme3VJixyJIY+nKSgCnNzF4hqHr+wagyz8xzxu8LQxm4VrcKFmbpst00iKSxTKlWhfIwdgCO+AGCbm6RWEPRBudc6uF60kYEAiOpelEznV6RF3AAy25wAwZoeaJnZveUiSK0iuZzcTNE0ZmWbCOOmdOkwHUx7DOxoPEHNcrnpiFeu1ysEeTJHGQbZrku3UjDgBY3GADkhdxk6QwcZ4nJHcQl2IJe1jmjhuJGUGacINQ6OhV1OpyxVnAI2HhYJ1pzJI8kJaJRb3U0sMLCUmQNEsrBnTTgKwt37HIyue50g4pzM8dw0UcDSCIwiQqkzE9Vt9PTiZRpUhvERnt4fWoJnGOKypNHBBGjyyRSynXIY1CRNGpAKqxLFpl8sDBPsBDXeXePOttFqbVL/h/DXLyzMQz3PWQ4ARmaQmPPmXJUbd6DDBzKYxBMwl6cFpxPqxmV2MjWdzbRBmMgUljhiC4BXqEbb0FxeczTQF0niiWVRbspWdjFpuJjCS7GMMugqTnGCMervpD5Ycx3M2hY4Ius4uHGqZ1j6cEwhRlbp6j1MhgcYCnO+wISZuZx6FBdRxsTdCHpphiQZgD4umrMdIyfCDnHy5oMEHMVzIYo0t1WaX0jPVaWFQIHjAYB4g5DCUbEDG/fGSEO05qnkMk4RPRRw6C7VC51gyJO5GQm/wYX5MZHfFBmvuariLC+jBpuiZ2ROvL4ScRoDFA3jbDjJwBpGNWdgueMcVaKONkCa5WAVZC4Y+BnwkcaMzv4fVGMAMc7YIVvDeaWmNtmIRR3MMUgZ2fBeTVqiRunjWuAcPpLa9hscBG5541OsV7FbKA0Fi80khmaNk6izqnS0qcsOg7ZyOygd8qGS55heE3BVCyx3KRSO7u0camwhn1kIjFE1OFPkNRYkdqCYnGZZWnEaR9C3JSR+sQ5b0ZZsxgIQV99QZJGcsfIBggNzRMkTOIVaG3gt5Zmac9QrKuWCgIdTKFJycZ2HnkAXi7xO5Ot9Ml8wBlIXEIVgpGDkb7eygkR8ySjqCaOGNlit5YyZ2KEXEjxhGIjzrBTYKDqLqBjvQYk5skKIzRBF6s0c0jmVYozEwC6yY9UesHOXAVdJBJyNQWo5atgZMLIBN1OoouZghMxJkPTD6QSWJyAO9BmPArfVr6YDB+pszKNfo7W2rSDjPSYp9XsGAwDlm206dLnEgkDm4maUOqlQROX6gwpK4zjDEdiRQSLbgsMcrSxh1ZizMomk6WpySzCDV0wxJJLAZJJPnQJeDQtN1ip6u2cSuqtpzpMkasEkIzsWBI8qCNb8rWiK6CLKSIYyryPIojP8Alxh2Ijj2HgTA2G21BhuuVIGjEa6gOtHLIzyyyyP0jlQZncuCPI58PlQSDy3bdNUCuAjMyss8qS6nOXJnVxIxbzyTnzzQZ34JbsJA0YYTRLDLqZm1xpr0qxJ3x1X37nV3oK3iXKcT28kUJMcshDLM0k0siSKmhZBIZA5dV2B1dtjkbUEo8s2pZWKMWXpn4aXSWhYNGzprw7gqPG2W270GW24BbxymVEIk1MwzI7IrSZ1tHEWKRs2pssoBOps9zQe7ngsMkomIcSjSCUmljDBSSokWNgsgGTgODjJ9tB94nweG4KNKpLR6tBWR4zh8alYow1I2kZQ5U6RkHFBHPLVro0CMqojhiXTJIjKlsXMIR1YMpUyN4gQd9yaD3Hy7agBekCoWdMMWcFbl1ecNqJ1a2UE5z/zQQb3lOIx6YTpcyROzStLcFhCxZUZnk1hRqJADAAk7EEgh6tuVozGq3DPJIrSFXSWaEqsjAmNWWUv0/CvgLEHA22AAWdzwmCSEQNGBCoQIq5TR0yCnTKEGMqVBBXBGBig+WvCYoyhUMWiDqjPLJKwEhUvl5GJbJRe+e1BGHLVqAqiMhUg9HAEsgBh0lQjgNiQAE4LZI1EjGaDNfcEhmKFw4aMaVaOeWFtJxlS0TKWXYHScjagycR4XFOEEgb3ttUZWR42U4K7PGwbBBIIzgg70EePl22UxaUIWAKsSCWTpKEOUPR1aGK+TEEjAwdqD7xXl62uW1TRliUMbYkdA6HPhkVGAkUFiQGzgkkYNB9uuAW8mvUrjquHk0TyxFmESReIxuMjRGo09jp3FB8/8ft+oZAhDEYYLI6xthOmC0SsEZggChiMgADO1BEHKduZmkYZXTAsaBnVQLfVpEgDYlAJBAcEAjNBYPwaA5ynfq58Tf5wAk8/PH/VB4u+BW8oIdM5SNMh3VgIXMkellIKsrHUGGCD50GGTlm1ZBGUfp6mZl9Imw5kxr6w1+/Bsbh9QO+e9BcUCgUCgUCg1a3uZn4hOn/qDDFJGFKNAIEBt0ciQMwkbJJ9UH1h8uAjf+WNLHJ70Ua3uLaC40zjaaS9jiZUbSdUYVg2ogag+nwkNpD1xHma40TCOOOOaKeNAkkjh+m12IQ5UxYKuu4ZdQ8RGcrQZ25pl9IMQtywilhhnKdVyHlSN2ZCIdBjQTISWZTgOcDA1Ba3/ABYxSMmjOm3kmzqxnQwGnGPPPegqLvmqZclLdGjQ2quTcFWLXZRVCr0yDpaQZJI27Z7UGQ8yy6XUxwrcRXBgZDPIVY9BZwYtEJeQ6ZFyNIx4jk43CYnHtdjFdqEXrxwuqyyFAOvowupUYs3jwAB4jgbZyAr7HmqafppDAnpD+lFlkmeOMLaTrAxDdItlmkTAKjALZ7YYI03GDFfDW7mEtKCEnZ1DRW7SYdDCFUhUcaFfuVJDHdAtuEcclkljjnhWM3EDTwlJjJhUaJWWTKLhh14zkZB8XsBYMU3McipcTCFTa25lQHrESu8J0ECMppUFwy5LeQPngBjk5knjd4JII/Sh6OY1SdmiYXLyINUjRgrpMEhPhOQFxucAPJ5kuC3RS3jNyLhoHBuCIhptluQ4fpliCjqMacgkjsNVBCuuYZnmtJCojszc3S5WYs8i29rdjEkWkAAtEXAycaVzv2DNBzhMYmkNqR4IXj3lVT1plj0M8kKgMNanw6gd+2MkJP8A5JKBIrxwrcQ3AgKmeRlfVbLcAxaYS8jaXGV0j1XOcDcKvjHNc81nMbaIK44ebmVjOyNH1VmVBCRHlmUwSHJ0eqvbJ0hcScxMlzHDpjdGdY2ZZXaRGaDqDqL0tCnt4S2cMG88UGx0CgUCgUCgUCgUCgUCgq34FCZzP76JSVLabqdEYooUF4VcI+wA3B7UHheWrUBQItlEQHvj5PQmE8Ws6suRJ4tTZJLNknUch9bly2PU1K7dYYctcTMQNevEZZyYgG38GnGFx2GA9R8AgWQSL1A40aiLmYBzGoVWlUPiVsKBqfJIAyTgUH3i3Abe6IM6Fiqum0jpqSTGtHCMNaHSPC2RsNqD03BYCCCmzGFj4m3NuytEe/5pRfnxvmg8XHL9u7FirB2k6rMk0kbFzEsJOpGBwUjUFex0g4zvQe34JAYEt9BEEQjEQWR1ZOljRpkVgwI0jfOaDWecOFw28VqIlZC17CmpZpVk03d1H6QOoHDHqZOck5OD3AIDYY+XbZZeqEOsOzgGWQoHkRkdliLaFLB2zgb6iTvvQe+E8Bt7Y5hVgdIRdUskmhAchIxIx6advCuBsNthQeZOXbZnkdkJ6wYSoZZDE2tdLEwaunqI2LYz333oMa8sWuh0KO3UKFmeeV5cxHVHidnMi6DkjBGCSRuTQSLTgsEWjQpzGzOrNI7sXdSjM7sxLkqcZbPYeygwxctWqyiURnWHeRcyyFFeVXWQpEW0Jq6jZwBknJ33oFty3bRoY1V+mdGEa4mdFEbh0EaM5EYBA2XAwAOwxQe7rl+3kZmZWDtKJSySyRv1BCINQdGBX3tQuBgEd6CPPylZuqoYjoWIw6VmlQNEc+CQK46ijJIDZxk4xmgz/wDj9v1etobqaw/wsmjWqCMP0tWjXpAXVjOBQWtAoFAoFAo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758007"/>
            <a:ext cx="4608512" cy="379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683568" y="6237312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Dois termos bonitinhos mas que na prática não vejo serem usados</a:t>
            </a:r>
            <a:endParaRPr lang="pt-BR" dirty="0"/>
          </a:p>
        </p:txBody>
      </p:sp>
      <p:pic>
        <p:nvPicPr>
          <p:cNvPr id="10245" name="Picture 5" descr="http://www.brasilescola.com/upload/e/interdisciplinaridade_el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739" y="3460648"/>
            <a:ext cx="2624593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14027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jottaclub.com/wp-content/uploads/2015/07/transdisciplinarida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30095"/>
            <a:ext cx="5482580" cy="503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683568" y="6237312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Dois termos bonitinhos mas que na prática não vejo serem usados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89977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Assim, a necessidade de inserir novas tecnologias, mostrar a importância da alfabetização científica e tecnológica no processo de formação dos indivíduos, destacar a associação entre as diferentes teorias e o ensino experimental tornam tão fundamental o uso do laboratório nas escolas, na era moderna.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46196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/>
              <a:t>Fica demonstrado que as escolas devem destinar espaço físico para a construção de laboratórios pedagógicos, que devem estar inseridos na proposta pedagógica, propiciando melhor organização dos conteúdos, de tal modo que sua inserção nas disciplinas possa promover a aquisição dos conhecimentos e </a:t>
            </a:r>
            <a:r>
              <a:rPr lang="pt-BR" dirty="0" err="1"/>
              <a:t>conseqüente</a:t>
            </a:r>
            <a:r>
              <a:rPr lang="pt-BR" dirty="0"/>
              <a:t> melhoria da qualidade de ensino.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47044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710157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32137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0.wp.com/www.amma.com.pt/wp-content/uploads/2015/05/sombra-muro2.png?resize=983%2C6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62450"/>
            <a:ext cx="4748714" cy="303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74" y="836712"/>
            <a:ext cx="2232140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http://www.mundoeducacao.com/upload/conteudo/Untitled-3(4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052735"/>
            <a:ext cx="2592288" cy="126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67189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Vale </a:t>
            </a:r>
            <a:r>
              <a:rPr lang="pt-BR" dirty="0"/>
              <a:t>realçar, porém, que o uso do laboratório, nas escolas, não é a profissionalização do ensino, nem a garantia de que a teoria vai se tornar algo fútil, mas que a teoria vai se ancorar na prática.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35258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Para </a:t>
            </a:r>
            <a:r>
              <a:rPr lang="pt-BR" dirty="0"/>
              <a:t>tanto, a escola deve ter uma proposta pedagógica bem fundamentada, a ponto de construir, cuidadosa e explicitamente, as pontes que irão unir a teoria à prática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84631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plabor.com.br/blog/wp-content/uploads/2010/04/laboratorio-de-quim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140968"/>
            <a:ext cx="416203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colegiojoao23.com.br/wp-content/uploads/2011/10/laboratorio-de-ciencias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60" y="404664"/>
            <a:ext cx="4248472" cy="283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marcioantoniassi.files.wordpress.com/2013/08/rato-laboratorio.jpg?w=6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4664"/>
            <a:ext cx="3582397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marcioantoniassi.files.wordpress.com/2013/08/rat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653581"/>
            <a:ext cx="3540985" cy="265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537708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 smtClean="0"/>
              <a:t>Aqui há uma  crítica quanto aos métodos, principalmente quando envolvem cobaias e o tratamento que é dado a elas. </a:t>
            </a:r>
          </a:p>
          <a:p>
            <a:pPr marL="0" indent="0" algn="just">
              <a:buNone/>
            </a:pPr>
            <a:r>
              <a:rPr lang="pt-BR" dirty="0" smtClean="0"/>
              <a:t>(neste caso a crítica não é voltada muito para as escolas mas sim para laboratórios em geral)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03728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Caso dos Laboratórios e dos cães </a:t>
            </a:r>
            <a:r>
              <a:rPr lang="pt-BR" sz="3600" dirty="0" err="1" smtClean="0"/>
              <a:t>Beagle</a:t>
            </a:r>
            <a:r>
              <a:rPr lang="pt-BR" sz="3600" dirty="0" smtClean="0"/>
              <a:t> 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19"/>
          </a:xfrm>
        </p:spPr>
        <p:txBody>
          <a:bodyPr/>
          <a:lstStyle/>
          <a:p>
            <a:pPr marL="0" indent="0" algn="just">
              <a:buNone/>
            </a:pPr>
            <a:r>
              <a:rPr lang="pt-BR" b="1" dirty="0" smtClean="0"/>
              <a:t>Após </a:t>
            </a:r>
            <a:r>
              <a:rPr lang="pt-BR" b="1" dirty="0"/>
              <a:t>denúncia de maus-tratos, grupo invade laboratório e leva cães </a:t>
            </a:r>
            <a:r>
              <a:rPr lang="pt-BR" b="1" dirty="0" err="1" smtClean="0"/>
              <a:t>beagle</a:t>
            </a:r>
            <a:r>
              <a:rPr lang="pt-BR" b="1" dirty="0" smtClean="0"/>
              <a:t>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564904"/>
            <a:ext cx="2191153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717032"/>
            <a:ext cx="2648194" cy="167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229200"/>
            <a:ext cx="2704352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08" y="2905827"/>
            <a:ext cx="3255524" cy="205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76598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sz="4000" dirty="0" smtClean="0"/>
              <a:t>....e depois disso os manifestantes vão comemorar numa churrascaria.</a:t>
            </a:r>
            <a:endParaRPr lang="pt-BR" sz="40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41533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82699" y="620688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/>
              <a:t>Pesquisas produzem inovação, que possivelmente geram produtos, que posteriormente geram riquezas.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Talvez seja este um dos motivos do baixo crescimento tecnológico do Brasil!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36912"/>
            <a:ext cx="3132187" cy="1039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17627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As </a:t>
            </a:r>
            <a:r>
              <a:rPr lang="pt-BR" dirty="0"/>
              <a:t>atividades experimentais podem e devem contribuir para </a:t>
            </a:r>
            <a:r>
              <a:rPr lang="pt-BR" dirty="0" smtClean="0"/>
              <a:t>o melhor </a:t>
            </a:r>
            <a:r>
              <a:rPr lang="pt-BR" dirty="0"/>
              <a:t>aproveitamento acadêmico, entretanto, é </a:t>
            </a:r>
            <a:r>
              <a:rPr lang="pt-BR" dirty="0" smtClean="0"/>
              <a:t>fundamental que </a:t>
            </a:r>
            <a:r>
              <a:rPr lang="pt-BR" dirty="0"/>
              <a:t>se tenha a devida clareza dos fins a que se pretende chegar.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99877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PRATIQUE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Precisamos </a:t>
            </a:r>
            <a:r>
              <a:rPr lang="pt-BR" dirty="0"/>
              <a:t>começar a construir nosso conhecimento e, ao final, fazer uma comparação de como mudou nossa visão e o que transformamos no nosso ambiente de trabalho durante o estudo do Módulo Laboratório. </a:t>
            </a:r>
            <a:endParaRPr lang="pt-BR" dirty="0" smtClean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75106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Responda os questionamentos que direcionarão nosso estudo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Arial" charset="0"/>
              <a:buChar char="•"/>
            </a:pPr>
            <a:endParaRPr lang="pt-BR" dirty="0" smtClean="0"/>
          </a:p>
          <a:p>
            <a:pPr algn="just">
              <a:buFont typeface="Arial" charset="0"/>
              <a:buChar char="•"/>
            </a:pPr>
            <a:r>
              <a:rPr lang="pt-BR" dirty="0" smtClean="0"/>
              <a:t>O </a:t>
            </a:r>
            <a:r>
              <a:rPr lang="pt-BR" dirty="0"/>
              <a:t>que é um laboratório escolar? </a:t>
            </a:r>
            <a:endParaRPr lang="pt-BR" dirty="0" smtClean="0"/>
          </a:p>
          <a:p>
            <a:pPr algn="just">
              <a:buFont typeface="Arial" charset="0"/>
              <a:buChar char="•"/>
            </a:pPr>
            <a:endParaRPr lang="pt-BR" dirty="0" smtClean="0"/>
          </a:p>
          <a:p>
            <a:pPr algn="just">
              <a:buFont typeface="Arial" charset="0"/>
              <a:buChar char="•"/>
            </a:pPr>
            <a:r>
              <a:rPr lang="pt-BR" dirty="0"/>
              <a:t>Faça </a:t>
            </a:r>
            <a:r>
              <a:rPr lang="pt-BR" dirty="0" smtClean="0"/>
              <a:t> desenhos / fotos / vídeo sou croquis  </a:t>
            </a:r>
            <a:r>
              <a:rPr lang="pt-BR" dirty="0"/>
              <a:t>das dependências da sua escola e dê sua opinião sobre o trabalho educativo em cada espaço utilizado. </a:t>
            </a:r>
          </a:p>
          <a:p>
            <a:pPr marL="0" indent="0" algn="just">
              <a:buNone/>
            </a:pPr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52223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Responda os questionamentos que direcionarão nosso estudo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Arial" charset="0"/>
              <a:buChar char="•"/>
            </a:pPr>
            <a:r>
              <a:rPr lang="pt-BR" dirty="0" smtClean="0"/>
              <a:t>Veja </a:t>
            </a:r>
            <a:r>
              <a:rPr lang="pt-BR" dirty="0"/>
              <a:t>a diferença entre uma sala ambiente e um laboratório escolar. </a:t>
            </a:r>
          </a:p>
          <a:p>
            <a:pPr algn="just">
              <a:buFont typeface="Arial" charset="0"/>
              <a:buChar char="•"/>
            </a:pPr>
            <a:endParaRPr lang="pt-BR" dirty="0" smtClean="0"/>
          </a:p>
          <a:p>
            <a:pPr algn="just">
              <a:buFont typeface="Arial" charset="0"/>
              <a:buChar char="•"/>
            </a:pPr>
            <a:r>
              <a:rPr lang="pt-BR" dirty="0" smtClean="0"/>
              <a:t>Como </a:t>
            </a:r>
            <a:r>
              <a:rPr lang="pt-BR" dirty="0"/>
              <a:t>os profissionais da educação nos laboratórios escolares podem contribuir para a formação da cidadania? Se esta atividade fizer parte da prática profissional supervisionada, faça os registros necessários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16637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Deveria mas nem sempre é assim</a:t>
            </a:r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" y="2132856"/>
            <a:ext cx="9164252" cy="340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05702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Arranjo físico; </a:t>
            </a:r>
          </a:p>
          <a:p>
            <a:r>
              <a:rPr lang="pt-BR" dirty="0"/>
              <a:t>Materiais</a:t>
            </a:r>
            <a:r>
              <a:rPr lang="pt-BR" dirty="0" smtClean="0"/>
              <a:t>;</a:t>
            </a:r>
          </a:p>
          <a:p>
            <a:r>
              <a:rPr lang="pt-BR" dirty="0" smtClean="0"/>
              <a:t>Equipamentos interativos também;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 smtClean="0"/>
              <a:t>Deveria mas nem sempre é assim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17835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Os </a:t>
            </a:r>
            <a:r>
              <a:rPr lang="pt-BR" dirty="0"/>
              <a:t>experimentos podem ser registrados em fichas, elaboradas pelo professor, preenchidas pelos alunos durante as aulas e corrigidas por você, funcionário. Veja, a seguir, um modelo.</a:t>
            </a:r>
          </a:p>
          <a:p>
            <a:endParaRPr lang="pt-BR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 smtClean="0"/>
              <a:t>Será que realmente é feito assim?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268183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8075664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4188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8306350" cy="388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971911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44" y="980728"/>
            <a:ext cx="7841956" cy="482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459668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pt-BR" dirty="0"/>
              <a:t>O laboratório é um local de muito trabalho e muita </a:t>
            </a:r>
            <a:r>
              <a:rPr lang="pt-BR" dirty="0" smtClean="0"/>
              <a:t>concentração</a:t>
            </a:r>
            <a:r>
              <a:rPr lang="pt-BR" dirty="0"/>
              <a:t>, no entanto, pode se tornar um local muito perigoso se for usado de forma inadequada por causa dos materiais e dos equipamentos existentes nele. </a:t>
            </a: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A </a:t>
            </a:r>
            <a:r>
              <a:rPr lang="pt-BR" dirty="0"/>
              <a:t>maioria dos acidentes ocorre por desconhecimento das regras básicas de segurança ou por falhas no preparo prévio dos alunos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70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17164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COLÉGIO PAULO LEMINSKI</a:t>
            </a:r>
            <a:br>
              <a:rPr lang="pt-BR" dirty="0" smtClean="0"/>
            </a:br>
            <a:r>
              <a:rPr lang="pt-BR" dirty="0" smtClean="0"/>
              <a:t>LABORATORIO DE INFORMÁTICA II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71</a:t>
            </a:fld>
            <a:endParaRPr lang="pt-BR" dirty="0"/>
          </a:p>
        </p:txBody>
      </p:sp>
      <p:pic>
        <p:nvPicPr>
          <p:cNvPr id="14338" name="Picture 2" descr="I:\20150810_1519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5" y="1484784"/>
            <a:ext cx="221424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I:\20150810_1519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5" y="1484784"/>
            <a:ext cx="221424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I:\20150810_15194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5" y="1484784"/>
            <a:ext cx="221424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I:\20150810_15194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25" y="1484784"/>
            <a:ext cx="3294255" cy="439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I:\20150810_15195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72816"/>
            <a:ext cx="441649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18939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pt-BR" sz="2800" dirty="0"/>
              <a:t>Vamos apresentar aqui os principais cuidados a serem observados para que as atividades ocorram </a:t>
            </a:r>
            <a:r>
              <a:rPr lang="pt-BR" sz="2800" dirty="0" smtClean="0"/>
              <a:t>tranquilamente</a:t>
            </a:r>
            <a:r>
              <a:rPr lang="pt-BR" sz="2800" dirty="0"/>
              <a:t>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Arial" charset="0"/>
              <a:buChar char="•"/>
            </a:pPr>
            <a:r>
              <a:rPr lang="pt-BR" dirty="0" smtClean="0"/>
              <a:t>O </a:t>
            </a:r>
            <a:r>
              <a:rPr lang="pt-BR" dirty="0"/>
              <a:t>laboratório deve ser bem iluminado e arejado, de preferência munido de exaustores. </a:t>
            </a:r>
            <a:endParaRPr lang="pt-BR" dirty="0" smtClean="0"/>
          </a:p>
          <a:p>
            <a:pPr algn="just">
              <a:buFont typeface="Arial" charset="0"/>
              <a:buChar char="•"/>
            </a:pPr>
            <a:endParaRPr lang="pt-BR" dirty="0"/>
          </a:p>
          <a:p>
            <a:pPr algn="just">
              <a:buFont typeface="Arial" charset="0"/>
              <a:buChar char="•"/>
            </a:pPr>
            <a:r>
              <a:rPr lang="pt-BR" dirty="0" smtClean="0"/>
              <a:t>Instalações</a:t>
            </a:r>
            <a:r>
              <a:rPr lang="pt-BR" dirty="0"/>
              <a:t>, como tubulações de gás, parte elétrica e hidráulica, devem estar em boas condições, e a manutenção deve ser feita periodicamente. </a:t>
            </a:r>
            <a:endParaRPr lang="pt-BR" dirty="0" smtClean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72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235799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pt-BR" sz="2800" dirty="0"/>
              <a:t>Vamos apresentar aqui os principais cuidados a serem observados para que as atividades ocorram </a:t>
            </a:r>
            <a:r>
              <a:rPr lang="pt-BR" sz="2800" dirty="0" smtClean="0"/>
              <a:t>tranquilamente</a:t>
            </a:r>
            <a:r>
              <a:rPr lang="pt-BR" sz="2800" dirty="0"/>
              <a:t>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pt-BR" dirty="0" smtClean="0"/>
              <a:t>É </a:t>
            </a:r>
            <a:r>
              <a:rPr lang="pt-BR" dirty="0"/>
              <a:t>imprescindível a presença de extintores de incêndio e sempre observadas as condições de uso. </a:t>
            </a:r>
          </a:p>
          <a:p>
            <a:pPr>
              <a:buFont typeface="Arial" charset="0"/>
              <a:buChar char="•"/>
            </a:pPr>
            <a:endParaRPr lang="pt-BR" dirty="0" smtClean="0"/>
          </a:p>
          <a:p>
            <a:pPr>
              <a:buFont typeface="Arial" charset="0"/>
              <a:buChar char="•"/>
            </a:pPr>
            <a:r>
              <a:rPr lang="pt-BR" dirty="0" smtClean="0"/>
              <a:t>O </a:t>
            </a:r>
            <a:r>
              <a:rPr lang="pt-BR" dirty="0"/>
              <a:t>piso não deve ser escorregadio. </a:t>
            </a:r>
            <a:endParaRPr lang="pt-BR" dirty="0" smtClean="0"/>
          </a:p>
          <a:p>
            <a:pPr>
              <a:buFont typeface="Arial" charset="0"/>
              <a:buChar char="•"/>
            </a:pPr>
            <a:endParaRPr lang="pt-BR" dirty="0" smtClean="0"/>
          </a:p>
          <a:p>
            <a:pPr>
              <a:buFont typeface="Arial" charset="0"/>
              <a:buChar char="•"/>
            </a:pPr>
            <a:r>
              <a:rPr lang="pt-BR" dirty="0" smtClean="0"/>
              <a:t>O </a:t>
            </a:r>
            <a:r>
              <a:rPr lang="pt-BR" dirty="0"/>
              <a:t>local deve estar sempre limpo e organizado. </a:t>
            </a:r>
            <a:endParaRPr lang="pt-BR" dirty="0" smtClean="0"/>
          </a:p>
          <a:p>
            <a:pPr>
              <a:buFont typeface="Arial" charset="0"/>
              <a:buChar char="•"/>
            </a:pPr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73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2912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pt-BR" sz="2800" dirty="0"/>
              <a:t>Vamos apresentar aqui os principais cuidados a serem observados para que as atividades ocorram </a:t>
            </a:r>
            <a:r>
              <a:rPr lang="pt-BR" sz="2800" dirty="0" smtClean="0"/>
              <a:t>tranquilamente</a:t>
            </a:r>
            <a:r>
              <a:rPr lang="pt-BR" sz="2800" dirty="0"/>
              <a:t>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endParaRPr lang="pt-BR" dirty="0" smtClean="0"/>
          </a:p>
          <a:p>
            <a:pPr>
              <a:buFont typeface="Arial" charset="0"/>
              <a:buChar char="•"/>
            </a:pPr>
            <a:r>
              <a:rPr lang="pt-BR" dirty="0" smtClean="0"/>
              <a:t>Deve-se </a:t>
            </a:r>
            <a:r>
              <a:rPr lang="pt-BR" dirty="0"/>
              <a:t>utilizar cestos de lixo, de material não combustível, evitando que materiais fiquem espalhados pelo chão. </a:t>
            </a:r>
            <a:endParaRPr lang="pt-BR" dirty="0" smtClean="0"/>
          </a:p>
          <a:p>
            <a:pPr>
              <a:buFont typeface="Arial" charset="0"/>
              <a:buChar char="•"/>
            </a:pPr>
            <a:endParaRPr lang="pt-BR" dirty="0"/>
          </a:p>
          <a:p>
            <a:pPr>
              <a:buFont typeface="Arial" charset="0"/>
              <a:buChar char="•"/>
            </a:pPr>
            <a:r>
              <a:rPr lang="pt-BR" dirty="0" smtClean="0"/>
              <a:t>Não </a:t>
            </a:r>
            <a:r>
              <a:rPr lang="pt-BR" dirty="0"/>
              <a:t>usar aparelhos de vidro rachados ou quebrados. </a:t>
            </a:r>
            <a:endParaRPr lang="pt-BR" dirty="0" smtClean="0"/>
          </a:p>
          <a:p>
            <a:pPr>
              <a:buFont typeface="Arial" charset="0"/>
              <a:buChar char="•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74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736250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pt-BR" sz="2800" dirty="0"/>
              <a:t>Vamos apresentar aqui os principais cuidados a serem observados para que as atividades ocorram </a:t>
            </a:r>
            <a:r>
              <a:rPr lang="pt-BR" sz="2800" dirty="0" smtClean="0"/>
              <a:t>tranquilamente</a:t>
            </a:r>
            <a:r>
              <a:rPr lang="pt-BR" sz="2800" dirty="0"/>
              <a:t>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Font typeface="Arial" charset="0"/>
              <a:buChar char="•"/>
            </a:pPr>
            <a:r>
              <a:rPr lang="pt-BR" dirty="0" smtClean="0"/>
              <a:t>Cacos </a:t>
            </a:r>
            <a:r>
              <a:rPr lang="pt-BR" dirty="0"/>
              <a:t>de vidro devem ser embrulhados antes de serem colocados no cesto de lixo e o pacote, etiquetado com a inscrição “cacos de vidro”. </a:t>
            </a:r>
            <a:endParaRPr lang="pt-BR" dirty="0" smtClean="0"/>
          </a:p>
          <a:p>
            <a:pPr algn="just">
              <a:buFont typeface="Arial" charset="0"/>
              <a:buChar char="•"/>
            </a:pPr>
            <a:endParaRPr lang="pt-BR" dirty="0" smtClean="0"/>
          </a:p>
          <a:p>
            <a:pPr algn="just">
              <a:buFont typeface="Arial" charset="0"/>
              <a:buChar char="•"/>
            </a:pPr>
            <a:r>
              <a:rPr lang="pt-BR" dirty="0" smtClean="0"/>
              <a:t>O </a:t>
            </a:r>
            <a:r>
              <a:rPr lang="pt-BR" dirty="0"/>
              <a:t>laboratório deve ser sinalizado, os acessos desimpedidos de forma que permita uma evacuação rápida em caso de acidentes. Preferencialmente, devem estar situados em andar térreo, facultando o acesso de todos, inclusive de pessoas com deficiência. </a:t>
            </a:r>
            <a:endParaRPr lang="pt-BR" dirty="0" smtClean="0"/>
          </a:p>
          <a:p>
            <a:pPr algn="just">
              <a:buFont typeface="Arial" charset="0"/>
              <a:buChar char="•"/>
            </a:pPr>
            <a:endParaRPr lang="pt-BR" dirty="0"/>
          </a:p>
          <a:p>
            <a:pPr algn="just">
              <a:buFont typeface="Arial" charset="0"/>
              <a:buChar char="•"/>
            </a:pPr>
            <a:r>
              <a:rPr lang="pt-BR" dirty="0" smtClean="0"/>
              <a:t>Os </a:t>
            </a:r>
            <a:r>
              <a:rPr lang="pt-BR" dirty="0"/>
              <a:t>móveis devem ser de fácil limpeza e baixa combustão.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75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1341161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LABORATÓRIO DE INFORMÁTICA I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76</a:t>
            </a:fld>
            <a:endParaRPr lang="pt-BR" dirty="0"/>
          </a:p>
        </p:txBody>
      </p:sp>
      <p:pic>
        <p:nvPicPr>
          <p:cNvPr id="1026" name="Picture 2" descr="I:\20150810_1523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44483"/>
            <a:ext cx="3192016" cy="239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I:\20150810_1524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843835"/>
            <a:ext cx="3089937" cy="231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8814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NOTEM A GRANDE QUANTIDADE DE MAQUINAS EM MANUTENÇÃO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77</a:t>
            </a:fld>
            <a:endParaRPr lang="pt-BR" dirty="0"/>
          </a:p>
        </p:txBody>
      </p:sp>
      <p:pic>
        <p:nvPicPr>
          <p:cNvPr id="2050" name="Picture 2" descr="I:\20150810_1524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44824"/>
            <a:ext cx="3222104" cy="429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1425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2151</TotalTime>
  <Words>1707</Words>
  <Application>Microsoft Office PowerPoint</Application>
  <PresentationFormat>Apresentação na tela (4:3)</PresentationFormat>
  <Paragraphs>273</Paragraphs>
  <Slides>77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77</vt:i4>
      </vt:variant>
    </vt:vector>
  </HeadingPairs>
  <TitlesOfParts>
    <vt:vector size="78" baseType="lpstr">
      <vt:lpstr>Tema do Office</vt:lpstr>
      <vt:lpstr>Apresentação do PowerPoint</vt:lpstr>
      <vt:lpstr>Experimentar e aprender</vt:lpstr>
      <vt:lpstr>Experimentar e aprender</vt:lpstr>
      <vt:lpstr>Apresentação do PowerPoint</vt:lpstr>
      <vt:lpstr>Apresentação do PowerPoint</vt:lpstr>
      <vt:lpstr>MAIORES DESCOBERTAS DA CIÊNCIA</vt:lpstr>
      <vt:lpstr>MAIORES DESCOBERTAS DA CIÊNCIA</vt:lpstr>
      <vt:lpstr>MAIORES DESCOBERTAS DA CIÊNCIA</vt:lpstr>
      <vt:lpstr>MAIORES DESCOBERTAS DA CIÊNCIA</vt:lpstr>
      <vt:lpstr>MAIORES DESCOBERTAS DA CIÊNCIA</vt:lpstr>
      <vt:lpstr>Outras descobertas Interessantes</vt:lpstr>
      <vt:lpstr>Outras descobertas Interessantes</vt:lpstr>
      <vt:lpstr>Muitas outras que tiveram maior ou menor impacto na vida das pessoa dependo do meio onde a mesma esta inserida...</vt:lpstr>
      <vt:lpstr>Para você qual foi a maior descoberta da ciência? </vt:lpstr>
      <vt:lpstr>Quais as principais contribuições dos povos antigos para os dias atuais?</vt:lpstr>
      <vt:lpstr>Arquimedes</vt:lpstr>
      <vt:lpstr>Princípio de Arquimedes</vt:lpstr>
      <vt:lpstr>Isaak Newton</vt:lpstr>
      <vt:lpstr>Binômio de Newton</vt:lpstr>
      <vt:lpstr>Aplicação do Binômio de Newton no triangulo de Pascal</vt:lpstr>
      <vt:lpstr>Newton e a Gravidade</vt:lpstr>
      <vt:lpstr>Newton e a Gravidade</vt:lpstr>
      <vt:lpstr>Ainda sobre maças...</vt:lpstr>
      <vt:lpstr>Leonardo da Vinci</vt:lpstr>
      <vt:lpstr>As demandas da sociedade geram a necessidades e a ciência procura resolver estas questões..</vt:lpstr>
      <vt:lpstr>Leonardo da Vinci</vt:lpstr>
      <vt:lpstr>Inventos de Leonardo da Vince</vt:lpstr>
      <vt:lpstr>Inventos de Leonardo da Vince</vt:lpstr>
      <vt:lpstr>Apresentação do PowerPoint</vt:lpstr>
      <vt:lpstr>Atividade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LABORATORIO DE INFORMATICA</vt:lpstr>
      <vt:lpstr>Apresentação do PowerPoint</vt:lpstr>
      <vt:lpstr>Apresentação do PowerPoint</vt:lpstr>
      <vt:lpstr>Apresentação do PowerPoint</vt:lpstr>
      <vt:lpstr>SALA DE MATEMÁTICA</vt:lpstr>
      <vt:lpstr>LABORATORIOS DOS  CURSOS TECNICOS</vt:lpstr>
      <vt:lpstr>Apresentação do PowerPoint</vt:lpstr>
      <vt:lpstr>LABORATÓRIOS NAS ESCOLAS</vt:lpstr>
      <vt:lpstr>Apresentação do PowerPoint</vt:lpstr>
      <vt:lpstr>Apresentação do PowerPoint</vt:lpstr>
      <vt:lpstr>Apresentação do PowerPoint</vt:lpstr>
      <vt:lpstr>INTERDISCIPLINARIDADE E TRANSDISCIPLINARIDADE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Caso dos Laboratórios e dos cães Beagle </vt:lpstr>
      <vt:lpstr>Apresentação do PowerPoint</vt:lpstr>
      <vt:lpstr>Apresentação do PowerPoint</vt:lpstr>
      <vt:lpstr>Apresentação do PowerPoint</vt:lpstr>
      <vt:lpstr>PRATIQUE</vt:lpstr>
      <vt:lpstr>Responda os questionamentos que direcionarão nosso estudo.</vt:lpstr>
      <vt:lpstr>Responda os questionamentos que direcionarão nosso estudo.</vt:lpstr>
      <vt:lpstr>Deveria mas nem sempre é assim</vt:lpstr>
      <vt:lpstr>Deveria mas nem sempre é assim</vt:lpstr>
      <vt:lpstr>Será que realmente é feito assim?</vt:lpstr>
      <vt:lpstr>Apresentação do PowerPoint</vt:lpstr>
      <vt:lpstr>Apresentação do PowerPoint</vt:lpstr>
      <vt:lpstr>Apresentação do PowerPoint</vt:lpstr>
      <vt:lpstr>Apresentação do PowerPoint</vt:lpstr>
      <vt:lpstr>COLÉGIO PAULO LEMINSKI LABORATORIO DE INFORMÁTICA II</vt:lpstr>
      <vt:lpstr>Vamos apresentar aqui os principais cuidados a serem observados para que as atividades ocorram tranquilamente:</vt:lpstr>
      <vt:lpstr>Vamos apresentar aqui os principais cuidados a serem observados para que as atividades ocorram tranquilamente:</vt:lpstr>
      <vt:lpstr>Vamos apresentar aqui os principais cuidados a serem observados para que as atividades ocorram tranquilamente:</vt:lpstr>
      <vt:lpstr>Vamos apresentar aqui os principais cuidados a serem observados para que as atividades ocorram tranquilamente:</vt:lpstr>
      <vt:lpstr>LABORATÓRIO DE INFORMÁTICA I</vt:lpstr>
      <vt:lpstr>NOTEM A GRANDE QUANTIDADE DE MAQUINAS EM MANUTENÇÃO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TODAS AS VERSÕES DO WINDOWS</dc:title>
  <dc:creator>Oxnar-4</dc:creator>
  <cp:lastModifiedBy>Oxnar-4</cp:lastModifiedBy>
  <cp:revision>53</cp:revision>
  <dcterms:created xsi:type="dcterms:W3CDTF">2015-08-06T17:57:23Z</dcterms:created>
  <dcterms:modified xsi:type="dcterms:W3CDTF">2015-08-10T20:34:28Z</dcterms:modified>
</cp:coreProperties>
</file>