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5"/>
  </p:notesMasterIdLst>
  <p:sldIdLst>
    <p:sldId id="342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0" r:id="rId24"/>
    <p:sldId id="341" r:id="rId25"/>
    <p:sldId id="262" r:id="rId26"/>
    <p:sldId id="257" r:id="rId27"/>
    <p:sldId id="258" r:id="rId28"/>
    <p:sldId id="264" r:id="rId29"/>
    <p:sldId id="259" r:id="rId30"/>
    <p:sldId id="260" r:id="rId31"/>
    <p:sldId id="261" r:id="rId32"/>
    <p:sldId id="299" r:id="rId33"/>
    <p:sldId id="302" r:id="rId34"/>
    <p:sldId id="300" r:id="rId35"/>
    <p:sldId id="303" r:id="rId36"/>
    <p:sldId id="301" r:id="rId37"/>
    <p:sldId id="305" r:id="rId38"/>
    <p:sldId id="306" r:id="rId39"/>
    <p:sldId id="307" r:id="rId40"/>
    <p:sldId id="304" r:id="rId41"/>
    <p:sldId id="311" r:id="rId42"/>
    <p:sldId id="312" r:id="rId43"/>
    <p:sldId id="263" r:id="rId44"/>
    <p:sldId id="268" r:id="rId45"/>
    <p:sldId id="309" r:id="rId46"/>
    <p:sldId id="269" r:id="rId47"/>
    <p:sldId id="315" r:id="rId48"/>
    <p:sldId id="316" r:id="rId49"/>
    <p:sldId id="343" r:id="rId50"/>
    <p:sldId id="270" r:id="rId51"/>
    <p:sldId id="344" r:id="rId52"/>
    <p:sldId id="271" r:id="rId53"/>
    <p:sldId id="272" r:id="rId54"/>
    <p:sldId id="273" r:id="rId55"/>
    <p:sldId id="274" r:id="rId56"/>
    <p:sldId id="277" r:id="rId57"/>
    <p:sldId id="275" r:id="rId58"/>
    <p:sldId id="278" r:id="rId59"/>
    <p:sldId id="280" r:id="rId60"/>
    <p:sldId id="281" r:id="rId61"/>
    <p:sldId id="282" r:id="rId62"/>
    <p:sldId id="279" r:id="rId63"/>
    <p:sldId id="284" r:id="rId64"/>
    <p:sldId id="283" r:id="rId65"/>
    <p:sldId id="286" r:id="rId66"/>
    <p:sldId id="288" r:id="rId67"/>
    <p:sldId id="289" r:id="rId68"/>
    <p:sldId id="285" r:id="rId69"/>
    <p:sldId id="287" r:id="rId70"/>
    <p:sldId id="290" r:id="rId71"/>
    <p:sldId id="291" r:id="rId72"/>
    <p:sldId id="292" r:id="rId73"/>
    <p:sldId id="293" r:id="rId74"/>
    <p:sldId id="295" r:id="rId75"/>
    <p:sldId id="294" r:id="rId76"/>
    <p:sldId id="298" r:id="rId77"/>
    <p:sldId id="313" r:id="rId78"/>
    <p:sldId id="314" r:id="rId79"/>
    <p:sldId id="296" r:id="rId80"/>
    <p:sldId id="308" r:id="rId81"/>
    <p:sldId id="266" r:id="rId82"/>
    <p:sldId id="267" r:id="rId83"/>
    <p:sldId id="310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4707" autoAdjust="0"/>
  </p:normalViewPr>
  <p:slideViewPr>
    <p:cSldViewPr snapToGrid="0">
      <p:cViewPr>
        <p:scale>
          <a:sx n="90" d="100"/>
          <a:sy n="90" d="100"/>
        </p:scale>
        <p:origin x="1218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636E-91EE-43F0-A9CE-7ECE17E5A39B}" type="datetimeFigureOut">
              <a:rPr lang="pt-BR" smtClean="0"/>
              <a:t>06/11/2015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CBCE-9A65-4C17-9F91-B029398425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38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026" y="7938"/>
            <a:ext cx="1212974" cy="1207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026" y="7938"/>
            <a:ext cx="1212974" cy="120725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  <p:pic>
        <p:nvPicPr>
          <p:cNvPr id="10" name="Picture 2" descr="http://www.sec.ba.gov.br/iat/conteudo_2007/imgs/logo_profuncionario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2" y="120316"/>
            <a:ext cx="669499" cy="83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gi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google.com.br/url?sa=i&amp;rct=j&amp;q=&amp;esrc=s&amp;source=images&amp;cd=&amp;cad=rja&amp;uact=8&amp;ved=&amp;url=http://pt.dreamstime.com/fotografia-de-stock-homem-3d-com-ponto-de-interroga%C3%A7%C3%A3o-na-bolha-do-discurso-image23301362&amp;psig=AFQjCNGHdzlPj46e0uQJkLSiw18mSOKsYQ&amp;ust=1446221191118049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ved=&amp;url=http://pt.dreamstime.com/fotografia-de-stock-homem-3d-com-ponto-de-interroga%C3%A7%C3%A3o-na-bolha-do-discurso-image23301362&amp;psig=AFQjCNGHdzlPj46e0uQJkLSiw18mSOKsYQ&amp;ust=1446221191118049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INFORMÁTICA APLICADA A EDUCAÇÃO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Prof. André Aparecido da Silva</a:t>
            </a:r>
          </a:p>
          <a:p>
            <a:r>
              <a:rPr lang="pt-BR" dirty="0" smtClean="0"/>
              <a:t>Disponível em: </a:t>
            </a:r>
            <a:r>
              <a:rPr lang="pt-BR" dirty="0" smtClean="0">
                <a:hlinkClick r:id="rId2"/>
              </a:rPr>
              <a:t>http://www.oxnar.com.br/aulas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AutoShape 2" descr="data:image/jpeg;base64,/9j/4AAQSkZJRgABAQAAAQABAAD/2wCEAAkGBxATEBAQERAUFBAQFA8OEBQQEA8QEBAQFRcWFhQRFRQYHCghGBolHBQVIjEhJSkrLi4uFx8zODMsQyktLisBCgoKDg0OGhAQGiwkICQsLCwsLCwtLCwsLCwwLCwsLCwsLCwsLCwsLC4sLCwsLCwsLSwsLCwsLCwsLCwsLCwsLP/AABEIAOEA4QMBEQACEQEDEQH/xAAcAAEAAQUBAQAAAAAAAAAAAAAAAwIEBQYHAQj/xABDEAACAgACBwUEBgcHBQEAAAABAgADBBEFBhIhMUFRE2FxgZEHIjKhFCNCUrHBM3KSorLR4UNTYnPC8PGCg6PD0xX/xAAaAQEAAwEBAQAAAAAAAAAAAAAAAQIDBAUG/8QAMREBAAICAAMECQUBAAMAAAAAAAECAxEEEjEFIUFREzJhcZGhsdHwIkKBweHxFBVT/9oADAMBAAIRAxEAPwDuMBAQEBAQEBAQEBAQEBAQEDwESImJ6D2SEBAQEBAQEBAQEBAQEBAQEBAQEBAQEBAQEBAjxFuyrN0G7x5fOZZ8sYsdrz4QiZ1G2K1czcW3EnJ27OvpsV5ja82L+gnB2VimuKclutp3+fNWnTbMz1FyAgICAgICAgICAgICAgICAgIEWLsZUZlUsVBIUcT4dTM8s2rSZpG58IRKDRukFtUEEZ5Z7uY6ic3B8ZHEV7+60dYRW0SvJ2rEBAja5BxYDzEyvmx09a0R75hG1Bxdf3h85l/53Df/AEr8YNwqGIQ/bX1EvTicN/VvE/zBuGG1qxpWsVp+ksIVB1dzsIPUn0nB2nab8mCv7p+X/fozyT0hl8DhhVXXUvBFVB35DjPUpSKViseDWI0nlggICAgICAgICAgICAgICAgICAga5pjDNh3OJq/RE7Vyj+zbncB0P2h59TPJ43hrUv8A+Rh6x19v54/HqyvXX6oZjB49LE28wMstrfwP5g8p2YeLx5MXpN6jx34L1tExtHbpDkg8z+Qnl8T23WO7DG/bPT4dfoc3ktXsZuLE/h6Txc3G8Rm9a8+6O6PkjvlTsTm5U8oVjSOVQVkaVmETVLmrEDaQ7SkgEq3UdDL48t8dotSdTCnRfU6SYfENodRkD/Iz2uH7ctHdmjftjr8P+LRl11ZGm5WGanP8R4ifQYc+PNXmxzuGsTE9Ek1SQEBAQEBAQEBAQEBAQEBAQEBAgxV6qN+/PcB1/pObiuKx8NTmv/EeaJnTAYPCJWCEXIZkgZk5AknZGfADPcJ8VlyzktNtaifCOjGIXarKxDWITKkvFWsVSdnL8i/KpZImqJqidZnMMbQ437TfaJjcLjmwmG2a1qFZZmrV2sLKG+1uC78t3Qz3Oz+zcOXF6TJ37Viu21ezTWuzSGFey5AttNnZOUBCOMgwYA8DvyI7s+eQ87tLg68NkiKz3TG2OSum2C1lO0pyI/3kes5uHz5MFuak6n6+9SJmJ7ma0fj1sGXBxxH5jun1/BcbTia93dMdY/PB00vzLydq5AQEBAQEBAQEBAQEBAQEBAjxFwRSx5fM9JlnzVw45vfpCJnUbYOy0sxY8T8h0E+J4nib8Rkm9/4jyjyc3NuduO62+1zEVYu2jCV1dnQ7VM1qs7WspyYgAjZXMEDjnx7p7XCdj0tii2SZ3Pf3eDate51bVDS/0vBYfFFNg3JtMu8gMCVOXdmDlPKz4PQ5bU3vTWsM8oisN4ezTQ8MpMCCyZWYXa3rJqlgcaVbE0B3QbKuGeuzZ3nZLKQSN53HqZph4vNg7sdtMJtMJ9FaKw+FqFGHqFda5nJczmTxZid7HcN56TDNmvmtzXncsbTuUtjykQhbi9kYOpyZd4/l4TowZbYrxenWExOp22zR+LW2sOPBh91hxE+y4fPXNji9XXWdxtczZJAQEBAQEBAQECC7FKpy4t0HLxnDxXaGHh55bd8+UfncjaE4/L4kIHcc5x17bxb1asx80Wnl6rqq1WAZTmD0nr48lclYtSdxKYnfRXLpICBgNL4zas2B8Kce9ufpw9Z8x2zxPPk9FHSvX3/5H9ufLbc6Qo08RlDS9JeyvR1+JbEt2y9oxssqSxVqdyc2Pw7QzOeeRHHdlPVxdrZ6Y4pGu7pPi3rdvuCpStErrULXWqoiqMlVQMgAJxc02nc9Za1su1eaRLaLKtuW5luaFDPKzKlroLHmUywtZbu0zlz2laW2REKrax5aIFra8vEJX2rWP2L+zJ923d4OPhPnvHpPY7KzcmTknpb6/n9Ncc6nTcZ9E3ICAgICAgICBb4+/Yrd+g3eJ3D5mYcTl9FitePCPn4ItOo2w2Fxa8c/WfExaeabW75ljjycs97zH49cuMvaedOXLz90MRofTorxGyx+qsyVuit9l/yP9J63Zmf0NuW3SflPn91cdtN5n0joIEWKuCVu54IrMfIZymS8UrNp8I2iZ1DR6LyTmTvJJPieM+JyTNpm09Zckr+qyYzCF0jyqYlKry8SvFkgsl4s0i4bx1jmJyLXEaRqX4nUeJAkxuekKTdisTrThF43L5Ha/CXjh8lvBWdyxOJ14wo4MT4L/PKa14HJKOWWLv19o5K3mVE1js+6eSVlZr9XyT94fymkdnW808iE69ofsfvf0l//AF8+aeRXRrlVtK29WUhgeIBBzB3eERwt8cxaPDvOWYdww1wdEsX4XVXXvDDMfjPpYncbdCSSEBAQEBAQECy0zh2sotRfiK5r3sN4HmRMOJxelxWpHjCLRuNOdDSDDcc8+B7jPk/RObSC7GsectFIg0tLWzl9DftSdNdtV2Ln62kAb+L18FbvI4Hy6z6DgeI9JTlnrH0b0tuGzTuXYXXC/Ywdh6mtPV1z+Wc4+PnXD2/PFW/qtOwds+VvDmZGu7vmUwhDidO0VfHYoPTPM+glq4L26QalhMd7QqEz2AWPfko/nOqnZ956rRSWu4/2l2nPY2V8BtH5zsp2ZHitGNrmO15xD8bn8m2R6CddOApHgvFGFv1gsb7R9Z014asJ5VlZpZzzM1jBC3KgbSDHnLxig0jOLbrJ5IToGIbrHLBpmtX9AY7GNlhsPZaOBZRlWvjYclHmZXl8kOvaneyAIVt0hYHIyIoqJNf/AHHORb9UADvMtGGOsmvN1lVAAAGQG4AbgB0myyO/EomW0cieA4k+Uxz8Riw15sk6RNojqhGkE55jxH8pxV7X4WZ1uY/iVeeFyjgjMHMHmJ6NbRaOas7hdVLBAQEBAQNG100TsP8ASEHuWHJwPs2dfA/j4zxO0eH5belr0nr7/wDfr72N6+LVXnmqISZYe4PHvRal9fxIc8s8gy/aQ9xE2w5Jx3i0JidOv6OxqXVJdWc0sAYdR1B7wcwfCfR0vF6xaPF0RO2C9oj5YF25B6Sf2gPznNx0bwz/AB9Vb9HKsTrZXUMl95vHd/WeLXg7X6seVrek9c7nzG2QOi7h8p24+BrHgtFGuYnTLtznZXBEL8qwtxrHnNoxxCdLdrzLRVKg2S2kqS8aFxgMDfexWimy1hlmtNb2MM+G5QZOhtui/ZTpm7ecL2KcS2JsSoAd65lvlAzmG9mWApI//R05hayN7VYd62s8mc5/uRobdoTRmrdGRowWIxzjg74XEXoe8GxVq9Jz34nBT1rR8f6VmYjq2o643BQKdHbCjcBicTRQAO5aRbl4Tmv2pgr03Puj76VnJCG3W3F8cqF7lS2w/tll/hnNbta0+rT4yr6TyZXV7WQ2YfFXX7I+jbTsVGX1QTazIz7n9J38HxFsuObX8J8F623Hewmr2m+2drbT7z78uSjko7hPneLm2TJN7fnsZTP6ty2HFYtMtxE4r9/RbJki3RbaK0rs3BSfq3Oyegbk35f8T1OyuJnDf0dp/TPyn/VcdtTptM+ndBAQEBAQIcXhlsRq3GauCp/mO+VvSL1mtukkxty7SmBam16m4qdx5Mp4MPGfMZsU4rzSXNMalj3EpAt7ZeBsHs+092N/0Ww5VXt9WTwS7hs+Dbh45dZ6nA5uWeSek/VpSfBv2sGiK8XhrcLYWVLQAWQgMpBDKwz6ECenasWjUtJjbkWkfYpisz2WMqccu0Wyo/LamPoZjojTD2exLSnKzC+d13/zl4rJ3vK/YXpI/FfhV/7lzf8ArEtqUvMV7GhQM8XpjCYcf4xl/G6y2krWjUnQYJU6VxGLcfZ0fgnfy2gHX5ylr1p60xCNsphdTtHgfU6E0hiN597SOLp0epGfHJSGA/6c5zX7Q4en7/h3om0QzWE0BcpHZaP0PhVHN679IXg9zHITlv2xhj1YmfkrOSGU+hY1l2bdL4jZ5LgsPhcEo7gQGact+2ck+rWI9/f9lZy+S2s1XwbEG5LcSw3g4zFYnEb+uyW2c/Kct+0eJt+7XuiFZySvcLgqat1NFVX+VTWh9QM5y3yXv61pn3ypMzKWxyeJJ8TnKxAgeWgWtwmkJTat0NcuksEpybF4O1EJ5NkyA/8AlHpPa7Nn1qtaeTRtX9MMvuMCroSjqdzK6nJlPeCCJhxPD6lFqtywmkCwGZnm3x6Z6X6vmJjMIbtq9j+1qyJ9+vJW6kfZbz/EGfU8BxPpsXf1jun7/wAuiltwyk7VyAgICAgYDW7RHbVdog+tqBI6unNfHmP6zh47hvS05q9Y/NKXruHO3E8CGK0uE0gY3Gr5HiCNxB6ibUlMOtahaxjGYb3yPpFGVd46/dt8GA9Q093Bk5678W9Z2s79elJK0VZ5EqWuYpkQcj7qg5+onHm7SrSZiKzPy+6k5NMdfpvHWZj6WtQPD6Nhq1YDoWuawHx2ROK/a+T9tY/nc/ZX0srG7Adp+nxGLu6izGXVofGunYX5Tlv2lxNv3a90ffas5LPcJoTB1narwlCt97sUZ/2mBPznLfiM1/WvPxV5p82UW1ssgSB0G4egmCCEECkyRQYSoaSI2kiJ5aBbWiXhL3Va/Y0lhzys7Wk+BQsP3lWer2fbWXXm0p1Yj2uavHDYtcfUPqcWQt2Q3JiQPi7g6j1U/enp8Rj3G2loY/Q+MzA3zxc1GMw2fC25icNoVZjRGO7G1X+yfdcdVPPy4+U24PiPQZYt4dJ93+JpbUt8UggEbwd4y5ifWOl7AQEBAQEDnut+iOyt7RB9VaSR0V+JXz4jz6TwOP4f0d+eOk/Vjeup21i5JxxKjF4sTeqVGpmlnw2lMKQTsYixMJavJltIVfRypz7j1np8LbUtKthx2H7PG4uvpdY48LPrB8nE87jq6y2hS/VfUzzpZrpJmJRIQrEgVCQPYFJkigwlQZIoMkRNLQLe0S8JY5rezuot/u7abD+qrgt8s52cLblyVn2rV6up6xaGrxmFuwtvw2rkDzRxvSwd6sAfKfSzG406Hz5hksw99mGuGVtLmpxyzHAjuIyI7iJ5PEY9SymG36OxGYE8rJVnLM1NOaYVbfqrj9pDSx96vevenTy/MT6Hsvieeno7da/T/Onwb47bjTPT1GhAQEBAQLbSWCW6pqn4MNx5q3Jh4GZ5cVctJpbxRMbhyvSOEat3rcZMhyPQ9CO48Z8zelsd5pbrDnmNTphcau6aUTCPUjQj4rSeHYD6rCOuKtbkpQ51L4lwu7oG6T1eEruWlW566YbYx5YD9NXVYT1YZofkizk7TrrJvzhXJ1WtBnkSyXaGZyJBIQrEgVCQPYHhkikwlQZKEZkpRtLCCyWgYrSVeakd03pK0Ot6GxPaYei3+8qrc+JUEz6mluasW83RDnHtk1dy2NJVLvTZpxQHNCcq7T4E7J7mXpMuIx7jaLQ1HQ2L4TxM1GUw2rCW5icNoUZPBYpq3WxeKnPLqOY8xJwZpw5IvHh9CJ1O3QMPcrqrqc1YBh4GfXUvF6xavSXVE7SSwQEBAQEDHaW0NTiAO0X3huV1OTgdM+Y7jMM3D480fqj+fFE1iWuv7PKGPvX2leg2FJ7s8vynNXs6kT1n5K8kNm0ToqjDV9lRWETPM5byzfeZjvY7uJndSlaRqsLxGmte0HD78Nb07Ss+eTD8GnmdqV/TW3vj8+DPI1+ieDLFcpKShKJVCsSBWIHsgeGSKTCVBkoUNJSiaTAhsEvAsMWu4zWiYb9qDftYGoc62tqPkxK/ulZ9JwdubDDor0ZzGYZLa3qsUNXYrVup4MrDIj0M6lnz5pHRlmBxluFckhDnUx/tKW+B/HLce8GeTxGLU6ZWhsGjsRmBPKyVZyzVTTmmFWz6paQ3mhjxzevx+0v5+s9nsriOuGffH9x/fxbY7eDaJ7bUgICAgICAgIGA12p2sKW/u3rf1Ox/rnD2jXeCZ8pj7f2pfo0umfNSwXSSkoSiVFYkCoQhVIHkkUmEqTJQjaSlG0kQvLQLTEDdNKpbR7NbvcxNX3bEs/bXZ/0T3uzbbpMe1tj6NznpNGje1XV3t8MMTWM78JtPuG+yg77E7yMtoeBHOYZ8fNXfkraHNdEYrcJ4mWjKYbPhb904bVUZLQ95OJoC/wB4mfhn73yzm/BxMZ6a8/z5LV6ulT6l0EBAQEBAQEBAstN07eGvXma3y8QMx8wJjxFOfFavslFujnFBnyUuZdJKShKsqKxIFQhCqAgeGEqDJQoaSlG0kRPLQLa4S8JZXUG3ZxdicrKifFkYZfItPX7Mv+ua+cfT/rXHPe6FPaakDkOs+pF2Hue3DoXwrkuFQZtRnvKFRvK9COW49T5nE8PaO+sbhnaqzwKOclCsT0Ckn0nlWpaZ1EM9N/1S1fetu3uGTZEVoeK57izdDluy7zPU4Hg5pPpMnXwjy9rSldd8trnqNCAgICAgICAgeEcoHLzXsO6c0Zk/ZJH5T4/LXlvNfKZhyz1TJMZQlWQKxIQrEgVQEDwwKDJFDSUo2kiNpMC3tEvCUmr1uxjcO3VzWe/bBUfMid/A25c1V6T3uoz6NuQEDzKB7AQEBAQEBAQEBAQOeafp2MXcORYOP+oBj8yZ8xx9OXPb4/L7ue8d62ScMqJllRWJCFQkJVCEPYS8MCkyUKGkpRmBE0tAhsEtCVoz7Dq44oyv+yQfym+K3LaLeXemHXVOYB6759Y6XsBAQEBAQEBAQEBAQEBA0vXOrK9H++mXmpP5ETwe1qayVt5x9P8ArHJ1YZJ5EskyyorEhCsSEqhCHsDwwKTJFDSUo2MkQu4logW1lol4hK2t3y8R4Ql1vCIVrRTxVVU+IAE+trGoiHTCWSEBAQEBAQEBAQEBAQEDWdeKvq6X+65T9oZ/6J5Xa1d4629v9f4zydGroZ4EsEyygrBgVAyEKtuNJeG0RoRtiB1k8ogfGCWikmkD4zpLxROkLXsZblgRljJHtdbMQqqWY8AoLMfACWrWbTqsbS2zVrVlw63XjZ2TtJXuJLcmbplxynrcHwE1tF8nh0j7tK08ZbjPXakBAQEBAQEBAQEBAQEBAxes2GNmFsCjNlAsXv2TmR6Zzl43HOTDaI9/w71bxuHPExE+Y5XOr+lSOQ0fTO6OQ0pOLMnkg0oOJaTywKDYesnUCgnvgXOH0de/wUu2fMI2Xrwm1cGW3Ss/BOpQaVpsw5UXVspcbS/CQRz3g5Z93HfLX4bJT141+exM1mGMs0ifsp6n8hKxijxk0sr8Xe32tkf4QB8+M1rSkJ1CHBNbVcl6WMLUOasSSe8HPiDwI5zauWad9e5O9O06r6wJi6trctyZC1Oh+8vVT/Sevgz1y13HXxhrE7ZqbpICAgICAgICAgICAgICAganprVHaY2YcqueZNbZhc/8JHDw/CeVxHZ3NPNjnXs8GdsfkwVurWMUMTUMlBJIsryyG/PjnOP/ANfn8vmpyS1RtO1clc+CgfiZjGC0o5UTae6VHzYD8BLRw/nJyvMNpex7ak2VCvZWh4k7LMAcj13zSnD03ESmKuxU6sYNf7LM/wCNnb5E5T1q8Dgr+349/wBWvJDI0YKpPgqRf1UVfwE6K46U7qxEe5OoTy6VjpnRVWJqaq0bjvUj4kbkynr/AMTPLjrkry2RMbck0toizDWmqwd6MB7ticmH8uU8HNitity2/wCsZjS0Fcy2hUKhI2LvRmKsotW2o5Mvow5qw5gy+PLbHaLVInTr2jsWttVdq8HUNl0PNfI5jyn0WO8ZKRaPFvE7XMukgICAgICAgICAgICAgICBBjv0Vn6j/gZFukjgrYafOVt3METUy/MJNHV/X0f5tP8AGs0pP6o98fVMPoKe62ICAgY7TmiK8TUa33Eb0cD3kbqO7qOcyzYa5a8tkTG3LMfo+yixqrBky+jLyZTzBnz+XFbHblswmNIgsx2hIlciZHTtVKiuDpB4kM/kzMw+RE+i4Ks1wViff8Z23p0ZedSxAQEBAQEBAQEBAQEBAQECHGfo7P1H/AyLdJHFXr3T5as9znW71zSJHuBT6+n/ADav4xNcc/rr74+qY6u7z6FuQEBAQMZp3QteJr2W3OuZrcDMofzB5iYcRw9c1dT18JRau2lXapYtTkEDjkUdcj5MQZ41+Az1nujfun7sZpLJ6H1QcsGxGQQb9gHNm7iRuA8PlN+H7NtveXp5fdauPzboBluHAbhPZavYCAgICAgICAgICAgICAgIEeJXNHA4lWA9JE9BxwpunydZ7nMhaqaRKVWj6Cb6ABvNtP8AGJrind6++PqmOrtc+kbkBAQEBAQEBAQEBAQEBAQEBAQEBAQEBAQEDQNZtX3rdra1LUsS3ujM1k7yCOnfPC4zg7UtN6RuJ+TG1dd8Nd2Qd3Ph3zzonv0o2zVLV1xYuIuUqE31q25i33iOQHL/AHn6/A8JaLekvGvKGlK+Mt1nrtSAgICAgICAgICAgICAgICAgICAgICAgICAgUitc88hn1yGcjQqkhAQEBAQEBAQEBAQEBAQEBAQEBAQEBAQEBAQEBAQEBAQEBAQEBAQEBAQEBAQ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1686" y="0"/>
            <a:ext cx="1260313" cy="128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1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86541" y="2358228"/>
            <a:ext cx="10216483" cy="20436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Alan Turing foi um incrível matemático, lógico e </a:t>
            </a:r>
            <a:r>
              <a:rPr lang="pt-BR" sz="3600" dirty="0" err="1"/>
              <a:t>criptoanalista</a:t>
            </a:r>
            <a:r>
              <a:rPr lang="pt-BR" sz="3600" dirty="0"/>
              <a:t>, cujos estudos e projetos se tornaram base para a tecnologia atual.  </a:t>
            </a:r>
          </a:p>
          <a:p>
            <a:pPr marL="0" indent="0" algn="just">
              <a:buNone/>
            </a:pPr>
            <a:endParaRPr lang="pt-BR" dirty="0" smtClean="0"/>
          </a:p>
        </p:txBody>
      </p:sp>
      <p:pic>
        <p:nvPicPr>
          <p:cNvPr id="1026" name="Picture 2" descr="http://ibxk.com.br/2012/2/materias/192747438103617.jpg?w=1040&amp;h=585&amp;mode=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794" y="4110827"/>
            <a:ext cx="20075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RAMA E INTELECTO O ator Benedict Cumberbatch como Alan Turing, em cena de O jogo da imitação, e uma foto do verdadeiro matemático (abaixo). Ele quebrou a criptografia do Exército alemão (Foto: Fotos: divulgação e AFP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814" y="3481935"/>
            <a:ext cx="5068186" cy="337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01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46087" y="2438399"/>
            <a:ext cx="10018713" cy="312420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3600" dirty="0" smtClean="0"/>
              <a:t>   É </a:t>
            </a:r>
            <a:r>
              <a:rPr lang="pt-BR" sz="3600" dirty="0"/>
              <a:t>neste momento que muitos podem estar pensando: “Mas afinal de contas, o que esse cientista inventou de tão importante?”. </a:t>
            </a:r>
            <a:endParaRPr lang="pt-BR" sz="3600" dirty="0" smtClean="0"/>
          </a:p>
          <a:p>
            <a:pPr marL="0" indent="0" algn="just">
              <a:buNone/>
            </a:pPr>
            <a:r>
              <a:rPr lang="pt-BR" dirty="0" smtClean="0"/>
              <a:t> 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sz="3600" dirty="0" smtClean="0"/>
              <a:t>A </a:t>
            </a:r>
            <a:r>
              <a:rPr lang="pt-BR" sz="3600" dirty="0"/>
              <a:t>resposta deve estar, literalmente, na sua frente: ele é o motivo de você estar usando um computador neste momento.</a:t>
            </a:r>
          </a:p>
        </p:txBody>
      </p:sp>
    </p:spTree>
    <p:extLst>
      <p:ext uri="{BB962C8B-B14F-4D97-AF65-F5344CB8AC3E}">
        <p14:creationId xmlns:p14="http://schemas.microsoft.com/office/powerpoint/2010/main" val="1647086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</a:t>
            </a:r>
            <a:r>
              <a:rPr lang="pt-BR" dirty="0" smtClean="0"/>
              <a:t>Enigma</a:t>
            </a:r>
            <a:endParaRPr lang="pt-BR" dirty="0"/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3" y="1985274"/>
            <a:ext cx="3664112" cy="489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728" y="2268540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48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97172" y="1284767"/>
            <a:ext cx="10205851" cy="3776331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 </a:t>
            </a:r>
            <a:r>
              <a:rPr lang="pt-BR" sz="3600" dirty="0" smtClean="0"/>
              <a:t>O </a:t>
            </a:r>
            <a:r>
              <a:rPr lang="pt-BR" sz="3600" dirty="0"/>
              <a:t>primeiro destaque da vida de Turing veio quando ele estava perto dos 30 anos. Trabalhando em conjunto com uma organização inglesa, o matemático foi capaz de criar um sistema para traduzir os textos </a:t>
            </a:r>
            <a:r>
              <a:rPr lang="pt-BR" sz="3600" dirty="0" err="1"/>
              <a:t>encriptados</a:t>
            </a:r>
            <a:r>
              <a:rPr lang="pt-BR" sz="3600" dirty="0"/>
              <a:t> pelos alemães chamado “</a:t>
            </a:r>
            <a:r>
              <a:rPr lang="pt-BR" sz="3600" dirty="0" err="1"/>
              <a:t>bombe</a:t>
            </a:r>
            <a:r>
              <a:rPr lang="pt-BR" sz="3600" dirty="0"/>
              <a:t>”. </a:t>
            </a:r>
            <a:r>
              <a:rPr lang="pt-BR" sz="3600" dirty="0" smtClean="0"/>
              <a:t>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0123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22533" y="1688804"/>
            <a:ext cx="10018713" cy="3124201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  <a:r>
              <a:rPr lang="pt-BR" sz="3600" dirty="0" smtClean="0"/>
              <a:t>Sua </a:t>
            </a:r>
            <a:r>
              <a:rPr lang="pt-BR" sz="3600" dirty="0"/>
              <a:t>máquina era extremamente eficaz contra o equipamento inimigo, que usava uma </a:t>
            </a:r>
            <a:r>
              <a:rPr lang="pt-BR" sz="3600" dirty="0" err="1"/>
              <a:t>encriptadora</a:t>
            </a:r>
            <a:r>
              <a:rPr lang="pt-BR" sz="3600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165593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3677" y="1454888"/>
            <a:ext cx="10018713" cy="312420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 </a:t>
            </a:r>
            <a:endParaRPr lang="pt-BR" sz="3600" dirty="0" smtClean="0"/>
          </a:p>
          <a:p>
            <a:pPr algn="just"/>
            <a:r>
              <a:rPr lang="pt-BR" sz="3600" dirty="0" smtClean="0"/>
              <a:t>   A </a:t>
            </a:r>
            <a:r>
              <a:rPr lang="pt-BR" sz="3600" dirty="0" err="1"/>
              <a:t>bombe</a:t>
            </a:r>
            <a:r>
              <a:rPr lang="pt-BR" sz="3600" dirty="0"/>
              <a:t> captava e identificava quando o sinal estava protegido pelo mesmo padrão da Enigma, para depois usar um padrão de lógica que ignorava informações que se contradiziam e gerar a mensagem verdadeira. </a:t>
            </a:r>
            <a:r>
              <a:rPr lang="pt-BR" sz="3600" dirty="0" smtClean="0"/>
              <a:t>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75165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99191" y="382772"/>
            <a:ext cx="9452343" cy="2130959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   </a:t>
            </a:r>
            <a:r>
              <a:rPr lang="pt-BR" sz="3600" dirty="0" smtClean="0"/>
              <a:t>Na </a:t>
            </a:r>
            <a:r>
              <a:rPr lang="pt-BR" sz="3600" dirty="0"/>
              <a:t>época, já haviam algumas máquinas que faziam o mesmo, mas nenhuma tão bem quanto esta</a:t>
            </a:r>
            <a:r>
              <a:rPr lang="pt-BR" sz="3600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3068961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7248128" y="3068961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Notem que é parecida com a maquina do filme.</a:t>
            </a:r>
            <a:endParaRPr lang="pt-BR" b="1" dirty="0"/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6528048" y="3715292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30639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4310" y="2060943"/>
            <a:ext cx="10018713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algn="just"/>
            <a:r>
              <a:rPr lang="pt-BR" sz="3600" dirty="0"/>
              <a:t> </a:t>
            </a:r>
            <a:r>
              <a:rPr lang="pt-BR" sz="3600" dirty="0" smtClean="0"/>
              <a:t>  O </a:t>
            </a:r>
            <a:r>
              <a:rPr lang="pt-BR" sz="3600" dirty="0"/>
              <a:t>sistema da </a:t>
            </a:r>
            <a:r>
              <a:rPr lang="pt-BR" sz="3600" dirty="0" err="1"/>
              <a:t>bombe</a:t>
            </a:r>
            <a:r>
              <a:rPr lang="pt-BR" sz="3600" dirty="0"/>
              <a:t> usava mecanismos eletromecânicos e era extremamente avançado para sua época. Por isso, ele é muitas vezes considerado como o primeiro computador da história.</a:t>
            </a:r>
          </a:p>
        </p:txBody>
      </p:sp>
    </p:spTree>
    <p:extLst>
      <p:ext uri="{BB962C8B-B14F-4D97-AF65-F5344CB8AC3E}">
        <p14:creationId xmlns:p14="http://schemas.microsoft.com/office/powerpoint/2010/main" val="290650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</a:t>
            </a:r>
            <a:r>
              <a:rPr lang="pt-BR" dirty="0" smtClean="0"/>
              <a:t>máquina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 smtClean="0"/>
              <a:t>Por </a:t>
            </a:r>
            <a:r>
              <a:rPr lang="pt-BR" sz="3600" dirty="0"/>
              <a:t>mais que a criação da </a:t>
            </a:r>
            <a:r>
              <a:rPr lang="pt-BR" sz="3600" dirty="0" err="1"/>
              <a:t>bombe</a:t>
            </a:r>
            <a:r>
              <a:rPr lang="pt-BR" sz="3600" dirty="0"/>
              <a:t> seja impressionante, seu título de “pai da computação” só veio com a criação de sua “máquina-automática”, atualmente conhecida por máquina de Turing.</a:t>
            </a:r>
          </a:p>
        </p:txBody>
      </p:sp>
    </p:spTree>
    <p:extLst>
      <p:ext uri="{BB962C8B-B14F-4D97-AF65-F5344CB8AC3E}">
        <p14:creationId xmlns:p14="http://schemas.microsoft.com/office/powerpoint/2010/main" val="721156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</a:t>
            </a:r>
            <a:r>
              <a:rPr lang="pt-BR" dirty="0" smtClean="0"/>
              <a:t>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 smtClean="0"/>
              <a:t> </a:t>
            </a:r>
            <a:r>
              <a:rPr lang="pt-BR" sz="3600" dirty="0" smtClean="0"/>
              <a:t>Os </a:t>
            </a:r>
            <a:r>
              <a:rPr lang="pt-BR" sz="3600" dirty="0" smtClean="0"/>
              <a:t>parelho </a:t>
            </a:r>
            <a:r>
              <a:rPr lang="pt-BR" sz="3600" dirty="0"/>
              <a:t>devia ser capaz de manipular símbolos em uma fita de acordo com uma série de regras para guardar informações. O conceito parece familiar? </a:t>
            </a:r>
            <a:endParaRPr lang="pt-BR" sz="3600" dirty="0" smtClean="0"/>
          </a:p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Pois </a:t>
            </a:r>
            <a:r>
              <a:rPr lang="pt-BR" sz="3600" dirty="0"/>
              <a:t>deveria. Afinal, é assim que todos os computadores funcionam.</a:t>
            </a:r>
          </a:p>
        </p:txBody>
      </p:sp>
    </p:spTree>
    <p:extLst>
      <p:ext uri="{BB962C8B-B14F-4D97-AF65-F5344CB8AC3E}">
        <p14:creationId xmlns:p14="http://schemas.microsoft.com/office/powerpoint/2010/main" val="84615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18977" y="0"/>
            <a:ext cx="9858883" cy="4522788"/>
          </a:xfrm>
        </p:spPr>
        <p:txBody>
          <a:bodyPr>
            <a:normAutofit/>
          </a:bodyPr>
          <a:lstStyle/>
          <a:p>
            <a:pPr algn="just"/>
            <a:r>
              <a:rPr lang="pt-BR" sz="3600" dirty="0" smtClean="0"/>
              <a:t>  A </a:t>
            </a:r>
            <a:r>
              <a:rPr lang="pt-BR" sz="3600" dirty="0"/>
              <a:t>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74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Todo </a:t>
            </a:r>
            <a:r>
              <a:rPr lang="pt-BR" dirty="0"/>
              <a:t>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Infelizmente, o projeto sofreu vários problemas de atraso e custo, sendo construído apenas tempos depois e em uma versão mais simples.</a:t>
            </a:r>
          </a:p>
        </p:txBody>
      </p:sp>
    </p:spTree>
    <p:extLst>
      <p:ext uri="{BB962C8B-B14F-4D97-AF65-F5344CB8AC3E}">
        <p14:creationId xmlns:p14="http://schemas.microsoft.com/office/powerpoint/2010/main" val="3012934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Foi </a:t>
            </a:r>
            <a:r>
              <a:rPr lang="pt-BR" dirty="0"/>
              <a:t>nesta época também que Alan Turing criou seu famoso teste, usado até hoje para descobrir o nível de inteligência de um programa de inteligência artificial.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4479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884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Esse </a:t>
            </a:r>
            <a:r>
              <a:rPr lang="pt-BR" dirty="0"/>
              <a:t>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4533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Para </a:t>
            </a:r>
            <a:r>
              <a:rPr lang="pt-BR" dirty="0"/>
              <a:t>isso, uma pessoa deve mandar uma série de perguntas para o computador, analisando as respostas dadas por ele.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Caso </a:t>
            </a:r>
            <a:r>
              <a:rPr lang="pt-BR" dirty="0"/>
              <a:t>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2092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Atualmente</a:t>
            </a:r>
            <a:r>
              <a:rPr lang="pt-BR" dirty="0"/>
              <a:t>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9438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Turing </a:t>
            </a:r>
            <a:r>
              <a:rPr lang="pt-BR" dirty="0"/>
              <a:t>sempre foi considerado uma pessoa extremamente excêntrica por sua necessidade de buscar padrões, tanto na matemática quanto na própria natureza.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Mas </a:t>
            </a:r>
            <a:r>
              <a:rPr lang="pt-BR" dirty="0"/>
              <a:t>isso acabou se mostrando um fator importante para que ele criasse os computadores, ao mesmo tempo em que trouxe frutos interessantes para o ramo da biologia.</a:t>
            </a:r>
          </a:p>
        </p:txBody>
      </p:sp>
    </p:spTree>
    <p:extLst>
      <p:ext uri="{BB962C8B-B14F-4D97-AF65-F5344CB8AC3E}">
        <p14:creationId xmlns:p14="http://schemas.microsoft.com/office/powerpoint/2010/main" val="4186314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Encontre os padrões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2455863" y="2708920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/>
                <a:gridCol w="2485521"/>
                <a:gridCol w="2485521"/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-40 -47 -52 -55 -57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-12 -24 -44 -51 -56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-02 -23 -27 -45 -51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819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2455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/>
                <a:gridCol w="3656273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 smtClean="0">
                          <a:effectLst/>
                          <a:latin typeface="Tahoma"/>
                        </a:rPr>
                        <a:t>1671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 smtClean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 smtClean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-17-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19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-30 -33-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843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2001 Uma odisseia no espaço</a:t>
            </a:r>
            <a:endParaRPr lang="pt-BR" dirty="0"/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8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"</a:t>
            </a:r>
            <a:r>
              <a:rPr lang="pt-BR" dirty="0"/>
              <a:t>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  <p:extLst>
      <p:ext uri="{BB962C8B-B14F-4D97-AF65-F5344CB8AC3E}">
        <p14:creationId xmlns:p14="http://schemas.microsoft.com/office/powerpoint/2010/main" val="3843488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Video</a:t>
            </a:r>
            <a:r>
              <a:rPr lang="pt-BR" dirty="0" smtClean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</a:t>
            </a:r>
            <a:r>
              <a:rPr lang="pt-BR" dirty="0" err="1" smtClean="0"/>
              <a:t>autonomos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666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 descr="http://smashinghub.com/wp-content/uploads/2010/09/surreal-photos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97373" cy="688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475748" y="2418348"/>
            <a:ext cx="3741821" cy="1864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TECNOLOGIAS E INFORMÁTICA </a:t>
            </a:r>
          </a:p>
          <a:p>
            <a:pPr algn="ctr"/>
            <a:endParaRPr lang="pt-BR" dirty="0" smtClean="0"/>
          </a:p>
          <a:p>
            <a:pPr algn="ctr"/>
            <a:r>
              <a:rPr lang="pt-BR" b="1" u="sng" dirty="0" smtClean="0"/>
              <a:t>Aplicada a....</a:t>
            </a:r>
            <a:endParaRPr lang="pt-BR" b="1" u="sng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-2273968" y="-1576137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7928811" y="1732547"/>
            <a:ext cx="2105526" cy="10828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/>
          <p:cNvSpPr/>
          <p:nvPr/>
        </p:nvSpPr>
        <p:spPr>
          <a:xfrm>
            <a:off x="9276349" y="798094"/>
            <a:ext cx="1780674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Negócios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5515799" y="4283243"/>
            <a:ext cx="596243" cy="13794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V="1">
            <a:off x="8144559" y="2815389"/>
            <a:ext cx="1312262" cy="2885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/>
          <p:cNvSpPr/>
          <p:nvPr/>
        </p:nvSpPr>
        <p:spPr>
          <a:xfrm>
            <a:off x="9456820" y="2416342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Relacionamentos</a:t>
            </a:r>
            <a:endParaRPr lang="pt-BR" dirty="0"/>
          </a:p>
        </p:txBody>
      </p:sp>
      <p:cxnSp>
        <p:nvCxnSpPr>
          <p:cNvPr id="19" name="Conector de seta reta 18"/>
          <p:cNvCxnSpPr>
            <a:endCxn id="20" idx="2"/>
          </p:cNvCxnSpPr>
          <p:nvPr/>
        </p:nvCxnSpPr>
        <p:spPr>
          <a:xfrm>
            <a:off x="7669312" y="4021199"/>
            <a:ext cx="1582974" cy="8796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/>
          <p:cNvSpPr/>
          <p:nvPr/>
        </p:nvSpPr>
        <p:spPr>
          <a:xfrm>
            <a:off x="9252286" y="4433637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  <a:p>
            <a:pPr algn="ctr"/>
            <a:r>
              <a:rPr lang="pt-BR" dirty="0" smtClean="0"/>
              <a:t>Entretenimento </a:t>
            </a:r>
          </a:p>
          <a:p>
            <a:pPr algn="ctr"/>
            <a:endParaRPr lang="pt-BR" dirty="0"/>
          </a:p>
        </p:txBody>
      </p:sp>
      <p:sp>
        <p:nvSpPr>
          <p:cNvPr id="24" name="Elipse 23"/>
          <p:cNvSpPr/>
          <p:nvPr/>
        </p:nvSpPr>
        <p:spPr>
          <a:xfrm>
            <a:off x="7796465" y="5546738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Educação</a:t>
            </a:r>
            <a:endParaRPr lang="pt-BR" dirty="0"/>
          </a:p>
        </p:txBody>
      </p:sp>
      <p:sp>
        <p:nvSpPr>
          <p:cNvPr id="25" name="Elipse 24"/>
          <p:cNvSpPr/>
          <p:nvPr/>
        </p:nvSpPr>
        <p:spPr>
          <a:xfrm>
            <a:off x="4640180" y="5662650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Compras</a:t>
            </a:r>
            <a:endParaRPr lang="pt-BR" dirty="0"/>
          </a:p>
        </p:txBody>
      </p:sp>
      <p:sp>
        <p:nvSpPr>
          <p:cNvPr id="26" name="Elipse 25"/>
          <p:cNvSpPr/>
          <p:nvPr/>
        </p:nvSpPr>
        <p:spPr>
          <a:xfrm>
            <a:off x="1555423" y="5079511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Marketing</a:t>
            </a:r>
            <a:endParaRPr lang="pt-BR" dirty="0"/>
          </a:p>
        </p:txBody>
      </p:sp>
      <p:sp>
        <p:nvSpPr>
          <p:cNvPr id="29" name="Elipse 28"/>
          <p:cNvSpPr/>
          <p:nvPr/>
        </p:nvSpPr>
        <p:spPr>
          <a:xfrm>
            <a:off x="1064796" y="3348790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Economia</a:t>
            </a:r>
            <a:endParaRPr lang="pt-BR" dirty="0"/>
          </a:p>
        </p:txBody>
      </p:sp>
      <p:sp>
        <p:nvSpPr>
          <p:cNvPr id="30" name="Elipse 29"/>
          <p:cNvSpPr/>
          <p:nvPr/>
        </p:nvSpPr>
        <p:spPr>
          <a:xfrm>
            <a:off x="1155032" y="1481889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Comunicação</a:t>
            </a:r>
            <a:endParaRPr lang="pt-BR" dirty="0"/>
          </a:p>
        </p:txBody>
      </p:sp>
      <p:sp>
        <p:nvSpPr>
          <p:cNvPr id="31" name="Elipse 30"/>
          <p:cNvSpPr/>
          <p:nvPr/>
        </p:nvSpPr>
        <p:spPr>
          <a:xfrm>
            <a:off x="4640180" y="284856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Trabalho</a:t>
            </a:r>
            <a:endParaRPr lang="pt-BR" dirty="0"/>
          </a:p>
        </p:txBody>
      </p:sp>
      <p:cxnSp>
        <p:nvCxnSpPr>
          <p:cNvPr id="33" name="Conector de seta reta 32"/>
          <p:cNvCxnSpPr>
            <a:stCxn id="4" idx="3"/>
          </p:cNvCxnSpPr>
          <p:nvPr/>
        </p:nvCxnSpPr>
        <p:spPr>
          <a:xfrm flipH="1">
            <a:off x="3711743" y="4010135"/>
            <a:ext cx="1311982" cy="12236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endCxn id="31" idx="4"/>
          </p:cNvCxnSpPr>
          <p:nvPr/>
        </p:nvCxnSpPr>
        <p:spPr>
          <a:xfrm flipH="1" flipV="1">
            <a:off x="5963654" y="1219309"/>
            <a:ext cx="68179" cy="11970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 flipV="1">
            <a:off x="3711743" y="2129589"/>
            <a:ext cx="958516" cy="83008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>
            <a:endCxn id="29" idx="6"/>
          </p:cNvCxnSpPr>
          <p:nvPr/>
        </p:nvCxnSpPr>
        <p:spPr>
          <a:xfrm flipH="1">
            <a:off x="3711743" y="3484907"/>
            <a:ext cx="764004" cy="3311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de seta reta 42"/>
          <p:cNvCxnSpPr>
            <a:endCxn id="24" idx="1"/>
          </p:cNvCxnSpPr>
          <p:nvPr/>
        </p:nvCxnSpPr>
        <p:spPr>
          <a:xfrm>
            <a:off x="6987661" y="4224982"/>
            <a:ext cx="1196440" cy="14586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16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98029" y="1795739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3600" dirty="0"/>
              <a:t>T</a:t>
            </a:r>
            <a:r>
              <a:rPr lang="pt-BR" sz="3600" dirty="0" smtClean="0"/>
              <a:t>em </a:t>
            </a:r>
            <a:r>
              <a:rPr lang="pt-BR" sz="3600" dirty="0"/>
              <a:t>se mostrado não apenas como um instrumento de ajuda no desenvolvimento de tarefas, mas sim como uma tendência mundial, que vem interferindo de maneira persistente em todas as áreas do conhecimento, </a:t>
            </a:r>
            <a:r>
              <a:rPr lang="pt-BR" sz="3600" dirty="0" smtClean="0"/>
              <a:t>...</a:t>
            </a:r>
            <a:endParaRPr lang="pt-BR" sz="3600" dirty="0"/>
          </a:p>
        </p:txBody>
      </p:sp>
      <p:sp>
        <p:nvSpPr>
          <p:cNvPr id="7" name="Elipse 6"/>
          <p:cNvSpPr/>
          <p:nvPr/>
        </p:nvSpPr>
        <p:spPr>
          <a:xfrm>
            <a:off x="1852864" y="-69156"/>
            <a:ext cx="7411452" cy="1864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 smtClean="0"/>
              <a:t>A INFORMÁTICA</a:t>
            </a:r>
            <a:endParaRPr lang="pt-BR" sz="4800" b="1" u="sng" dirty="0"/>
          </a:p>
        </p:txBody>
      </p:sp>
    </p:spTree>
    <p:extLst>
      <p:ext uri="{BB962C8B-B14F-4D97-AF65-F5344CB8AC3E}">
        <p14:creationId xmlns:p14="http://schemas.microsoft.com/office/powerpoint/2010/main" val="226384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98029" y="1795739"/>
            <a:ext cx="10018713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 smtClean="0"/>
              <a:t>... bem </a:t>
            </a:r>
            <a:r>
              <a:rPr lang="pt-BR" sz="3600" dirty="0"/>
              <a:t>como nos vários setores profissionais, sejam públicos ou privados</a:t>
            </a:r>
            <a:r>
              <a:rPr lang="pt-BR" sz="3600" dirty="0" smtClean="0"/>
              <a:t>. Direta </a:t>
            </a:r>
            <a:r>
              <a:rPr lang="pt-BR" sz="3600" dirty="0"/>
              <a:t>ou indiretamente, todos fazem utilização de algum emprego no qual a tecnologia está sendo usada.</a:t>
            </a:r>
          </a:p>
        </p:txBody>
      </p:sp>
    </p:spTree>
    <p:extLst>
      <p:ext uri="{BB962C8B-B14F-4D97-AF65-F5344CB8AC3E}">
        <p14:creationId xmlns:p14="http://schemas.microsoft.com/office/powerpoint/2010/main" val="174604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itajai.sc.gov.br/img/noticias/foto/1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59180" cy="28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encrypted-tbn0.gstatic.com/images?q=tbn:ANd9GcRhN63IDZqhjHS6RO58idy56tEpUwRnXziRoSHyeLZZQM1Ynxu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190" y="2839453"/>
            <a:ext cx="3504454" cy="2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capacitacaoead.com.br/blog/wp-content/uploads/2013/09/Curso-de-informatica-na-educacao-para-atualizar-o-curricul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526" y="4315364"/>
            <a:ext cx="3609474" cy="254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7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4152" y="1704473"/>
            <a:ext cx="10018713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000" dirty="0" smtClean="0"/>
              <a:t>COMO SERIA IMAGINAR A SOCIEDADE ATUAL SEM O USO DA INFORMÁTICA?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9410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20405" y="1836820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4000" dirty="0"/>
              <a:t>O Brasil deu os primeiros passos, no caminho da informática educativa, em </a:t>
            </a:r>
            <a:r>
              <a:rPr lang="pt-BR" sz="4000" dirty="0" smtClean="0"/>
              <a:t>1971</a:t>
            </a:r>
            <a:r>
              <a:rPr lang="pt-BR" sz="4000" dirty="0"/>
              <a:t>, de acordo com o livro Projeto </a:t>
            </a:r>
            <a:r>
              <a:rPr lang="pt-BR" sz="4000" dirty="0" err="1"/>
              <a:t>Educom</a:t>
            </a:r>
            <a:r>
              <a:rPr lang="pt-BR" sz="4000" dirty="0"/>
              <a:t>, quando, pela primeira vez, se discutiu o uso de computadores no ensino de </a:t>
            </a:r>
            <a:r>
              <a:rPr lang="pt-BR" sz="4000" dirty="0" smtClean="0"/>
              <a:t>física.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2093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2278" y="1656346"/>
            <a:ext cx="10018713" cy="3124201"/>
          </a:xfrm>
        </p:spPr>
        <p:txBody>
          <a:bodyPr>
            <a:noAutofit/>
          </a:bodyPr>
          <a:lstStyle/>
          <a:p>
            <a:pPr algn="just"/>
            <a:endParaRPr lang="pt-BR" sz="3600" dirty="0" smtClean="0"/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As </a:t>
            </a:r>
            <a:r>
              <a:rPr lang="pt-BR" sz="3600" dirty="0"/>
              <a:t>entidades responsáveis pelas primeiras investigações sobre o uso de computadores na educação brasileira foram: </a:t>
            </a:r>
            <a:endParaRPr lang="pt-BR" sz="3600" dirty="0" smtClean="0"/>
          </a:p>
          <a:p>
            <a:pPr marL="0" indent="0" algn="just">
              <a:buNone/>
            </a:pPr>
            <a:endParaRPr lang="pt-BR" sz="3600" dirty="0" smtClean="0"/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Universidade </a:t>
            </a:r>
            <a:r>
              <a:rPr lang="pt-BR" sz="3600" dirty="0"/>
              <a:t>Federal do Rio de Janeiro (UFRJ</a:t>
            </a:r>
            <a:r>
              <a:rPr lang="pt-BR" sz="3600" dirty="0" smtClean="0"/>
              <a:t>)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 Universidade </a:t>
            </a:r>
            <a:r>
              <a:rPr lang="pt-BR" sz="3600" dirty="0"/>
              <a:t>Estadual de Campinas (Unicamp) </a:t>
            </a:r>
            <a:endParaRPr lang="pt-BR" sz="3600" dirty="0" smtClean="0"/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Universidade </a:t>
            </a:r>
            <a:r>
              <a:rPr lang="pt-BR" sz="3600" dirty="0"/>
              <a:t>Federal do Rio Grande do Sul (UFRGS). </a:t>
            </a:r>
          </a:p>
        </p:txBody>
      </p:sp>
    </p:spTree>
    <p:extLst>
      <p:ext uri="{BB962C8B-B14F-4D97-AF65-F5344CB8AC3E}">
        <p14:creationId xmlns:p14="http://schemas.microsoft.com/office/powerpoint/2010/main" val="160978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56342" y="387966"/>
            <a:ext cx="76251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altLang="pt-B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Histórico da Informática educativa no Brasil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32517" y="1323004"/>
            <a:ext cx="10645751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CC0000"/>
              </a:buClr>
              <a:buFontTx/>
              <a:buChar char="•"/>
            </a:pPr>
            <a:endParaRPr lang="pt-BR" altLang="pt-BR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buClr>
                <a:srgbClr val="CC0000"/>
              </a:buClr>
              <a:buFontTx/>
              <a:buChar char="•"/>
            </a:pPr>
            <a:r>
              <a:rPr lang="pt-BR" altLang="pt-BR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pt-BR" altLang="pt-BR" sz="3600" dirty="0">
                <a:solidFill>
                  <a:srgbClr val="CC0000"/>
                </a:solidFill>
              </a:rPr>
              <a:t>Ainda no final da década de 1970 e início de 1980, novas experiências, apoiadas nas teorias de Piaget, na UFRGS, destacando-se o trabalho realizado pelo Lab. de Estudos Cognitivos (LEC</a:t>
            </a:r>
            <a:r>
              <a:rPr lang="pt-BR" altLang="pt-BR" sz="3600" dirty="0" smtClean="0">
                <a:solidFill>
                  <a:srgbClr val="CC0000"/>
                </a:solidFill>
              </a:rPr>
              <a:t>).</a:t>
            </a:r>
            <a:endParaRPr lang="pt-BR" altLang="pt-BR" sz="3600" dirty="0">
              <a:solidFill>
                <a:srgbClr val="CC0000"/>
              </a:solidFill>
            </a:endParaRPr>
          </a:p>
          <a:p>
            <a:endParaRPr lang="pt-BR" altLang="pt-BR" sz="36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56342" y="387966"/>
            <a:ext cx="76251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t-BR" altLang="pt-B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Histórico da Informática educativa no Brasil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32517" y="1323004"/>
            <a:ext cx="10645751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CC0000"/>
              </a:buClr>
              <a:buFontTx/>
              <a:buChar char="•"/>
            </a:pPr>
            <a:endParaRPr lang="pt-BR" altLang="pt-BR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pt-BR" altLang="pt-BR" sz="3600" dirty="0">
              <a:solidFill>
                <a:srgbClr val="CC0000"/>
              </a:solidFill>
            </a:endParaRPr>
          </a:p>
          <a:p>
            <a:pPr algn="just">
              <a:buFontTx/>
              <a:buChar char="•"/>
            </a:pPr>
            <a:r>
              <a:rPr lang="pt-BR" altLang="pt-BR" sz="3600" dirty="0">
                <a:solidFill>
                  <a:srgbClr val="CC0000"/>
                </a:solidFill>
              </a:rPr>
              <a:t> Trabalhos que foram desenvolvidos com crianças de escola pública que apresentavam dificuldades de aprendizagem.</a:t>
            </a:r>
          </a:p>
          <a:p>
            <a:endParaRPr lang="pt-BR" altLang="pt-BR" sz="36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3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56342" y="387966"/>
            <a:ext cx="76251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Histórico da Informática educativa no Brasil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32517" y="1323004"/>
            <a:ext cx="10645751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pt-BR" altLang="pt-BR" sz="1000" dirty="0">
              <a:solidFill>
                <a:srgbClr val="CC0000"/>
              </a:solidFill>
            </a:endParaRPr>
          </a:p>
          <a:p>
            <a:r>
              <a:rPr lang="pt-BR" altLang="pt-BR" sz="3200" b="1" dirty="0"/>
              <a:t>Ações do Governo Federal, a partir de meados de 1970:</a:t>
            </a:r>
          </a:p>
          <a:p>
            <a:endParaRPr lang="pt-BR" altLang="pt-BR" sz="3200" b="1" dirty="0"/>
          </a:p>
          <a:p>
            <a:pPr>
              <a:buFontTx/>
              <a:buChar char="•"/>
            </a:pPr>
            <a:r>
              <a:rPr lang="pt-BR" altLang="pt-BR" sz="3600" dirty="0">
                <a:solidFill>
                  <a:srgbClr val="CC0000"/>
                </a:solidFill>
              </a:rPr>
              <a:t> Estabelece políticas públicas voltadas para a construção de indústria própria</a:t>
            </a:r>
            <a:r>
              <a:rPr lang="pt-BR" altLang="pt-BR" sz="3600" dirty="0" smtClean="0">
                <a:solidFill>
                  <a:srgbClr val="CC0000"/>
                </a:solidFill>
              </a:rPr>
              <a:t>;</a:t>
            </a:r>
          </a:p>
          <a:p>
            <a:pPr>
              <a:buFontTx/>
              <a:buChar char="•"/>
            </a:pPr>
            <a:endParaRPr lang="pt-BR" altLang="pt-BR" sz="3600" dirty="0">
              <a:solidFill>
                <a:srgbClr val="CC0000"/>
              </a:solidFill>
            </a:endParaRPr>
          </a:p>
          <a:p>
            <a:pPr>
              <a:buFontTx/>
              <a:buChar char="•"/>
            </a:pPr>
            <a:r>
              <a:rPr lang="pt-BR" altLang="pt-BR" sz="3600" dirty="0" smtClean="0">
                <a:solidFill>
                  <a:srgbClr val="CC0000"/>
                </a:solidFill>
              </a:rPr>
              <a:t> </a:t>
            </a:r>
            <a:r>
              <a:rPr lang="pt-BR" altLang="pt-BR" sz="3600" dirty="0">
                <a:solidFill>
                  <a:srgbClr val="CC0000"/>
                </a:solidFill>
              </a:rPr>
              <a:t>Estabelece medidas protecionistas para a área;</a:t>
            </a:r>
          </a:p>
          <a:p>
            <a:endParaRPr lang="pt-BR" altLang="pt-BR" sz="32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48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56342" y="387966"/>
            <a:ext cx="76251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pt-BR" altLang="pt-B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Histórico da Informática educativa no Brasil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32517" y="1323004"/>
            <a:ext cx="10645751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pt-BR" altLang="pt-BR" sz="1000" dirty="0">
              <a:solidFill>
                <a:srgbClr val="CC0000"/>
              </a:solidFill>
            </a:endParaRPr>
          </a:p>
          <a:p>
            <a:r>
              <a:rPr lang="pt-BR" altLang="pt-BR" sz="3200" b="1" dirty="0"/>
              <a:t>Ações do Governo Federal, a partir de meados de 1970:</a:t>
            </a:r>
          </a:p>
          <a:p>
            <a:endParaRPr lang="pt-BR" altLang="pt-BR" sz="3200" b="1" dirty="0"/>
          </a:p>
          <a:p>
            <a:pPr>
              <a:buFontTx/>
              <a:buChar char="•"/>
            </a:pPr>
            <a:r>
              <a:rPr lang="pt-BR" altLang="pt-BR" sz="3200" dirty="0" smtClean="0">
                <a:solidFill>
                  <a:srgbClr val="CC0000"/>
                </a:solidFill>
              </a:rPr>
              <a:t>Comissão </a:t>
            </a:r>
            <a:r>
              <a:rPr lang="pt-BR" altLang="pt-BR" sz="3200" dirty="0">
                <a:solidFill>
                  <a:srgbClr val="CC0000"/>
                </a:solidFill>
              </a:rPr>
              <a:t>Coord. das Atividades de Processamento Eletrônico</a:t>
            </a:r>
            <a:r>
              <a:rPr lang="pt-BR" altLang="pt-BR" sz="3200" dirty="0" smtClean="0">
                <a:solidFill>
                  <a:srgbClr val="CC0000"/>
                </a:solidFill>
              </a:rPr>
              <a:t>;</a:t>
            </a:r>
          </a:p>
          <a:p>
            <a:pPr>
              <a:buFontTx/>
              <a:buChar char="•"/>
            </a:pPr>
            <a:endParaRPr lang="pt-BR" altLang="pt-BR" sz="3200" dirty="0">
              <a:solidFill>
                <a:srgbClr val="CC0000"/>
              </a:solidFill>
            </a:endParaRPr>
          </a:p>
          <a:p>
            <a:pPr>
              <a:buFontTx/>
              <a:buChar char="•"/>
            </a:pPr>
            <a:r>
              <a:rPr lang="pt-BR" altLang="pt-BR" sz="3200" dirty="0" smtClean="0">
                <a:solidFill>
                  <a:srgbClr val="CC0000"/>
                </a:solidFill>
              </a:rPr>
              <a:t> </a:t>
            </a:r>
            <a:r>
              <a:rPr lang="pt-BR" altLang="pt-BR" sz="3200" dirty="0">
                <a:solidFill>
                  <a:srgbClr val="CC0000"/>
                </a:solidFill>
              </a:rPr>
              <a:t>Empresa Digital Brasileira </a:t>
            </a:r>
            <a:r>
              <a:rPr lang="pt-BR" altLang="pt-BR" sz="3200" dirty="0" smtClean="0">
                <a:solidFill>
                  <a:srgbClr val="CC0000"/>
                </a:solidFill>
              </a:rPr>
              <a:t>e</a:t>
            </a:r>
          </a:p>
          <a:p>
            <a:endParaRPr lang="pt-BR" altLang="pt-BR" sz="3200" dirty="0">
              <a:solidFill>
                <a:srgbClr val="CC0000"/>
              </a:solidFill>
            </a:endParaRPr>
          </a:p>
          <a:p>
            <a:pPr>
              <a:buFontTx/>
              <a:buChar char="•"/>
            </a:pPr>
            <a:r>
              <a:rPr lang="pt-BR" altLang="pt-BR" sz="3200" dirty="0">
                <a:solidFill>
                  <a:srgbClr val="CC0000"/>
                </a:solidFill>
              </a:rPr>
              <a:t> Secretaria Especial de Informática.</a:t>
            </a:r>
            <a:endParaRPr lang="pt-BR" altLang="pt-BR" sz="32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Uma indústria nacional de informática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046846" y="2553729"/>
            <a:ext cx="2506104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ITAUTEC</a:t>
            </a:r>
            <a:endParaRPr lang="pt-BR" sz="3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047346" y="3896754"/>
            <a:ext cx="5077854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RESERVA DE MERCADO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3008871" y="5106429"/>
            <a:ext cx="4096779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COBRA INFORMÁTICA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480569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85725"/>
            <a:ext cx="10018713" cy="1752599"/>
          </a:xfrm>
        </p:spPr>
        <p:txBody>
          <a:bodyPr/>
          <a:lstStyle/>
          <a:p>
            <a:r>
              <a:rPr lang="pt-BR" dirty="0" smtClean="0"/>
              <a:t>A RESERVA DE MERCADO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4310" y="2047875"/>
            <a:ext cx="10018713" cy="3743325"/>
          </a:xfrm>
        </p:spPr>
        <p:txBody>
          <a:bodyPr>
            <a:noAutofit/>
          </a:bodyPr>
          <a:lstStyle/>
          <a:p>
            <a:pPr algn="just"/>
            <a:r>
              <a:rPr lang="pt-BR" sz="3200" dirty="0"/>
              <a:t>Imagine se de uma hora para outra fosse proibida a importação de eletrônicos e nós tivéssemos que nos contentar com o que é produzido no mercado interno. Algo surreal? Impossível? </a:t>
            </a:r>
            <a:endParaRPr lang="pt-BR" sz="3200" dirty="0" smtClean="0"/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Hoje </a:t>
            </a:r>
            <a:r>
              <a:rPr lang="pt-BR" sz="3200" dirty="0"/>
              <a:t>em dia pode até parecer, mas isto já aconteceu bem aqui </a:t>
            </a:r>
            <a:r>
              <a:rPr lang="pt-BR" sz="3200" dirty="0" smtClean="0"/>
              <a:t>no Brasil não </a:t>
            </a:r>
            <a:r>
              <a:rPr lang="pt-BR" sz="3200" dirty="0"/>
              <a:t>faz muito tempo!</a:t>
            </a:r>
            <a:br>
              <a:rPr lang="pt-BR" sz="3200" dirty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044158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RESERVA DE MERCADO</a:t>
            </a:r>
            <a:endParaRPr lang="pt-BR" dirty="0"/>
          </a:p>
        </p:txBody>
      </p:sp>
      <p:pic>
        <p:nvPicPr>
          <p:cNvPr id="3074" name="Picture 2" descr="http://2.bp.blogspot.com/-tiS4uh-N4cY/U2EnU1_0SKI/AAAAAAAABus/zTieXE0_pDA/s1600/empres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2405062"/>
            <a:ext cx="5937250" cy="445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1679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da Reserva de Mercado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 </a:t>
            </a:r>
            <a:r>
              <a:rPr lang="pt-BR" sz="3200" dirty="0" smtClean="0"/>
              <a:t>Fomentar </a:t>
            </a:r>
            <a:r>
              <a:rPr lang="pt-BR" sz="3200" dirty="0"/>
              <a:t>a indústria tecnológica nacional através da reserva do mercado interno à empresas de capital nacional. Só que, como em (quase) tudo no Brasil, o andar da carruagem não foi bem este... </a:t>
            </a:r>
          </a:p>
        </p:txBody>
      </p:sp>
    </p:spTree>
    <p:extLst>
      <p:ext uri="{BB962C8B-B14F-4D97-AF65-F5344CB8AC3E}">
        <p14:creationId xmlns:p14="http://schemas.microsoft.com/office/powerpoint/2010/main" val="24145178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5736" y="0"/>
            <a:ext cx="10018713" cy="1752599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COMPUTADORES DA ÉPOCA – COBRA INFORMÁTICA</a:t>
            </a:r>
            <a:endParaRPr lang="pt-BR" sz="3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291654"/>
            <a:ext cx="2886075" cy="1868611"/>
          </a:xfrm>
          <a:prstGeom prst="rect">
            <a:avLst/>
          </a:prstGeom>
        </p:spPr>
      </p:pic>
      <p:pic>
        <p:nvPicPr>
          <p:cNvPr id="2050" name="Picture 2" descr="http://olhardireto.com.br/imgsite/noticias/le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5017706"/>
            <a:ext cx="2781300" cy="18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915" y="2571750"/>
            <a:ext cx="4218660" cy="2814637"/>
          </a:xfrm>
          <a:prstGeom prst="rect">
            <a:avLst/>
          </a:prstGeom>
        </p:spPr>
      </p:pic>
      <p:pic>
        <p:nvPicPr>
          <p:cNvPr id="2052" name="Picture 4" descr="http://www.ccuec.unicamp.br/ccuec/sites/default/files/pictures/45anos_cob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4166"/>
            <a:ext cx="327660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42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3.bp.blogspot.com/-Iw5pusEuzsI/U2EF2XHjJRI/AAAAAAAABuE/Jkwao7m0NZI/s1600/exp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86150" cy="222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4.bp.blogspot.com/-PmlN6Z8sOXk/U2EGJHIaYLI/AAAAAAAABuM/Dpl87Wzqkvo/s1600/microdigit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1545"/>
            <a:ext cx="34861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1.bp.blogspot.com/-4Tt3HNvmM6o/U1_2pDrirqI/AAAAAAAABtU/p1lzJqopxnc/s1600/nexus1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840" y="0"/>
            <a:ext cx="2337160" cy="328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4.bp.blogspot.com/-HBENdflTgpA/U2AA63QMt6I/AAAAAAAABto/Joh5CBdsv5k/s1600/prologica-s7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5295"/>
            <a:ext cx="3486150" cy="179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1647" y="507328"/>
            <a:ext cx="4937696" cy="277528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7505" y="3637711"/>
            <a:ext cx="5079820" cy="285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35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legado da reserva de mercado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64695" y="2598821"/>
            <a:ext cx="1192730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Grande variedade de modelos produzidos pela indústria nacional;</a:t>
            </a:r>
          </a:p>
          <a:p>
            <a:endParaRPr lang="pt-B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Desenvolvimento de um sólido know-how;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smtClean="0"/>
              <a:t>Sistemas financeiros e bancários (usados  e aperfeiçoados até hoje);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26481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96605" y="1993231"/>
            <a:ext cx="10018713" cy="3124201"/>
          </a:xfrm>
        </p:spPr>
        <p:txBody>
          <a:bodyPr/>
          <a:lstStyle/>
          <a:p>
            <a:pPr algn="just"/>
            <a:r>
              <a:rPr lang="pt-BR" sz="3600" dirty="0" smtClean="0"/>
              <a:t>Você lembra como e quando foi a inserção ou utilização dos primeiros laboratórios de  informática na sua escola?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098" name="Picture 2" descr="http://www.picgifs.com/graphics/c/computers/graphics-computers-52127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24449"/>
            <a:ext cx="142875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9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0143" y="22057"/>
            <a:ext cx="10018713" cy="1752599"/>
          </a:xfrm>
        </p:spPr>
        <p:txBody>
          <a:bodyPr/>
          <a:lstStyle/>
          <a:p>
            <a:r>
              <a:rPr lang="pt-BR" dirty="0" smtClean="0"/>
              <a:t>PROJETOS DE INFORÁTICA NAS ESCOLAS </a:t>
            </a:r>
            <a:endParaRPr lang="pt-BR" dirty="0"/>
          </a:p>
        </p:txBody>
      </p:sp>
      <p:pic>
        <p:nvPicPr>
          <p:cNvPr id="8194" name="Picture 2" descr="http://www.pioparaisodonorte.seed.pr.gov.br/redeescola/escolas/22/1820/132/arquivos/Image/parana%20digit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936" y="3212430"/>
            <a:ext cx="3834063" cy="287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m para parana digit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496" y="3212430"/>
            <a:ext cx="3839007" cy="287554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12431"/>
            <a:ext cx="3834063" cy="287554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0" y="3096126"/>
            <a:ext cx="1219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-1" y="6087978"/>
            <a:ext cx="12192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230603"/>
            <a:ext cx="4861212" cy="749219"/>
          </a:xfrm>
          <a:prstGeom prst="rect">
            <a:avLst/>
          </a:prstGeom>
        </p:spPr>
      </p:pic>
      <p:pic>
        <p:nvPicPr>
          <p:cNvPr id="12" name="Picture 6" descr="http://prdlondrina.pbworks.com/f/1249567379/logo_parana_digital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737" y="1508708"/>
            <a:ext cx="2005262" cy="144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19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14713" y="946149"/>
            <a:ext cx="8132762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pt-BR" altLang="pt-BR" sz="2400" dirty="0">
              <a:solidFill>
                <a:srgbClr val="CC0000"/>
              </a:solidFill>
            </a:endParaRPr>
          </a:p>
          <a:p>
            <a:pPr algn="ctr"/>
            <a:r>
              <a:rPr lang="pt-BR" altLang="pt-BR" sz="2400" b="1" dirty="0">
                <a:solidFill>
                  <a:srgbClr val="CC0000"/>
                </a:solidFill>
              </a:rPr>
              <a:t>    </a:t>
            </a:r>
            <a:r>
              <a:rPr lang="pt-BR" altLang="pt-BR" sz="3600" b="1" dirty="0"/>
              <a:t>Em 1997 Programa Nacional de Informática na Educação (</a:t>
            </a:r>
            <a:r>
              <a:rPr lang="pt-BR" altLang="pt-BR" sz="3600" b="1" dirty="0" err="1"/>
              <a:t>ProInfo</a:t>
            </a:r>
            <a:r>
              <a:rPr lang="pt-BR" altLang="pt-BR" sz="3600" b="1" dirty="0"/>
              <a:t>)</a:t>
            </a:r>
          </a:p>
          <a:p>
            <a:pPr algn="ctr"/>
            <a:endParaRPr lang="pt-BR" altLang="pt-BR" sz="3600" b="1" dirty="0"/>
          </a:p>
          <a:p>
            <a:pPr algn="just">
              <a:buFontTx/>
              <a:buChar char="•"/>
            </a:pPr>
            <a:r>
              <a:rPr lang="pt-BR" altLang="pt-BR" sz="3600" dirty="0"/>
              <a:t> Promover o uso pedagógico da informática na rede pública de ensino fundamental e médio.</a:t>
            </a:r>
          </a:p>
          <a:p>
            <a:pPr algn="just"/>
            <a:endParaRPr lang="pt-BR" altLang="pt-BR" sz="3600" dirty="0">
              <a:solidFill>
                <a:srgbClr val="CC0000"/>
              </a:solidFill>
            </a:endParaRPr>
          </a:p>
          <a:p>
            <a:pPr algn="just">
              <a:buFontTx/>
              <a:buChar char="•"/>
            </a:pPr>
            <a:r>
              <a:rPr lang="pt-BR" altLang="pt-BR" sz="3600" dirty="0">
                <a:solidFill>
                  <a:srgbClr val="CC0000"/>
                </a:solidFill>
              </a:rPr>
              <a:t> </a:t>
            </a:r>
            <a:r>
              <a:rPr lang="pt-BR" altLang="pt-BR" sz="3600" dirty="0"/>
              <a:t>Coordenação federal e operacionalizado pelos estados e municípios.</a:t>
            </a:r>
          </a:p>
          <a:p>
            <a:pPr algn="just"/>
            <a:endParaRPr lang="pt-BR" altLang="pt-BR" sz="2400" dirty="0">
              <a:solidFill>
                <a:srgbClr val="CC0000"/>
              </a:solidFill>
            </a:endParaRPr>
          </a:p>
        </p:txBody>
      </p:sp>
      <p:pic>
        <p:nvPicPr>
          <p:cNvPr id="5" name="Picture 13" descr="http://www.comciencia.br/reportagens/socinfo/img_socinfo/proinf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185863"/>
            <a:ext cx="276225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071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8000" dirty="0" smtClean="0"/>
              <a:t>Outros projetos???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261517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768" y="0"/>
            <a:ext cx="10018713" cy="1752599"/>
          </a:xfrm>
        </p:spPr>
        <p:txBody>
          <a:bodyPr/>
          <a:lstStyle/>
          <a:p>
            <a:r>
              <a:rPr lang="pt-BR" dirty="0" smtClean="0"/>
              <a:t>Resistencia a mudanças</a:t>
            </a:r>
            <a:endParaRPr lang="pt-BR" dirty="0"/>
          </a:p>
        </p:txBody>
      </p:sp>
      <p:pic>
        <p:nvPicPr>
          <p:cNvPr id="1026" name="Picture 2" descr="http://4.bp.blogspot.com/_vhJDbjZLPXM/SoljzpyKc6I/AAAAAAAACi4/eTst9c-jUBk/s400/Inova%C3%A7%C3%A3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23" y="1310894"/>
            <a:ext cx="5908453" cy="46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23014" y="6159895"/>
            <a:ext cx="10877107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BR" sz="3200" dirty="0">
                <a:solidFill>
                  <a:srgbClr val="212121"/>
                </a:solidFill>
                <a:latin typeface="inherit"/>
              </a:rPr>
              <a:t>P</a:t>
            </a:r>
            <a:r>
              <a:rPr kumimoji="0" lang="pt-PT" altLang="pt-BR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rotestando contra a nova tecnologia - os primeiros dias</a:t>
            </a:r>
            <a:r>
              <a:rPr kumimoji="0" lang="pt-PT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047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768" y="0"/>
            <a:ext cx="10018713" cy="1752599"/>
          </a:xfrm>
        </p:spPr>
        <p:txBody>
          <a:bodyPr/>
          <a:lstStyle/>
          <a:p>
            <a:r>
              <a:rPr lang="pt-BR" dirty="0" smtClean="0"/>
              <a:t>Resistencia a mudanças</a:t>
            </a:r>
            <a:endParaRPr lang="pt-BR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23014" y="6159895"/>
            <a:ext cx="10877107" cy="49244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altLang="pt-BR" sz="3200" dirty="0" smtClean="0">
                <a:solidFill>
                  <a:srgbClr val="212121"/>
                </a:solidFill>
                <a:latin typeface="inherit"/>
              </a:rPr>
              <a:t>GUERRA: Taxistas x Uber</a:t>
            </a:r>
            <a:endParaRPr kumimoji="0" lang="pt-PT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https://jbr-arquivos-online.s3.amazonaws.com/site/imagens/charges/20150730110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817" y="1299719"/>
            <a:ext cx="666750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6296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opmundi.com.br/vidaeestilo/wp-content/uploads/2015/06/mudan%C3%A7as-na-vi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4400"/>
            <a:ext cx="12192001" cy="595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531088" y="0"/>
            <a:ext cx="9928393" cy="73364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 smtClean="0"/>
              <a:t>Resistencia a mudanças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3161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2012" y="2651078"/>
            <a:ext cx="11791666" cy="1752599"/>
          </a:xfrm>
        </p:spPr>
        <p:txBody>
          <a:bodyPr>
            <a:normAutofit/>
          </a:bodyPr>
          <a:lstStyle/>
          <a:p>
            <a:r>
              <a:rPr lang="pt-BR" dirty="0"/>
              <a:t>PRODUÇÃO DE CONTEÚDOS E SOFTWARES EDUCACIONAIS</a:t>
            </a:r>
          </a:p>
        </p:txBody>
      </p:sp>
    </p:spTree>
    <p:extLst>
      <p:ext uri="{BB962C8B-B14F-4D97-AF65-F5344CB8AC3E}">
        <p14:creationId xmlns:p14="http://schemas.microsoft.com/office/powerpoint/2010/main" val="21649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99249" y="1614376"/>
            <a:ext cx="10018713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dirty="0" smtClean="0"/>
              <a:t>Custo de produção</a:t>
            </a:r>
          </a:p>
          <a:p>
            <a:pPr algn="ctr"/>
            <a:endParaRPr lang="pt-BR" sz="4800" dirty="0"/>
          </a:p>
          <a:p>
            <a:pPr marL="0" indent="0" algn="ctr">
              <a:buNone/>
            </a:pPr>
            <a:r>
              <a:rPr lang="pt-BR" sz="4800" dirty="0" smtClean="0"/>
              <a:t>Demanda por este tipo de software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791204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Educacional</a:t>
            </a:r>
            <a:endParaRPr lang="pt-BR" dirty="0"/>
          </a:p>
        </p:txBody>
      </p:sp>
      <p:pic>
        <p:nvPicPr>
          <p:cNvPr id="12290" name="Picture 2" descr="http://images.br.sftcdn.net/br/scrn/35000/35135/seterra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730" y="3753135"/>
            <a:ext cx="3867270" cy="31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monografias.com/trabajos89/hot-potatoes-material-obtener-instalar/image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72" y="3146259"/>
            <a:ext cx="4373587" cy="309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TEhUUEhMQFhQVFh0YGBYVGBcaGhwZFiAeHBgYHRYaHSggGBsmGxcaITEhJSkrMC4wGCAzODMsNyouLisBCgoKDg0OGBAQGi0kHSQ0NCwvLCwsLCwsLCwsLCwsLCw0LCwsLCw0NDQsLCwsLCwsLCwsLCwsNCwsLCwsLCw0LP/AABEIALUBFgMBIgACEQEDEQH/xAAaAAEAAwEBAQAAAAAAAAAAAAAAAwQFAgEG/8QASRAAAgECAwMGCQoFAwIHAQAAAQIRAAMSITEEQVEFEyJhcYEGFDJSU3KSodEVFiNCYoKRosHSNLGzwvAzsuGT0yRDY4Ojw/Fz/8QAGAEBAQEBAQAAAAAAAAAAAAAAAAECAwT/xAAnEQEBAAICAQIGAgMAAAAAAAAAAQIREjEhQVEDMmFxsfCBoSJC4f/aAAwDAQACEQMRAD8A+62TY1CKoCKVCgW4UF8UQVAXIAfWM5gzETWXe23AxVlaQSIVAT0ZzbogLOGRmciDkK3E5UKJbxXHAKEmCggKYyUrmOOeVd7Fy2t1lVLt6XBIkLoMUGcMZ4CY666bqPm35UgE4GJiVUIJyBMt0YUHDIzMjPSrNjasTIoV5ckKSiRKriOYnKDroTpOtbe28sc0+F7l6AoMjCfKJAGEJ1caibwitgkc9egYpICxKZEeTn3VeVGVte0i22Fg84Q2SLoxIGRgjyTqOA1IFQJyjIBKXAYkwiGDCmJy89d31hMZxtry9bknnL4M4ZwLJC4fsyB9JoYznvu7ZtfMjEXu9JhOELOerGF0Cgknqpyo+X+UdIt3IzMlEHRUEsfdpv8AfXN3lQDMJcYQSCETOBOR0ziJMZkRM19EOXUy+mvdKIyUazH1er3ipth5RN0sq3LwKATOD62KIy4LPeOuHKj5u3t0thwvOLCTgSBnhknhp74kAmorvK6hioViQ2HybQGRAJknTPfHcM6+iXlrpFWuXR02QRhM82SGMYMhlOpqoeVrIJdceOTBCWwSSFxHFhyycDPgeqXIepsTkAgZET5KjXqiuvELnAeyvwqweX7evP3omJwrrw8ndIntqxsPKPOzgu3sgDmFGTafVpyGf8n3OA9lfhT5PucB7K/CrLcs4fLe+CWYKAAZwNhJ8gAST/zXLcvoCfpb+RicKnPpbsM/UOvEdcOQg+T7nAeyvwp8n3OA9lfhWlt22NaEl7x10CfVVm83gutVuTuWeeYoty8CJIkLBAjOcOWvbTkK3yfc4D2V+FPk+5wHsr8K25f0tz8n7aS/pbn5P203RifJ9zgPZX4U+T7nAeyvwrbl/S3PyftpL+lufk/bTdGJ8n3OA9lfhT5PucB7K/CtuX9Lc/J+2kv6W5+T9tN0YniFzgPZX4U8QucB7K/CtuX9Lc/J+2kv6W5+T9tN0YniFzgPZX4U8QucB7K/CtuX9Lc/J+2kv6W5+T9tN0YniFzgPZX4U8QucB7K/CtuX9Lc/J+2kv6W5+T9tN0YniFzgPZX4U8QucB7K/CtuX9Lc/J+2kv6W5+T9tN0YniFzgPZX4VzzItmb3kYScgNQVG5Z31uy/pbn5P21BtWy85GNnaNJw5fgtNjG2h0BlACpUEBiAMTMBJYISBBnTdVO/tHSSMADEg4SGWc4IZlUxAk8IPCt75ItxHSiZ+rr2xXFzkS0wwsJEzBCnMZTpwJ/Gpl5nhv4eUxylym4+bvWRexK623VChBhSJYNmrASVI0O8QYFe1r7bsS7OoFoYQxlhC5ldDp1n8aUw3JqnxcscsrcZqLXJJuOkIEhMiWIGufm6VdexfALYbcATIbd7NceDVotZugatIH4f8ANWthxql1LoVFEKgzw9IDJXPlSx0AEaVLfLEVtnZnKBYBZC2cbsOWS55v7qtHYru828/84VV5IPTs/wD82/8AqrvYFvbUGO1WH2c2b7c0FuBsQWMF3L7wg5GT1VqT3vj99ELaXDca2MGJQCTu6WkdHqPuqZ9jugElrYA1JP8AxUWz7T/4i6yjHKrhC5z5UQdI69KsWdiN0Wr21qEuW+mLSuSiMQQZIgXDB1IgbhvOaRV2dbju6DBKYZO44xiEdHhUtvZrjSQ1swSD2jUaVzydtIF++xORwRALT0coAme6ptlC2je5u0EW43POzxbBZhDMdTog1FLdLJuKiu0hRGJnKzlHRDmfJnRPfUjoymC9kEa56TpOWW6obTfSIf8A1n/23asXrBMI5c28NxLtjmsQvc5o2OMhBM5x0s4ire0iG7ZY3FtkWySMancMO/ydcxFd7WDawc5cspzji2mIxidvJQZZkwcuqo9kti3esW1wxbtG3CnIYcIw90RXF/a7qpz+1W2tYFLEBReW2FIMjBJLFZkx1DrVcZu9pb7shYNBKriyiM8QjMZZp76s+I3eNv8Azuqnt99XZ2UgqbSkEdtytC9duXG5q2b1nBzdw3sCMjqSS1pcW+FgmMsQiojPa80KyvadXuc2CjAjFJU5gHQggirg2G9xt/53VFyyqJzSIEWL6MVUAQWYmYHEyZ350vcm7SzYhfhSZABYYfJgRmHGFdMsyeNTfiL6l226FQ5XpZdH/kV7s1i66hlKQc89f5V5tAg20JBZWzGNniRvZs+vPjXVqy77MottEeUuFWxrhzt9IgCZGc1fQebRYuopclCAJy4DPLKvSOs+74VU2LZ3tbFguELNtRbslUU2wtsBrfQYhoYEyCYmrjVB53n3fCnefd8KUop3n3fCnefd8KUoHefd8Kd593wpSgd593wp3n3fClKB3n3fCnefd8KUoHefd8Kd593wpSgd593wp3n3fCodrRmWEMEkZ55Decq92m2xQhWhss+zXTj+tTYz+X9EzOp4dVK55bnDbxROcxpMCa8rpOke8l3StnFz3NriafoywkMUEnHqYGgq4185h9pVQHKgtayLIwBIhzoxGZipvBvYUubMMYJ6VwRLAEc42oBg1oXWU3VtGziGbYsHRGjTiIiS27WRNcZz3d/wXTDa2pQMl9SFJT6NGkQoZgZu7lUE9mU1FitwCdrAmIBRwc4nLnN0z2VLsPLgbDbfY8E3UBGHoKXwayohwLkxGinSrfKLras3LqbGS4cKEKAyCwBcBMWFYJbdMZ1rlTSDYuTVcsLe0LiWMQwXAQNACDcyGWX/ADVv5Auen/K//crmzynzfjDDZWAQIV5pDiuYsmEFRLK+LITlBnpQL+07bcWw7i3iuqjutsFobD5IxBTBIjKJ6qvKmlFfB5xpeAO8hHzjSfpN2lG8H3Ig3wQeKN/3KlblpwbxNi4y2wpXArFnxZMACB0g05CcgDOeVzZ9ruHBitMMZbMFYQDNcUmZI4A58KcqaUDyE8Ac6mRkHA8yZkzzv2j+NefINz0/5X/7lXNi5Ua4tphYvgXGKkMFU2wAxxOCQcJKgCJPSFVrPK90vaVrJGO5dRoxnCEZ1ttJUCGVJJ3SImZqcqaRDwdbXnlnjgec9f8AzN9RW+TXZHK3GxJkAcUE4QfOyEmvpaock6P6/wDatXlTTK5P2FXGFXPStI5lW8m5iwgHHrkxy49dWvkJvTN+DfuqxyEoFsrAxW2No8cKE82CfUYH71aVTdXTDPg/Jk3JPWG1Gh8vdJrr5Cb0zfg37q2qU5VNMa1yGVM85J61J7/L1yiqx5JIuYDdKhhKEBoJHlL5eRAgjiJ4V9FUO17PjUrMHVTwYZq3ca1jfPk0xLHJHOSeceFYr0lbOMjHTmMoq/8AJzekX2D++rOw38S5jCymHXg2p7QZkHfNWamfeiM35Ob0i+wf30+Tm9IvsH99aVKyrN+Tm9IvsH99Pk5vSL7B/fWlSgzfk5vSL7B/fVQ2LmJwRAVkAYrkwfUjp7tONbtQ7V5P3l/3Cgp/JzekX2D++nyc3pF9g/vrSpQZvyc3pF9g/vp8nN6RfYP760qUGb8nN6RfYP76fJzekX2D++tKlBm/JzekX2D++nyc3pF9g/vrSpQfJ+E2zFAksDJOixw6zSrPhl5NvtP6Urrj0iryO18bODZBJxXIEKV/1GmZIM1p7Su2Y2wG2FbFhmDhyhZEDeMWpzJGmY98Ev4ZfXuf1Gq62yE3g/OEAA9AAZk5STrHVxrhMNW+e130zrt7bVDNgsGM4ALE5DQAjfOR1nUVJsV/azcCuloICMRznME9Ez0s4HVO/UdckbCoSLd9nAcElSDoqrhOuXRmMtapXOR8Bvs+0KOdYs2MA4ULZDMiAMgDuz7nK+zvPhY7s5f1UzNti6BGmBDR5WUmViFmdd3XkZEbbZEix1jtK9eoGPLszqO1sNtVu7Pzy/SnIScSsRulpIhQc9SG7Kh2jkkXblwrtCm5JyGqfVOjajLXSMok05X2WfCx35y8favpKUpWnnKUpQKock6P6/8AatX6ock6P6/9q0HOydHaby7nVLvaxm234C2n41o1nbb0b9h9zY7R+8A4P/xEferRoFKUoFKUoKW2jARdA0EXAN6ce1SZ7C28irgM5jSvao7N9E3N/UaTb6t5t92ZHVI+rW/mn1n4/f3wi9Sodo2kLAzLHRV1PwHWcqjC3W1KIOAGI+0YHuPbWEuS1Sqvi9waXmJ+0qEe4A++vPGWT/VUYfPXQespzX3jiRQ5e8W6h2vyfvL/ALhUqmcxpUW1eT95f9wo0mpSlApSlApSlApSlB854ZeTb7T+lKeGXk2+0/pSuuHSLXgl/DL69z+o1Xm2EG6LuJ5UGFkYZIiSIkmOuKo+CX8Mvr3P6jVdbYpvC7jaAD0BEEkRJOpy3Vz9RX2Dky0oZbRU2nnGs4gWIQAzu6K9+Ka92rk+yJxNgU2xbIxYRhBMf7yO8b4rjk7khLWJLZ+ieSwxZ4yFEiB0ZCzkdSTXu2ci27nRZnClFSAc4QkjMzOTGZ6uFc9eOnq5zl81dXNhtFmbnGxJGI4x0YDQSNBAdjn/ACFe7FybaFznrZnEH0MqecYMx9pfea5TkpJuw7nnVhxK9YB0yglv8FT8k7GtpMKNiWcj+AAy6gKSfRMs/wDG6yq7SlK285SlKBVDknR/X/tWr9UOSdH9f+1aBy6h5lmUEtbi4oGpNs4gvfEd9XbbhgCDIIkHqOldVncg9G1zW+yTa7k8g99vAe+g0aUpQKUpQKpcpdIc2vlmGB3JhOTnvGm/MaSRPtV/AsxJJhRvLHQf5oATXmy2MIJJl2zZuJ4DgBoBVl1dxm+fEQ8lxhJM85MXJzOIdfCDI6iKu1S2wYG54aARcHFBo3ask9hbUxVwGcxWspO50smvD2lKVhVJ05rpIDg+sg3faUfzXfqM9eXsZtcDSHa2RExAI64Mzr2cBU+27YtpZaSSYVVEszHRVG8+4AEmACaxbuxNI5/K07rFlCcCsWGTkZvi4eSDlByNGPl+y3yr4S7Ns6O9y6CLZAYJLkEmIIWYzO+pOSttV2YC8rkjEEOTKJb6hAMQQJI3Vda2FTCgwgCAFAyHALpXO2bEl0AXFDQZB3qfOVhmrdYINR1340sUrNtXntMtu6SyMYt3TrO5LnWdzaHQwYxaVVkpSlApSlB854ZeTb7T+lKeGXk2+0/pSuuHSLXgl/DL69z+o1XW2Um8H5whQD0ABmTlJPDq41S8Ev4ZfXuf1Gqy9lPGFYuwaDCZBSYzOkk4d01z9UqvyVyWtoMlty1p5LHF0g8KvRZdMlntNSXuS0NxHLmba9GSGIKh1xS07rhnsFUdm5T2TILdcxcZoXGOk/0hDBQAR0t/mkag1ONiQEnnswzIICtha85OkHpdKM53nKTXKa14e7LnLblbN+87/fCfY+S0RsVt9McgBYi63ONoMsyCP1pyPycmzq2G5KscpI3STplOZ7lHCq/Jey2bSvdtuwSCr9E/+UWBMETOLGZjOfxpjYtnuNbU3nJZCwBWA4vZksMMGcAEbgAIEinWvBZcuUuV16+P5/L6dTOY0r2qnJex8zbCYi0EnEdTJJz4nPM7zJq3XSPJlJLdFKUohVDknR/X/tWr9ZfJl8DGDinEDkrH6q8B1UGpWdb6G1MN162HHrWoV+8q1v2DVvxleD+w/wAKxvCflRLNpdoIukWLisYtv5LfRvu0CuTnvUUWS26jdVwdCD2V1WbsltUbEhuYWBJUo+pIII6OWrfjVtdrUiRjg/Yf4Ui5Sb8J6VAdqXg/sP8ACq+27SGAtjH09eg8hB5W7sH3qMW6jvZum3OfVGVvs+s/fEDqHXVyq/jSiBDjcBgf4V14yvB/Yf4UJNJqo7L9G3NHyTnb7NTb7tR9n1TU/jS8H9h/hUW1srrH0gOqsEeQw0Onu3iRvrWNnV6V1tu3LaK4p6RicoGYGfDNhXu17aqIG8rFAQLmXY6KvEn+QJOQJqjtHLVtbFy5dDjmgecCqxII1AMb8iNNRpUPItxXCX2W4JQc0hR5S2wBzy/1GyxcIAG8tmyy6rXjjLpf2HY2xc7dIN0iIHkovmJ+raseAhRNt9sMhVhIJUH2hXo2peD+w/wqk+1NifEDgxJgIR5OYxTl2cN9GU6XDgZHIxJAJOUj6rZcf5g1drM5RvgRcXnJXJoRvIPlaiMsm7jxq540v2/Yf4UZx9ne0WFdSjgFWEEHhVTky8wxWbhl7cQx1dDOBz9rIg9akwARVnxleD+w/wAKxvCPlNLCjaYuHmIxgI8m1cIVxpugP/7e4TRuS26jfpWRsi4XDobhV82DI2QOJhAwyDL/AM60BtS8H9h/hUi5SS+LtPSofGl4P7D/AArwbUp8/wBh/hVZYfhl5NvtP6Urjwtuhltxi1OqkcOIr2uuHSLngl/DL69z+o1TvcteMqME3SphokhYzJ4A6T3VB4Jfwy+vc/qNV5rl3ngoT6OCS8jLLIATJM90Vz9UvoxbO1bPbOPxcIxUOIgmPpCJ4HpXO9o3iti7bttiBtnJlY9GAzAyM/rZ5Htqgbm0rgxIlwupxiAMEFcpk4gAzEDfHXNaGxXrpVC6KJthmhuljIErhIgCd81vL4PGb3NfcmfxN7yy2oWtptMCDbhXs84y4gQDJZlKz0W6c4spkcMpdlsWmCXBbwhB9HJI6OHh9QZCRxQTpUlm/fGCbczcIYkqCqfVMAwT1D/9sF7nOqMJ5vCcU4dZGHfMkTUvwtey45fEn+1R7Nykrc2CCGuKWG8ZTv7suPcYkTbJNsBHAuAmWGEjDuKnOT+lWqVhJMvcpSlGisnkfZzzlx8bwYXBlhEAHEBEyZ9wrWqhyTo/r/2rQX65dAQQRIIgjqNdUoMvksFrHNFiHtE2mOp6Hkk+shVss4fUVf2W1gRVkthUCTqY31Tvnm76t9W6MDdTrJtnvGJe3AK0aBVDZuk/OGOkSEzPkKDEDfJluwjhUu3sSAg1uGJ4Lqx6ssgeLCpSsFQJgcIjTLsoz3fsjubMTcV8ZhZ6PaI1BGXUZ3aRVmlKNPGmDETumsu3tO0MQObCA6k5kAxG+AQCdxzHCtWsvajz7G0v+kpi8w+t/wCiv9x3Do6klZY1jlJ6MLkktdLbQ1u4LNq68ByWN1cRZdoHnImLoASIkiYSPsAZzGlFEZDSqWy/RvzX1DJt9UeVb7tR1SPq10+bH6z8f8/H2Zva9UO1eT95f9wqaodr8n7y/wC4VgcbFsuBSpYvJJluvdn/AJJOmlebCYm2dU060Pkn+a9qmrVVdr6LLc3Dot6rb+4weyaM5ePK1UK2Ok5JJDx0TmBAjIHQHhU1KNM/khoDWjM2WwgnehE2z19E4Z3lDWhWbtIwbRbfddU2m7Vl7XcPpB2uK0qCPaLZZGUGCQQDExO+JE/jXti3hVVkmABJnON+edd0oPnPDLybfaf0pTwy8m32n9KV1w6Ra8Ev4ZfXuf1GrZrG8Ev4ZfXuf1GrZrne1hSlKgUpSgUpSgUpSgVQ5J0f1/7Vq/VDknR/X/tWgv0pSgg27ZRdtsjSAw1GoOoYHcwMEHcQKi5M2oupDwLiHBcA0xDOR9kghh1MKuVl8rI1v/xFoAuFwsnpFnorO5wxOH1mG+QS3XlZ2fpXHfcv0a92bn2svuVNc8pdN/GdN1Q8luptLgbEIzOhxfWkHMNimQcwZqd9V139mm+iYzx5SUpWbf2trjG3YIyMXLuoTiqjR7nVoupnySadbZtLMxs2TDxL3MiLYOmuRuHcN2pygNb2XZ1toEQQqiBqe8k5kk5knMkzXOybKttcKDLUkkkknVixzYnianoFQ7Xs+NYmDqrDVWGhH+Z5jfU1KsuruCvsW0Y1zEOpwuODD9CII6iK62ryfvL/ALhUG2goedXcIuDinndqyT2YhrFcKtzCS7KZuKVgyMMr1CJMnfE6mtZSdzoaFc3bYYFSJBBBHUda6pWBW2C4SsMZZDhbrK7+8Qe+rNVD0bo4XBH31zH4rPsCrdGcetKfK+zl7TBIxiHSfPQhknqxAT1TU2ybQtxEuL5LqGHYwkfzqas/kcYedt+juGPVufSL3DGV+7RpoUpSg+c8MvJt9p/SlPDLybfaf0pXXDpFrwS/hl9e5/UatmsbwS/hl9e5/Uatmud7WFKUqBSlKBSlKBSlKBVDknR/X/tWr9UOSdH9f+1aC/SlKBVS/wBK4i7lGNu3RAe/EfuVbqpsOZd/OaB6qdEd0gn71GcvSOdo2CWL23a251IzVoyGJDkcoEiGgATFZu2bVti3bKi3sbKxYFzdZDIGUIQTnwGLu1rfrh7YJUn6pkfgR/Imlbx1vyoHYLlz/XunD6O1KL95pxt+IB3ir9q0qqFUKqgQAoAAA3ADQV3SiFKUoFKUoFZZ+jPNfUZgbfV0hit92o6pH1a1Kqcp2Q6RocSkHeCGEEdlaxvpehbpVfYtoLr0gA6nC44MOHURBHURVipZq6orbfbJQlfKWGXtXOO/Tvqa1cDKGGYIBB6jpXdVNgyxJ5jZeq3SXuElfu1Geslus5uhtQ4XbUT9q0ZA7StxvYrRrO5aEC3c327yHuf6Nj3LcY91GmjSlKD5zwy8m32n9KU8MvJt9p/SldcOkWvBL+GX17n9Rq2axvBL+GX17n9Rq2a53tYUpSoFKUoFKUoFKUoFUOSdH9f+1av1Q5J0f1/7VoL9KUoK+33SqHD5RhV9ZjhB7ATPdUtm0FUKNFAA7BVTbmJYBRJRWuR1wVQd5LezV1ZgTE74+FGJ5yr2lKUbKUpQKUpQKUpQKq376sDDKcNxVMHRpU4e2CMqtGqjbKiKcCKuJ1Y4QBJlROW+APwoOdtBQi6o0EXAN6cY3lZnsxDUirisCJEEHQivao7N9E/NnyGk2+re1vu1HVI+rW/mn1n4/f6+yL1VL3Ruo25wUPaJZf5MPvVbqvt6E2zGbLDAcShxAd5Ed9YTLpYqDbtnFy29s/XUr+IialtuGAI0IkdhrqjSryXtBuWbbnVkBI4NHSHcZFWqzuRujztv0d5u8XPpR3DnMP3a0aD5zwy8m32n9KU8MvJt9p/SldcOkZNl7yqvNJaZIBM4QcWJ8Y1zmV7IPHKXxq/n9Bb6ukmUD1s5Mf5mY7d8raBADHogAuyjpO8+SddDJ82tHYGDYecxARcMYnGYcAZzOnGsblysFfbbl0MDbVGGHNTgALZ5EkyPq6VE+2XxmbFmBMkOCcgYhe0adf4WLu1KruOausoYBQrXZiJLE49O6oxyraJULs+0EEmSGukCMokGMUxl29tB7sG03WI5y1aRT9oEjKRl25R19VaHR+z7qbBzVxFYpdQn6rPckdvSqxyGge0pcScK5nrUUor9H7Pup0fs+6tnxVPNFPFU80VNqxuj9n3U6P2fdWz4qnminiqeaKbGN0fs+6vMKcE91bXiqeaKeKp5opsYuFOCe6mFOCe6trxVPNFPFU80UGLhTgnuphTgnura8VTzRTxVPNFBi4U4J7qYU4J7q2vFU80U8VTzRQYuFOCe6mFOCe6trxVPNFPFU80UGLhTgnuphTgnura8VTzRTxVPNFBi4U4J7qYU4J7q2vFU80U8VTzRQYuFOCe6mFOCe6rfKKBSuFJ+yMpzGVVeUNoFvCTYdiwXoKRKkzrmBEwCaDzCnBPdQonBPwFe8n3BjClGYMzANmQoUtEn3VXu7SuLALTggqecnonpLkM5nURG7rFXSbT4U4J7qYU4J7qgXb2WR4sz6BSoOsEyx3gxu99Wtj2ou6g7MyqSZZgcsIaZG7MLGe81FcBE4J+AqK4ekAEtlcJJbo5ERhEb5zz3R15bq7NbOij8K98UTzRTwPm7jNNwIliRhwlsgSfKBgbgN3EVMo6TSLeGFjJdc8f9v41veKJ5oqlyqEtqG5stE9FdT2Zig+Z5SJjMR02jJJwiIPRygmSJzgic68rrlW6GghSoOeEmSJAkakfhSumM8IqptMACNBqGdd5InCwmMRqRttkAYRlMQzg5mTmGkyc86UrRpz411N/1Lv7688a6j/1Lv7qUoaj3xvqb/qXf31as8tXEEKFUcB1ZD3UpUs2O/nDe4inzhvcRSlOMD5w3uIp84b3EUpTjA+cN7iKfOG9xFKU4wPnDe4inzhvcRSlOMD5w3uIp84b3EUpTjA+cN7iKfOG9xFKU4wPnDe4inzhvcRSlOMD5w3uIp84b3EUpTjA+cN7iKfOG9xFKU4wcPy5cJBMSND/nZUd/lV3Mtme0j+VKU1B1Y5YuIIWB+Pbv7aiO3mZjfOrajPSaUpqCwvLt0CAYAr35fvcaUpqB8v3uNPl+9xpSnGB8v3uNR3+WLjiGM/iP5UpTUFPaNokZjfxP69lKUq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6298" y="4417821"/>
            <a:ext cx="3747899" cy="2440179"/>
          </a:xfrm>
          <a:prstGeom prst="rect">
            <a:avLst/>
          </a:prstGeom>
        </p:spPr>
      </p:pic>
      <p:pic>
        <p:nvPicPr>
          <p:cNvPr id="12296" name="Picture 8" descr="http://images.br.sftcdn.net/br/scrn/95000/95406/omnitux-4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4810"/>
            <a:ext cx="3177394" cy="254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2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9720" y="2964976"/>
            <a:ext cx="10018713" cy="1752599"/>
          </a:xfrm>
        </p:spPr>
        <p:txBody>
          <a:bodyPr/>
          <a:lstStyle/>
          <a:p>
            <a:r>
              <a:rPr lang="pt-BR" dirty="0" smtClean="0"/>
              <a:t>Quais programas educacionais você sabe que são utilizados na sua escola?</a:t>
            </a:r>
            <a:endParaRPr lang="pt-BR" dirty="0"/>
          </a:p>
        </p:txBody>
      </p:sp>
      <p:sp>
        <p:nvSpPr>
          <p:cNvPr id="4" name="AutoShape 6" descr="data:image/jpeg;base64,/9j/4AAQSkZJRgABAQAAAQABAAD/2wCEAAkGBxQTEhUUEhMQFhQVFh0YGBYVGBcaGhwZFiAeHBgYHRYaHSggGBsmGxcaITEhJSkrMC4wGCAzODMsNyouLisBCgoKDg0OGBAQGi0kHSQ0NCwvLCwsLCwsLCwsLCwsLCw0LCwsLCw0NDQsLCwsLCwsLCwsLCwsNCwsLCwsLCw0LP/AABEIALUBFgMBIgACEQEDEQH/xAAaAAEAAwEBAQAAAAAAAAAAAAAAAwQFAgEG/8QASRAAAgECAwMGCQoFAwIHAQAAAQIRAAMSITEEQVEFEyJhcYEGFDJSU3KSodEVFiNCYoKRosHSNLGzwvAzsuGT0yRDY4Ojw/Fz/8QAGAEBAQEBAQAAAAAAAAAAAAAAAAECAwT/xAAnEQEBAAICAQIGAgMAAAAAAAAAAQIREjEhQVEDMmFxsfCBoSJC4f/aAAwDAQACEQMRAD8A+62TY1CKoCKVCgW4UF8UQVAXIAfWM5gzETWXe23AxVlaQSIVAT0ZzbogLOGRmciDkK3E5UKJbxXHAKEmCggKYyUrmOOeVd7Fy2t1lVLt6XBIkLoMUGcMZ4CY666bqPm35UgE4GJiVUIJyBMt0YUHDIzMjPSrNjasTIoV5ckKSiRKriOYnKDroTpOtbe28sc0+F7l6AoMjCfKJAGEJ1caibwitgkc9egYpICxKZEeTn3VeVGVte0i22Fg84Q2SLoxIGRgjyTqOA1IFQJyjIBKXAYkwiGDCmJy89d31hMZxtry9bknnL4M4ZwLJC4fsyB9JoYznvu7ZtfMjEXu9JhOELOerGF0Cgknqpyo+X+UdIt3IzMlEHRUEsfdpv8AfXN3lQDMJcYQSCETOBOR0ziJMZkRM19EOXUy+mvdKIyUazH1er3ipth5RN0sq3LwKATOD62KIy4LPeOuHKj5u3t0thwvOLCTgSBnhknhp74kAmorvK6hioViQ2HybQGRAJknTPfHcM6+iXlrpFWuXR02QRhM82SGMYMhlOpqoeVrIJdceOTBCWwSSFxHFhyycDPgeqXIepsTkAgZET5KjXqiuvELnAeyvwqweX7evP3omJwrrw8ndIntqxsPKPOzgu3sgDmFGTafVpyGf8n3OA9lfhT5PucB7K/CrLcs4fLe+CWYKAAZwNhJ8gAST/zXLcvoCfpb+RicKnPpbsM/UOvEdcOQg+T7nAeyvwp8n3OA9lfhWlt22NaEl7x10CfVVm83gutVuTuWeeYoty8CJIkLBAjOcOWvbTkK3yfc4D2V+FPk+5wHsr8K25f0tz8n7aS/pbn5P203RifJ9zgPZX4U+T7nAeyvwrbl/S3PyftpL+lufk/bTdGJ8n3OA9lfhT5PucB7K/CtuX9Lc/J+2kv6W5+T9tN0YniFzgPZX4U8QucB7K/CtuX9Lc/J+2kv6W5+T9tN0YniFzgPZX4U8QucB7K/CtuX9Lc/J+2kv6W5+T9tN0YniFzgPZX4U8QucB7K/CtuX9Lc/J+2kv6W5+T9tN0YniFzgPZX4U8QucB7K/CtuX9Lc/J+2kv6W5+T9tN0YniFzgPZX4VzzItmb3kYScgNQVG5Z31uy/pbn5P21BtWy85GNnaNJw5fgtNjG2h0BlACpUEBiAMTMBJYISBBnTdVO/tHSSMADEg4SGWc4IZlUxAk8IPCt75ItxHSiZ+rr2xXFzkS0wwsJEzBCnMZTpwJ/Gpl5nhv4eUxylym4+bvWRexK623VChBhSJYNmrASVI0O8QYFe1r7bsS7OoFoYQxlhC5ldDp1n8aUw3JqnxcscsrcZqLXJJuOkIEhMiWIGufm6VdexfALYbcATIbd7NceDVotZugatIH4f8ANWthxql1LoVFEKgzw9IDJXPlSx0AEaVLfLEVtnZnKBYBZC2cbsOWS55v7qtHYru828/84VV5IPTs/wD82/8AqrvYFvbUGO1WH2c2b7c0FuBsQWMF3L7wg5GT1VqT3vj99ELaXDca2MGJQCTu6WkdHqPuqZ9jugElrYA1JP8AxUWz7T/4i6yjHKrhC5z5UQdI69KsWdiN0Wr21qEuW+mLSuSiMQQZIgXDB1IgbhvOaRV2dbju6DBKYZO44xiEdHhUtvZrjSQ1swSD2jUaVzydtIF++xORwRALT0coAme6ptlC2je5u0EW43POzxbBZhDMdTog1FLdLJuKiu0hRGJnKzlHRDmfJnRPfUjoymC9kEa56TpOWW6obTfSIf8A1n/23asXrBMI5c28NxLtjmsQvc5o2OMhBM5x0s4ire0iG7ZY3FtkWySMancMO/ydcxFd7WDawc5cspzji2mIxidvJQZZkwcuqo9kti3esW1wxbtG3CnIYcIw90RXF/a7qpz+1W2tYFLEBReW2FIMjBJLFZkx1DrVcZu9pb7shYNBKriyiM8QjMZZp76s+I3eNv8Azuqnt99XZ2UgqbSkEdtytC9duXG5q2b1nBzdw3sCMjqSS1pcW+FgmMsQiojPa80KyvadXuc2CjAjFJU5gHQggirg2G9xt/53VFyyqJzSIEWL6MVUAQWYmYHEyZ350vcm7SzYhfhSZABYYfJgRmHGFdMsyeNTfiL6l226FQ5XpZdH/kV7s1i66hlKQc89f5V5tAg20JBZWzGNniRvZs+vPjXVqy77MottEeUuFWxrhzt9IgCZGc1fQebRYuopclCAJy4DPLKvSOs+74VU2LZ3tbFguELNtRbslUU2wtsBrfQYhoYEyCYmrjVB53n3fCnefd8KUop3n3fCnefd8KUoHefd8Kd593wpSgd593wp3n3fClKB3n3fCnefd8KUoHefd8Kd593wpSgd593wp3n3fCodrRmWEMEkZ55Decq92m2xQhWhss+zXTj+tTYz+X9EzOp4dVK55bnDbxROcxpMCa8rpOke8l3StnFz3NriafoywkMUEnHqYGgq4185h9pVQHKgtayLIwBIhzoxGZipvBvYUubMMYJ6VwRLAEc42oBg1oXWU3VtGziGbYsHRGjTiIiS27WRNcZz3d/wXTDa2pQMl9SFJT6NGkQoZgZu7lUE9mU1FitwCdrAmIBRwc4nLnN0z2VLsPLgbDbfY8E3UBGHoKXwayohwLkxGinSrfKLras3LqbGS4cKEKAyCwBcBMWFYJbdMZ1rlTSDYuTVcsLe0LiWMQwXAQNACDcyGWX/ADVv5Auen/K//crmzynzfjDDZWAQIV5pDiuYsmEFRLK+LITlBnpQL+07bcWw7i3iuqjutsFobD5IxBTBIjKJ6qvKmlFfB5xpeAO8hHzjSfpN2lG8H3Ig3wQeKN/3KlblpwbxNi4y2wpXArFnxZMACB0g05CcgDOeVzZ9ruHBitMMZbMFYQDNcUmZI4A58KcqaUDyE8Ac6mRkHA8yZkzzv2j+NefINz0/5X/7lXNi5Ua4tphYvgXGKkMFU2wAxxOCQcJKgCJPSFVrPK90vaVrJGO5dRoxnCEZ1ttJUCGVJJ3SImZqcqaRDwdbXnlnjgec9f8AzN9RW+TXZHK3GxJkAcUE4QfOyEmvpaock6P6/wDatXlTTK5P2FXGFXPStI5lW8m5iwgHHrkxy49dWvkJvTN+DfuqxyEoFsrAxW2No8cKE82CfUYH71aVTdXTDPg/Jk3JPWG1Gh8vdJrr5Cb0zfg37q2qU5VNMa1yGVM85J61J7/L1yiqx5JIuYDdKhhKEBoJHlL5eRAgjiJ4V9FUO17PjUrMHVTwYZq3ca1jfPk0xLHJHOSeceFYr0lbOMjHTmMoq/8AJzekX2D++rOw38S5jCymHXg2p7QZkHfNWamfeiM35Ob0i+wf30+Tm9IvsH99aVKyrN+Tm9IvsH99Pk5vSL7B/fWlSgzfk5vSL7B/fVQ2LmJwRAVkAYrkwfUjp7tONbtQ7V5P3l/3Cgp/JzekX2D++nyc3pF9g/vrSpQZvyc3pF9g/vp8nN6RfYP760qUGb8nN6RfYP76fJzekX2D++tKlBm/JzekX2D++nyc3pF9g/vrSpQfJ+E2zFAksDJOixw6zSrPhl5NvtP6Urrj0iryO18bODZBJxXIEKV/1GmZIM1p7Su2Y2wG2FbFhmDhyhZEDeMWpzJGmY98Ev4ZfXuf1Gq62yE3g/OEAA9AAZk5STrHVxrhMNW+e130zrt7bVDNgsGM4ALE5DQAjfOR1nUVJsV/azcCuloICMRznME9Ez0s4HVO/UdckbCoSLd9nAcElSDoqrhOuXRmMtapXOR8Bvs+0KOdYs2MA4ULZDMiAMgDuz7nK+zvPhY7s5f1UzNti6BGmBDR5WUmViFmdd3XkZEbbZEix1jtK9eoGPLszqO1sNtVu7Pzy/SnIScSsRulpIhQc9SG7Kh2jkkXblwrtCm5JyGqfVOjajLXSMok05X2WfCx35y8favpKUpWnnKUpQKock6P6/8AatX6ock6P6/9q0HOydHaby7nVLvaxm234C2n41o1nbb0b9h9zY7R+8A4P/xEferRoFKUoFKUoKW2jARdA0EXAN6ce1SZ7C28irgM5jSvao7N9E3N/UaTb6t5t92ZHVI+rW/mn1n4/f3wi9Sodo2kLAzLHRV1PwHWcqjC3W1KIOAGI+0YHuPbWEuS1Sqvi9waXmJ+0qEe4A++vPGWT/VUYfPXQespzX3jiRQ5e8W6h2vyfvL/ALhUqmcxpUW1eT95f9wo0mpSlApSlApSlApSlB854ZeTb7T+lKeGXk2+0/pSuuHSLXgl/DL69z+o1Xm2EG6LuJ5UGFkYZIiSIkmOuKo+CX8Mvr3P6jVdbYpvC7jaAD0BEEkRJOpy3Vz9RX2Dky0oZbRU2nnGs4gWIQAzu6K9+Ka92rk+yJxNgU2xbIxYRhBMf7yO8b4rjk7khLWJLZ+ieSwxZ4yFEiB0ZCzkdSTXu2ci27nRZnClFSAc4QkjMzOTGZ6uFc9eOnq5zl81dXNhtFmbnGxJGI4x0YDQSNBAdjn/ACFe7FybaFznrZnEH0MqecYMx9pfea5TkpJuw7nnVhxK9YB0yglv8FT8k7GtpMKNiWcj+AAy6gKSfRMs/wDG6yq7SlK285SlKBVDknR/X/tWr9UOSdH9f+1aBy6h5lmUEtbi4oGpNs4gvfEd9XbbhgCDIIkHqOldVncg9G1zW+yTa7k8g99vAe+g0aUpQKUpQKpcpdIc2vlmGB3JhOTnvGm/MaSRPtV/AsxJJhRvLHQf5oATXmy2MIJJl2zZuJ4DgBoBVl1dxm+fEQ8lxhJM85MXJzOIdfCDI6iKu1S2wYG54aARcHFBo3ask9hbUxVwGcxWspO50smvD2lKVhVJ05rpIDg+sg3faUfzXfqM9eXsZtcDSHa2RExAI64Mzr2cBU+27YtpZaSSYVVEszHRVG8+4AEmACaxbuxNI5/K07rFlCcCsWGTkZvi4eSDlByNGPl+y3yr4S7Ns6O9y6CLZAYJLkEmIIWYzO+pOSttV2YC8rkjEEOTKJb6hAMQQJI3Vda2FTCgwgCAFAyHALpXO2bEl0AXFDQZB3qfOVhmrdYINR1340sUrNtXntMtu6SyMYt3TrO5LnWdzaHQwYxaVVkpSlApSlB854ZeTb7T+lKeGXk2+0/pSuuHSLXgl/DL69z+o1XW2Um8H5whQD0ABmTlJPDq41S8Ev4ZfXuf1Gqy9lPGFYuwaDCZBSYzOkk4d01z9UqvyVyWtoMlty1p5LHF0g8KvRZdMlntNSXuS0NxHLmba9GSGIKh1xS07rhnsFUdm5T2TILdcxcZoXGOk/0hDBQAR0t/mkag1ONiQEnnswzIICtha85OkHpdKM53nKTXKa14e7LnLblbN+87/fCfY+S0RsVt9McgBYi63ONoMsyCP1pyPycmzq2G5KscpI3STplOZ7lHCq/Jey2bSvdtuwSCr9E/+UWBMETOLGZjOfxpjYtnuNbU3nJZCwBWA4vZksMMGcAEbgAIEinWvBZcuUuV16+P5/L6dTOY0r2qnJex8zbCYi0EnEdTJJz4nPM7zJq3XSPJlJLdFKUohVDknR/X/tWr9ZfJl8DGDinEDkrH6q8B1UGpWdb6G1MN162HHrWoV+8q1v2DVvxleD+w/wAKxvCflRLNpdoIukWLisYtv5LfRvu0CuTnvUUWS26jdVwdCD2V1WbsltUbEhuYWBJUo+pIII6OWrfjVtdrUiRjg/Yf4Ui5Sb8J6VAdqXg/sP8ACq+27SGAtjH09eg8hB5W7sH3qMW6jvZum3OfVGVvs+s/fEDqHXVyq/jSiBDjcBgf4V14yvB/Yf4UJNJqo7L9G3NHyTnb7NTb7tR9n1TU/jS8H9h/hUW1srrH0gOqsEeQw0Onu3iRvrWNnV6V1tu3LaK4p6RicoGYGfDNhXu17aqIG8rFAQLmXY6KvEn+QJOQJqjtHLVtbFy5dDjmgecCqxII1AMb8iNNRpUPItxXCX2W4JQc0hR5S2wBzy/1GyxcIAG8tmyy6rXjjLpf2HY2xc7dIN0iIHkovmJ+raseAhRNt9sMhVhIJUH2hXo2peD+w/wqk+1NifEDgxJgIR5OYxTl2cN9GU6XDgZHIxJAJOUj6rZcf5g1drM5RvgRcXnJXJoRvIPlaiMsm7jxq540v2/Yf4UZx9ne0WFdSjgFWEEHhVTky8wxWbhl7cQx1dDOBz9rIg9akwARVnxleD+w/wAKxvCPlNLCjaYuHmIxgI8m1cIVxpugP/7e4TRuS26jfpWRsi4XDobhV82DI2QOJhAwyDL/AM60BtS8H9h/hUi5SS+LtPSofGl4P7D/AArwbUp8/wBh/hVZYfhl5NvtP6Urjwtuhltxi1OqkcOIr2uuHSLngl/DL69z+o1TvcteMqME3SphokhYzJ4A6T3VB4Jfwy+vc/qNV5rl3ngoT6OCS8jLLIATJM90Vz9UvoxbO1bPbOPxcIxUOIgmPpCJ4HpXO9o3iti7bttiBtnJlY9GAzAyM/rZ5Htqgbm0rgxIlwupxiAMEFcpk4gAzEDfHXNaGxXrpVC6KJthmhuljIErhIgCd81vL4PGb3NfcmfxN7yy2oWtptMCDbhXs84y4gQDJZlKz0W6c4spkcMpdlsWmCXBbwhB9HJI6OHh9QZCRxQTpUlm/fGCbczcIYkqCqfVMAwT1D/9sF7nOqMJ5vCcU4dZGHfMkTUvwtey45fEn+1R7Nykrc2CCGuKWG8ZTv7suPcYkTbJNsBHAuAmWGEjDuKnOT+lWqVhJMvcpSlGisnkfZzzlx8bwYXBlhEAHEBEyZ9wrWqhyTo/r/2rQX65dAQQRIIgjqNdUoMvksFrHNFiHtE2mOp6Hkk+shVss4fUVf2W1gRVkthUCTqY31Tvnm76t9W6MDdTrJtnvGJe3AK0aBVDZuk/OGOkSEzPkKDEDfJluwjhUu3sSAg1uGJ4Lqx6ssgeLCpSsFQJgcIjTLsoz3fsjubMTcV8ZhZ6PaI1BGXUZ3aRVmlKNPGmDETumsu3tO0MQObCA6k5kAxG+AQCdxzHCtWsvajz7G0v+kpi8w+t/wCiv9x3Do6klZY1jlJ6MLkktdLbQ1u4LNq68ByWN1cRZdoHnImLoASIkiYSPsAZzGlFEZDSqWy/RvzX1DJt9UeVb7tR1SPq10+bH6z8f8/H2Zva9UO1eT95f9wqaodr8n7y/wC4VgcbFsuBSpYvJJluvdn/AJJOmlebCYm2dU060Pkn+a9qmrVVdr6LLc3Dot6rb+4weyaM5ePK1UK2Ok5JJDx0TmBAjIHQHhU1KNM/khoDWjM2WwgnehE2z19E4Z3lDWhWbtIwbRbfddU2m7Vl7XcPpB2uK0qCPaLZZGUGCQQDExO+JE/jXti3hVVkmABJnON+edd0oPnPDLybfaf0pTwy8m32n9KV1w6Ra8Ev4ZfXuf1GrZrG8Ev4ZfXuf1GrZrne1hSlKgUpSgUpSgUpSgVQ5J0f1/7Vq/VDknR/X/tWgv0pSgg27ZRdtsjSAw1GoOoYHcwMEHcQKi5M2oupDwLiHBcA0xDOR9kghh1MKuVl8rI1v/xFoAuFwsnpFnorO5wxOH1mG+QS3XlZ2fpXHfcv0a92bn2svuVNc8pdN/GdN1Q8luptLgbEIzOhxfWkHMNimQcwZqd9V139mm+iYzx5SUpWbf2trjG3YIyMXLuoTiqjR7nVoupnySadbZtLMxs2TDxL3MiLYOmuRuHcN2pygNb2XZ1toEQQqiBqe8k5kk5knMkzXOybKttcKDLUkkkknVixzYnianoFQ7Xs+NYmDqrDVWGhH+Z5jfU1KsuruCvsW0Y1zEOpwuODD9CII6iK62ryfvL/ALhUG2goedXcIuDinndqyT2YhrFcKtzCS7KZuKVgyMMr1CJMnfE6mtZSdzoaFc3bYYFSJBBBHUda6pWBW2C4SsMZZDhbrK7+8Qe+rNVD0bo4XBH31zH4rPsCrdGcetKfK+zl7TBIxiHSfPQhknqxAT1TU2ybQtxEuL5LqGHYwkfzqas/kcYedt+juGPVufSL3DGV+7RpoUpSg+c8MvJt9p/SlPDLybfaf0pXXDpFrwS/hl9e5/UatmsbwS/hl9e5/Uatmud7WFKUqBSlKBSlKBSlKBVDknR/X/tWr9UOSdH9f+1aC/SlKBVS/wBK4i7lGNu3RAe/EfuVbqpsOZd/OaB6qdEd0gn71GcvSOdo2CWL23a251IzVoyGJDkcoEiGgATFZu2bVti3bKi3sbKxYFzdZDIGUIQTnwGLu1rfrh7YJUn6pkfgR/Imlbx1vyoHYLlz/XunD6O1KL95pxt+IB3ir9q0qqFUKqgQAoAAA3ADQV3SiFKUoFKUoFZZ+jPNfUZgbfV0hit92o6pH1a1Kqcp2Q6RocSkHeCGEEdlaxvpehbpVfYtoLr0gA6nC44MOHURBHURVipZq6orbfbJQlfKWGXtXOO/Tvqa1cDKGGYIBB6jpXdVNgyxJ5jZeq3SXuElfu1Geslus5uhtQ4XbUT9q0ZA7StxvYrRrO5aEC3c327yHuf6Nj3LcY91GmjSlKD5zwy8m32n9KU8MvJt9p/SldcOkWvBL+GX17n9Rq2axvBL+GX17n9Rq2a53tYUpSoFKUoFKUoFKUoFUOSdH9f+1av1Q5J0f1/7VoL9KUoK+33SqHD5RhV9ZjhB7ATPdUtm0FUKNFAA7BVTbmJYBRJRWuR1wVQd5LezV1ZgTE74+FGJ5yr2lKUbKUpQKUpQKUpQKq376sDDKcNxVMHRpU4e2CMqtGqjbKiKcCKuJ1Y4QBJlROW+APwoOdtBQi6o0EXAN6cY3lZnsxDUirisCJEEHQivao7N9E/NnyGk2+re1vu1HVI+rW/mn1n4/f6+yL1VL3Ruo25wUPaJZf5MPvVbqvt6E2zGbLDAcShxAd5Ed9YTLpYqDbtnFy29s/XUr+IialtuGAI0IkdhrqjSryXtBuWbbnVkBI4NHSHcZFWqzuRujztv0d5u8XPpR3DnMP3a0aD5zwy8m32n9KU8MvJt9p/SldcOkZNl7yqvNJaZIBM4QcWJ8Y1zmV7IPHKXxq/n9Bb6ukmUD1s5Mf5mY7d8raBADHogAuyjpO8+SddDJ82tHYGDYecxARcMYnGYcAZzOnGsblysFfbbl0MDbVGGHNTgALZ5EkyPq6VE+2XxmbFmBMkOCcgYhe0adf4WLu1KruOausoYBQrXZiJLE49O6oxyraJULs+0EEmSGukCMokGMUxl29tB7sG03WI5y1aRT9oEjKRl25R19VaHR+z7qbBzVxFYpdQn6rPckdvSqxyGge0pcScK5nrUUor9H7Pup0fs+6tnxVPNFPFU80VNqxuj9n3U6P2fdWz4qnminiqeaKbGN0fs+6vMKcE91bXiqeaKeKp5opsYuFOCe6mFOCe6trxVPNFPFU80UGLhTgnuphTgnura8VTzRTxVPNFBi4U4J7qYU4J7q2vFU80U8VTzRQYuFOCe6mFOCe6trxVPNFPFU80UGLhTgnuphTgnura8VTzRTxVPNFBi4U4J7qYU4J7q2vFU80U8VTzRQYuFOCe6mFOCe6rfKKBSuFJ+yMpzGVVeUNoFvCTYdiwXoKRKkzrmBEwCaDzCnBPdQonBPwFe8n3BjClGYMzANmQoUtEn3VXu7SuLALTggqecnonpLkM5nURG7rFXSbT4U4J7qYU4J7qgXb2WR4sz6BSoOsEyx3gxu99Wtj2ou6g7MyqSZZgcsIaZG7MLGe81FcBE4J+AqK4ekAEtlcJJbo5ERhEb5zz3R15bq7NbOij8K98UTzRTwPm7jNNwIliRhwlsgSfKBgbgN3EVMo6TSLeGFjJdc8f9v41veKJ5oqlyqEtqG5stE9FdT2Zig+Z5SJjMR02jJJwiIPRygmSJzgic68rrlW6GghSoOeEmSJAkakfhSumM8IqptMACNBqGdd5InCwmMRqRttkAYRlMQzg5mTmGkyc86UrRpz411N/1Lv7688a6j/1Lv7qUoaj3xvqb/qXf31as8tXEEKFUcB1ZD3UpUs2O/nDe4inzhvcRSlOMD5w3uIp84b3EUpTjA+cN7iKfOG9xFKU4wPnDe4inzhvcRSlOMD5w3uIp84b3EUpTjA+cN7iKfOG9xFKU4wPnDe4inzhvcRSlOMD5w3uIp84b3EUpTjA+cN7iKfOG9xFKU4wcPy5cJBMSND/nZUd/lV3Mtme0j+VKU1B1Y5YuIIWB+Pbv7aiO3mZjfOrajPSaUpqCwvLt0CAYAr35fvcaUpqB8v3uNPl+9xpSnGB8v3uNR3+WLjiGM/iP5UpTUFPaNokZjfxP69lKUq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2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84311" y="2107441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3600" dirty="0"/>
              <a:t>O laboratório de informática é um patrimônio que pode beneficiar toda a comunidade, e o NTE é um agente colaborador. </a:t>
            </a:r>
            <a:endParaRPr lang="pt-BR" sz="3600" dirty="0" smtClean="0"/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Sua </a:t>
            </a:r>
            <a:r>
              <a:rPr lang="pt-BR" sz="3600" dirty="0"/>
              <a:t>função é orientar o uso adequado desses instrumentos para promover o desenvolvimento humano não apenas na escola, mas em toda a </a:t>
            </a:r>
            <a:r>
              <a:rPr lang="pt-BR" sz="3600" dirty="0" smtClean="0"/>
              <a:t>comunidade...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813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507" y="13648"/>
            <a:ext cx="8284973" cy="690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6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l.yimg.com/bt/api/res/1.2/QhW57mnFIukYseVDJQHnVA--/YXBwaWQ9eW5ld3M7Y2g9NDE5O2NyPTE7Y3c9NjI4O2R4PTA7ZHk9MDtmaT11bGNyb3A7aD00MTk7cT03NTt3PTYyOA--/http:/l.yimg.com/os/publish-images/news/2014-03-06/698590c0-a54e-11e3-9385-1dbe1bc8c3b1_ErikJohanss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475748" y="2418348"/>
            <a:ext cx="3741821" cy="1864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 A INFORMÁTICA É POSSÍVEL ...</a:t>
            </a:r>
            <a:endParaRPr lang="pt-BR" b="1" u="sng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-2273968" y="-1576137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7928811" y="1732547"/>
            <a:ext cx="2105526" cy="10828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/>
          <p:cNvSpPr/>
          <p:nvPr/>
        </p:nvSpPr>
        <p:spPr>
          <a:xfrm>
            <a:off x="9276349" y="798094"/>
            <a:ext cx="1780674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Comunicar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5515799" y="4283243"/>
            <a:ext cx="596243" cy="13794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V="1">
            <a:off x="8144559" y="2815389"/>
            <a:ext cx="1312262" cy="2885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/>
          <p:cNvSpPr/>
          <p:nvPr/>
        </p:nvSpPr>
        <p:spPr>
          <a:xfrm>
            <a:off x="9456820" y="2416342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Redigir textos</a:t>
            </a:r>
            <a:endParaRPr lang="pt-BR" dirty="0"/>
          </a:p>
        </p:txBody>
      </p:sp>
      <p:cxnSp>
        <p:nvCxnSpPr>
          <p:cNvPr id="19" name="Conector de seta reta 18"/>
          <p:cNvCxnSpPr>
            <a:endCxn id="20" idx="2"/>
          </p:cNvCxnSpPr>
          <p:nvPr/>
        </p:nvCxnSpPr>
        <p:spPr>
          <a:xfrm>
            <a:off x="7669312" y="4021199"/>
            <a:ext cx="1582974" cy="8796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/>
          <p:cNvSpPr/>
          <p:nvPr/>
        </p:nvSpPr>
        <p:spPr>
          <a:xfrm>
            <a:off x="9252286" y="4433637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  <a:p>
            <a:pPr algn="ctr"/>
            <a:r>
              <a:rPr lang="pt-BR" dirty="0" smtClean="0"/>
              <a:t>Efetuar cálculos </a:t>
            </a:r>
          </a:p>
          <a:p>
            <a:pPr algn="ctr"/>
            <a:endParaRPr lang="pt-BR" dirty="0"/>
          </a:p>
        </p:txBody>
      </p:sp>
      <p:sp>
        <p:nvSpPr>
          <p:cNvPr id="24" name="Elipse 23"/>
          <p:cNvSpPr/>
          <p:nvPr/>
        </p:nvSpPr>
        <p:spPr>
          <a:xfrm>
            <a:off x="7796465" y="5546738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Conhecer lugares</a:t>
            </a:r>
            <a:endParaRPr lang="pt-BR" dirty="0"/>
          </a:p>
        </p:txBody>
      </p:sp>
      <p:sp>
        <p:nvSpPr>
          <p:cNvPr id="25" name="Elipse 24"/>
          <p:cNvSpPr/>
          <p:nvPr/>
        </p:nvSpPr>
        <p:spPr>
          <a:xfrm>
            <a:off x="4640180" y="5662650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Interagir com os alunos</a:t>
            </a:r>
            <a:endParaRPr lang="pt-BR" dirty="0"/>
          </a:p>
        </p:txBody>
      </p:sp>
      <p:sp>
        <p:nvSpPr>
          <p:cNvPr id="26" name="Elipse 25"/>
          <p:cNvSpPr/>
          <p:nvPr/>
        </p:nvSpPr>
        <p:spPr>
          <a:xfrm>
            <a:off x="1555423" y="5079511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Buscar mapas e museus</a:t>
            </a:r>
            <a:endParaRPr lang="pt-BR" dirty="0"/>
          </a:p>
        </p:txBody>
      </p:sp>
      <p:sp>
        <p:nvSpPr>
          <p:cNvPr id="29" name="Elipse 28"/>
          <p:cNvSpPr/>
          <p:nvPr/>
        </p:nvSpPr>
        <p:spPr>
          <a:xfrm>
            <a:off x="1064796" y="3348790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Pesquisar</a:t>
            </a:r>
            <a:endParaRPr lang="pt-BR" dirty="0"/>
          </a:p>
        </p:txBody>
      </p:sp>
      <p:sp>
        <p:nvSpPr>
          <p:cNvPr id="30" name="Elipse 29"/>
          <p:cNvSpPr/>
          <p:nvPr/>
        </p:nvSpPr>
        <p:spPr>
          <a:xfrm>
            <a:off x="636417" y="798094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Simular </a:t>
            </a:r>
            <a:r>
              <a:rPr lang="pt-BR" dirty="0" err="1" smtClean="0"/>
              <a:t>fenomenos</a:t>
            </a:r>
            <a:endParaRPr lang="pt-BR" dirty="0"/>
          </a:p>
        </p:txBody>
      </p:sp>
      <p:sp>
        <p:nvSpPr>
          <p:cNvPr id="31" name="Elipse 30"/>
          <p:cNvSpPr/>
          <p:nvPr/>
        </p:nvSpPr>
        <p:spPr>
          <a:xfrm>
            <a:off x="4640180" y="284856"/>
            <a:ext cx="2646947" cy="934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Outros...</a:t>
            </a:r>
            <a:endParaRPr lang="pt-BR" dirty="0"/>
          </a:p>
        </p:txBody>
      </p:sp>
      <p:cxnSp>
        <p:nvCxnSpPr>
          <p:cNvPr id="33" name="Conector de seta reta 32"/>
          <p:cNvCxnSpPr>
            <a:stCxn id="4" idx="3"/>
          </p:cNvCxnSpPr>
          <p:nvPr/>
        </p:nvCxnSpPr>
        <p:spPr>
          <a:xfrm flipH="1">
            <a:off x="3711743" y="4010135"/>
            <a:ext cx="1311982" cy="12236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>
            <a:endCxn id="31" idx="4"/>
          </p:cNvCxnSpPr>
          <p:nvPr/>
        </p:nvCxnSpPr>
        <p:spPr>
          <a:xfrm flipH="1" flipV="1">
            <a:off x="5963654" y="1219309"/>
            <a:ext cx="68179" cy="11970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 flipV="1">
            <a:off x="2502569" y="1660403"/>
            <a:ext cx="2158773" cy="12853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>
            <a:endCxn id="29" idx="6"/>
          </p:cNvCxnSpPr>
          <p:nvPr/>
        </p:nvCxnSpPr>
        <p:spPr>
          <a:xfrm flipH="1">
            <a:off x="3711743" y="3484907"/>
            <a:ext cx="764004" cy="3311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>
            <a:off x="7024209" y="4213059"/>
            <a:ext cx="1336325" cy="14495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8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75128" y="974676"/>
            <a:ext cx="10018713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 smtClean="0"/>
              <a:t> 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As </a:t>
            </a:r>
            <a:r>
              <a:rPr lang="pt-BR" sz="3600" dirty="0"/>
              <a:t>utilidades e os benefícios no desenvolvimento de diversas habilidades fazem do computador, hoje, um importante recurso pedagógico. </a:t>
            </a:r>
            <a:endParaRPr lang="pt-BR" sz="3600" dirty="0" smtClean="0"/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Não </a:t>
            </a:r>
            <a:r>
              <a:rPr lang="pt-BR" sz="3600" dirty="0"/>
              <a:t>há como a escola atual deixar de reconhecer a influência da informática na sociedade moderna e os reflexos dessa ferramenta na área educacional.</a:t>
            </a:r>
          </a:p>
        </p:txBody>
      </p:sp>
    </p:spTree>
    <p:extLst>
      <p:ext uri="{BB962C8B-B14F-4D97-AF65-F5344CB8AC3E}">
        <p14:creationId xmlns:p14="http://schemas.microsoft.com/office/powerpoint/2010/main" val="115722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79845" y="1957316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3600" dirty="0"/>
              <a:t>Com a utilização do computador na educação é possível ao professor e à escola dinamizarem o processo de </a:t>
            </a:r>
            <a:r>
              <a:rPr lang="pt-BR" sz="3600" dirty="0" smtClean="0"/>
              <a:t>ensino e o processo de aprendizagem </a:t>
            </a:r>
            <a:r>
              <a:rPr lang="pt-BR" sz="3600" dirty="0"/>
              <a:t>com aulas mais criativas, mais motivadoras e que despertem, nos alunos, a curiosidade e o desejo de aprender, conhecer e fazer descobertas. </a:t>
            </a:r>
          </a:p>
        </p:txBody>
      </p:sp>
    </p:spTree>
    <p:extLst>
      <p:ext uri="{BB962C8B-B14F-4D97-AF65-F5344CB8AC3E}">
        <p14:creationId xmlns:p14="http://schemas.microsoft.com/office/powerpoint/2010/main" val="7771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883088"/>
            <a:ext cx="10018713" cy="1752599"/>
          </a:xfrm>
        </p:spPr>
        <p:txBody>
          <a:bodyPr/>
          <a:lstStyle/>
          <a:p>
            <a:r>
              <a:rPr lang="pt-BR" dirty="0"/>
              <a:t>Será </a:t>
            </a:r>
            <a:r>
              <a:rPr lang="pt-BR" dirty="0" smtClean="0"/>
              <a:t>mesmo que o computador</a:t>
            </a:r>
            <a:br>
              <a:rPr lang="pt-BR" dirty="0" smtClean="0"/>
            </a:br>
            <a:r>
              <a:rPr lang="pt-BR" dirty="0" smtClean="0"/>
              <a:t>faz tudo isto?</a:t>
            </a:r>
            <a:endParaRPr lang="pt-BR" dirty="0"/>
          </a:p>
        </p:txBody>
      </p:sp>
      <p:sp>
        <p:nvSpPr>
          <p:cNvPr id="4" name="AutoShape 2" descr="data:image/jpeg;base64,/9j/4AAQSkZJRgABAQAAAQABAAD/2wCEAAkGBxANEA8QDQ8ODxAPEA8QEA8QDg8PEBAQFBQXGBQRFRUaHCggGBomGxUTITEhJSkrLi46Fx8zRDMsNygtLisBCgoKDQ0OGxAQGywiICUsNTI3LjQ3NzctNzc3Nyw0Ny43LjcuLDQrLy0sNzQ3NSwsLCssLCssODc3LC83LTczLP/AABEIAOEA4QMBIgACEQEDEQH/xAAbAAEAAgMBAQAAAAAAAAAAAAAAAQUDBAYCB//EADsQAAIBAgMFBgQFAgUFAAAAAAABAgMRBBIhBTFBUXEGImGBkaETMlKxBxRCwdFykiNiwuHwM0OCsvH/xAAaAQEAAwEBAQAAAAAAAAAAAAAAAQQGAwUC/8QAIxEBAAICAgIABwAAAAAAAAAAAAECAxEEMRIhBRMUQXGx4f/aAAwDAQACEQMRAD8A+4gAAAAAAAAAACG7FBtHtXQpSdOip4iqv0UldLrLcuu7xA6AHHS21tGp8lKhQi92aTlNdUk17kQx+0lq6lCfg4ZfshtPjLsgcxQ7R1oaYrD6cZ0ndej/ANi+wWPpYhXpTUua1Ul1T1QQ2QAAAAAAAAAAAAAAAAAAAAAAAAAAAAA8ykkm20kldtuyS5no5nthipT+Fg6TcZ4jWpJb4UV8zXXd6AaOOx9Xac5UsPKVLCweWdVaSrNb4x5Lx/f5Zxk8Lsqg6lTLThHkrznN7oxW+UnZ+jb5lxgsJGjTjCEVGMUkkuCR8q/FjaMqmKp4e/coU4ytwdSpq3/aoL15nLNfwrtf+H8X6nNFJ67lG0fxGrzk/wAvRpU4X0+I51Jtc3ZpLpZ9TFgvxBxEZf49OnOPOmpQkvVtP2ONoU51asaVJJyacm3eyj0Pdam4SlF74ycX1TsUZyZYjy21NeHwbTOGK+4/P7fcNgbXpY6mp03dPRpqzT4xa5mbGbOcH8XDtwmte67XPnX4XYiSxFaC+Vwpya5STa+z9j69FXRexWm1YllOfgjBmtSOoRsLbCxCyT0qxV3wUktHJcnuui3OH2jfC141Yc8yXNrSS807eZ2tGopxjKLupRUk+aaujqpPYAAAAAAAAAAAAAAAAAAAAAAAAAAM5Kgvi7Rxc3/2lTox8NLy9XY61nK4BZMbjoPe506nlKOn2AurHMdo+zOHxcs9SlTc+M1BKb0sk5b35nUGCutCJiJ7dKXtWd1nT4/2jw1DZLth4r81VhbNf/pUr/Nbm2tOjfI42UurbenFtvh4svu3Sqfn8VKcKiTqZabcJpSpwSjFxdtVZcDP2D2R+YxEqlSLy08qhdNLM73evH+Tz7VtkvrqGtxZsXF4vnuJtMRM+/e/46z8N9gyw8JVKqtUqtNr6Yr5Y+7fn4H0SC0NTA0FBJI3S/WsVjUMrny2y3m1u5UHahWjB8c3tb/4X/Z2V8LQ/oS8lovscr2txKzQgv0pya67vt7nYbKw7o0KNN74U4KX9Vu973PpwbYAAAAAAAAAAAAAAAAAAAAAAAAAAHNdoaf5evSxa+RpUa/KKb7s30eh0pjr0Y1IyhNKUZJpp7mmBo053Wh4rPRlZKlV2fo1Krhv0zSvOkvpmlvj4/8AFu08VCrG8JKSfFNNBMPiPa7ateeMxUJVZOFLE4iFONorLCNSSUVpySLj8MsTUlWrRlOUoqNJpNtpN5r29C37QdgqdavUrU6tVOtUqVZpuDSlOTk1Hu6K7e+5Ydj+yccDOpUzzk5qC72WyUb7rLxKlMeSL7npoOTzOJbi/LpGrevs7SjuMePxkaMHOb0Xu+CMO0MfDDU3Ob8EuLfI53CYPEbXnnlelhotrPbV2eqguL8dy8bWVtn5ZOzuEljsS69Rf4dKSnJ8JTWsILpo30S4nfGDBYSnh4Rp0o5YRVkt/Vt723xbM4QAAAAAAAAAAAAAAAAAAAAAAAAAAAAAIsVuI2Fh6jclB05v9dKTpvzto/NFmAKSfZ/6cTXX9SpS/wBKNbE7NxGHWelU/MKOsqbgoza5wa4+DOkIk+egNvne38UsTGnKDuo3uuMZaaNcOB22wsv5bD/D+X4VNL+1X873NHaexsNXlnacKlmnOnZOSfO6szNsigsJB04zqVIuTks2VZb70rLdfXzYFuDVePgt7t6My0sTCfyyTfLiBlAAAAAAAAAAAAAAAAAAAAAAAAAAAAAADWxNW2i8wJq4i2kdX7GtOTe93PJkpUXLwXMDGadeu5Nxi7JaNri/4LWrSUISlvcYyevgisg0kBiikiWZXJPgjDUjy9AN3BY9pqM3dPc+PTxLRO+45SpUtrxWvmjoMLWto9z9gNwAAAAAAAAAAAAAAAAAAAAAAAAAAeaksqb5Fe3c2sZLRLm/sagGWhSzPwW83d3kY8PG0V46mLFVP0rz/gDxiq2eMox/UnG/VHM/mXe0m007NX4rei8q1VHxfIrK2BqYmnUnSjSvNW72k5e3d03X/wBwMKxL5mRYm5UZa1N5atKtFrnTk1/ctH5My0YVKjtCnN+OVxS6t6AWDi6sowj80nZfu/JXfkXdjHsPAKleU2pVXppujHkv5NzF07O/Pf1AzYeeZeK0ZlNPCS1tzRuAAAAAAAAAAAAAAAAAAAAAAAAAamM3roa5s4xarozWAskV83dvqWCd0VeLn8PN1dgNSg9XJ77tehXbTrShJqE6kMy1lGaWZJ6Wa157+ZpbW2t8JNRa4tv/AJ5lRsbGvE04VG7uWZ9Vmdn6WA26myI13epef9TcvubuF2OqKTpuULfRKUH7G1gY2a8TaxdXLGy3ysl1YGfZuLlBxzyzRuk296XO/FF7iFeL8NTnHFRil4F/TlelFve6ab6tAYKL7y6lgV9L5l1RYAAAAAAAAAAAAAAAAAAAAAAAAgDDi46X5M0yxkrpp8SvnFp2YG3hp3VuK+xQbfxDU5Lc1ZeVr3LWnNxd0ZqmGo17SnCE2vqim14dAPneK2bLEJOatTlLLd/rdm7Lmklq93Dmb+ytk/CpfDqTVRpu1RQyStfu31eqWnLwR1u2cMpUm1aOTv7rXUU7rwKWFWEdW11b0A1cFiYqKcpRurp6retGKOIVatFRaagnJ2d9Xovu/Qs4VaXzKMLvVyUY3fmYquKTd7LTReAHucczjH6pRj6uxf4l2jZcdPI5uhVzThLhGcH6NF9iZ3duWnmAwsbyvyN0x0IZV4vVmQAAAAAAAAAAAAAAAAAAAAAAEAADHWpZuq3MyACtlFp2YTtuLCdNS3o15YV8H6gamNry+HJN3ukvdFHKlF/ojfnZF1tGjJU5acY8V9SKpQYGjUwceCS6aCng/QsVTXE9pAYoxyrTgdHQoa3lv4L9znqu59GdSgAAAAAAAABJAAkEACQQAJAAAAACAAAAAAgASQQANfaKvSn4JP0aObxVXIrnUV4Zoyj9UZL1Rx+Od4+QGPBbXjUn8NpxlZtX3SS32ZaJlZ2PwCqV685K6jS+H51Hr52h7lhZxcoy3xbi3ztx89H5gKmunM6g5ims04LnOC8syudNcCQRcASCCQJBAAkEEgAAAAAEgEASQAAAIAkgBgCAQAIuGeWwPVzkdowSzJcHJejOqcjmdq/NU/rn92BudkIZaNSX11peijFfyNqwtWb+qMZeesf9KNjYCy4al455f3Tb+1jxtffTfhNf+rX7gYNnxvVp9W/SLf7HQXKLZq/xY+Cm/a37lypAZLk3MaZ6uB6JPNyQJJPJIEggkASQSAAAAEkAAABBBJAAgkgAzzckhgQ2eGz0zHJAYa9dR4OXS37s57HzU87u0222mrPUs8Xh6+ZunklF8JNxafWzuV0tjTqO9eWn0QbS83vfsBu7JxkXRppP5IqD/wDHT9j3tGpmjHwn94v+EYaeCVNJRSSXBaEQg5Ss5WS13J/cDLs199v/ACP7xLWMiqjFQkrNO7tuS+xY0kBnTPaZ4ij2kBKPSISJQEkkEgCSCQBIAAAAASQAAAEAACCD0QBBFiRYDw0Q0ZLEWAxOJ5dMzWFgNZ0jVxGzI1Nbzg/qg0n7qzLPKMoFVh9kxg8znUqNbs7jZeSSRYQhYyWJsB4btv5pebdj2ka86TctIt3lFubasoxs8q1vvSHwXleklJzlN2s2228t9bO11p4IDZsSa6hpDu1HZSjZyV1/meu+33PLpye9P5aMX3uUrz48gNux4q3s8rs1bW17c/YwyjKSUXF2c5Nu6SUFJtLffXTQn4VppqN9U8ztaKUbWir7/wCWB6wspNd5O1lZtWbfHT0M5p/Cll3O/wANpd5LvN9T3Upyal8ytO8bW+lJaN89bPkBtA1u8lFRT3O+bvPNa6u79QqlS67umnK9s3Xk7+QGyCAB6IZIAgAACAAAAAggAAwAAZAAAAASgAAJIAAkACD0wAIJAAhkgAAAB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234876" y="-136477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378" y="3289110"/>
            <a:ext cx="3568890" cy="35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131" y="627797"/>
            <a:ext cx="9652418" cy="54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8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446" y="2354452"/>
            <a:ext cx="9862796" cy="24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79846" y="2243919"/>
            <a:ext cx="10018713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 smtClean="0"/>
              <a:t> </a:t>
            </a:r>
          </a:p>
          <a:p>
            <a:pPr algn="just"/>
            <a:r>
              <a:rPr lang="pt-BR" sz="3600" dirty="0" smtClean="0"/>
              <a:t>A </a:t>
            </a:r>
            <a:r>
              <a:rPr lang="pt-BR" sz="3600" dirty="0"/>
              <a:t>dimensão da informática na educação não está, portanto, restrita à informatização da parte administrativa da escola ou ao ensino da informática para os alunos.</a:t>
            </a:r>
          </a:p>
        </p:txBody>
      </p:sp>
    </p:spTree>
    <p:extLst>
      <p:ext uri="{BB962C8B-B14F-4D97-AF65-F5344CB8AC3E}">
        <p14:creationId xmlns:p14="http://schemas.microsoft.com/office/powerpoint/2010/main" val="236565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sp.senac.br/image/527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4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1511606" y="1875429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/>
              <a:t>A interatividade </a:t>
            </a:r>
            <a:r>
              <a:rPr lang="pt-BR" sz="3600" dirty="0"/>
              <a:t>proporcionada pelo computador e a sua grande possibilidade de ser um instrumento que pode ser utilizado para facilitar a aprendizagem individualizada. Além disso, o computador incorpora, hoje, vários recursos tecnológicos. </a:t>
            </a:r>
          </a:p>
        </p:txBody>
      </p:sp>
    </p:spTree>
    <p:extLst>
      <p:ext uri="{BB962C8B-B14F-4D97-AF65-F5344CB8AC3E}">
        <p14:creationId xmlns:p14="http://schemas.microsoft.com/office/powerpoint/2010/main" val="1094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buffer-pictures.s3.amazonaws.com/ecf704408c7078fe1b822fee1c7b99f6.9801e31a3103c06fb006e4a8faf3263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90" y="0"/>
            <a:ext cx="96099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91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6072" y="0"/>
            <a:ext cx="10018713" cy="1752599"/>
          </a:xfrm>
        </p:spPr>
        <p:txBody>
          <a:bodyPr/>
          <a:lstStyle/>
          <a:p>
            <a:r>
              <a:rPr lang="pt-BR" dirty="0" smtClean="0"/>
              <a:t>A evolução foi...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996975"/>
            <a:ext cx="4517409" cy="286102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773" y="1752599"/>
            <a:ext cx="1895475" cy="3619500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V="1">
            <a:off x="3657600" y="2961564"/>
            <a:ext cx="5540991" cy="17196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9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378" y="3289110"/>
            <a:ext cx="3568890" cy="35688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883088"/>
            <a:ext cx="10018713" cy="1752599"/>
          </a:xfrm>
        </p:spPr>
        <p:txBody>
          <a:bodyPr/>
          <a:lstStyle/>
          <a:p>
            <a:r>
              <a:rPr lang="pt-BR" dirty="0" smtClean="0"/>
              <a:t>Qual será a próxima evolução dos computadores ou smartphone?</a:t>
            </a:r>
            <a:endParaRPr lang="pt-BR" dirty="0"/>
          </a:p>
        </p:txBody>
      </p:sp>
      <p:sp>
        <p:nvSpPr>
          <p:cNvPr id="4" name="AutoShape 2" descr="data:image/jpeg;base64,/9j/4AAQSkZJRgABAQAAAQABAAD/2wCEAAkGBxANEA8QDQ8ODxAPEA8QEA8QDg8PEBAQFBQXGBQRFRUaHCggGBomGxUTITEhJSkrLi46Fx8zRDMsNygtLisBCgoKDQ0OGxAQGywiICUsNTI3LjQ3NzctNzc3Nyw0Ny43LjcuLDQrLy0sNzQ3NSwsLCssLCssODc3LC83LTczLP/AABEIAOEA4QMBIgACEQEDEQH/xAAbAAEAAgMBAQAAAAAAAAAAAAAAAQUDBAYCB//EADsQAAIBAgMFBgQFAgUFAAAAAAABAgMRBBIhBTFBUXEGImGBkaETMlKxBxRCwdFykiNiwuHwM0OCsvH/xAAaAQEAAwEBAQAAAAAAAAAAAAAAAQQGAwUC/8QAIxEBAAICAgIABwAAAAAAAAAAAAECAxEEMRIhBRMUQXGx4f/aAAwDAQACEQMRAD8A+4gAAAAAAAAAACG7FBtHtXQpSdOip4iqv0UldLrLcuu7xA6AHHS21tGp8lKhQi92aTlNdUk17kQx+0lq6lCfg4ZfshtPjLsgcxQ7R1oaYrD6cZ0ndej/ANi+wWPpYhXpTUua1Ul1T1QQ2QAAAAAAAAAAAAAAAAAAAAAAAAAAAAA8ykkm20kldtuyS5no5nthipT+Fg6TcZ4jWpJb4UV8zXXd6AaOOx9Xac5UsPKVLCweWdVaSrNb4x5Lx/f5Zxk8Lsqg6lTLThHkrznN7oxW+UnZ+jb5lxgsJGjTjCEVGMUkkuCR8q/FjaMqmKp4e/coU4ytwdSpq3/aoL15nLNfwrtf+H8X6nNFJ67lG0fxGrzk/wAvRpU4X0+I51Jtc3ZpLpZ9TFgvxBxEZf49OnOPOmpQkvVtP2ONoU51asaVJJyacm3eyj0Pdam4SlF74ycX1TsUZyZYjy21NeHwbTOGK+4/P7fcNgbXpY6mp03dPRpqzT4xa5mbGbOcH8XDtwmte67XPnX4XYiSxFaC+Vwpya5STa+z9j69FXRexWm1YllOfgjBmtSOoRsLbCxCyT0qxV3wUktHJcnuui3OH2jfC141Yc8yXNrSS807eZ2tGopxjKLupRUk+aaujqpPYAAAAAAAAAAAAAAAAAAAAAAAAAAM5Kgvi7Rxc3/2lTox8NLy9XY61nK4BZMbjoPe506nlKOn2AurHMdo+zOHxcs9SlTc+M1BKb0sk5b35nUGCutCJiJ7dKXtWd1nT4/2jw1DZLth4r81VhbNf/pUr/Nbm2tOjfI42UurbenFtvh4svu3Sqfn8VKcKiTqZabcJpSpwSjFxdtVZcDP2D2R+YxEqlSLy08qhdNLM73evH+Tz7VtkvrqGtxZsXF4vnuJtMRM+/e/46z8N9gyw8JVKqtUqtNr6Yr5Y+7fn4H0SC0NTA0FBJI3S/WsVjUMrny2y3m1u5UHahWjB8c3tb/4X/Z2V8LQ/oS8lovscr2txKzQgv0pya67vt7nYbKw7o0KNN74U4KX9Vu973PpwbYAAAAAAAAAAAAAAAAAAAAAAAAAAHNdoaf5evSxa+RpUa/KKb7s30eh0pjr0Y1IyhNKUZJpp7mmBo053Wh4rPRlZKlV2fo1Krhv0zSvOkvpmlvj4/8AFu08VCrG8JKSfFNNBMPiPa7ateeMxUJVZOFLE4iFONorLCNSSUVpySLj8MsTUlWrRlOUoqNJpNtpN5r29C37QdgqdavUrU6tVOtUqVZpuDSlOTk1Hu6K7e+5Ydj+yccDOpUzzk5qC72WyUb7rLxKlMeSL7npoOTzOJbi/LpGrevs7SjuMePxkaMHOb0Xu+CMO0MfDDU3Ob8EuLfI53CYPEbXnnlelhotrPbV2eqguL8dy8bWVtn5ZOzuEljsS69Rf4dKSnJ8JTWsILpo30S4nfGDBYSnh4Rp0o5YRVkt/Vt723xbM4QAAAAAAAAAAAAAAAAAAAAAAAAAAAAAIsVuI2Fh6jclB05v9dKTpvzto/NFmAKSfZ/6cTXX9SpS/wBKNbE7NxGHWelU/MKOsqbgoza5wa4+DOkIk+egNvne38UsTGnKDuo3uuMZaaNcOB22wsv5bD/D+X4VNL+1X873NHaexsNXlnacKlmnOnZOSfO6szNsigsJB04zqVIuTks2VZb70rLdfXzYFuDVePgt7t6My0sTCfyyTfLiBlAAAAAAAAAAAAAAAAAAAAAAAAAAAAAADWxNW2i8wJq4i2kdX7GtOTe93PJkpUXLwXMDGadeu5Nxi7JaNri/4LWrSUISlvcYyevgisg0kBiikiWZXJPgjDUjy9AN3BY9pqM3dPc+PTxLRO+45SpUtrxWvmjoMLWto9z9gNwAAAAAAAAAAAAAAAAAAAAAAAAAAeaksqb5Fe3c2sZLRLm/sagGWhSzPwW83d3kY8PG0V46mLFVP0rz/gDxiq2eMox/UnG/VHM/mXe0m007NX4rei8q1VHxfIrK2BqYmnUnSjSvNW72k5e3d03X/wBwMKxL5mRYm5UZa1N5atKtFrnTk1/ctH5My0YVKjtCnN+OVxS6t6AWDi6sowj80nZfu/JXfkXdjHsPAKleU2pVXppujHkv5NzF07O/Pf1AzYeeZeK0ZlNPCS1tzRuAAAAAAAAAAAAAAAAAAAAAAAAAamM3roa5s4xarozWAskV83dvqWCd0VeLn8PN1dgNSg9XJ77tehXbTrShJqE6kMy1lGaWZJ6Wa157+ZpbW2t8JNRa4tv/AJ5lRsbGvE04VG7uWZ9Vmdn6WA26myI13epef9TcvubuF2OqKTpuULfRKUH7G1gY2a8TaxdXLGy3ysl1YGfZuLlBxzyzRuk296XO/FF7iFeL8NTnHFRil4F/TlelFve6ab6tAYKL7y6lgV9L5l1RYAAAAAAAAAAAAAAAAAAAAAAAAgDDi46X5M0yxkrpp8SvnFp2YG3hp3VuK+xQbfxDU5Lc1ZeVr3LWnNxd0ZqmGo17SnCE2vqim14dAPneK2bLEJOatTlLLd/rdm7Lmklq93Dmb+ytk/CpfDqTVRpu1RQyStfu31eqWnLwR1u2cMpUm1aOTv7rXUU7rwKWFWEdW11b0A1cFiYqKcpRurp6retGKOIVatFRaagnJ2d9Xovu/Qs4VaXzKMLvVyUY3fmYquKTd7LTReAHucczjH6pRj6uxf4l2jZcdPI5uhVzThLhGcH6NF9iZ3duWnmAwsbyvyN0x0IZV4vVmQAAAAAAAAAAAAAAAAAAAAAAEAADHWpZuq3MyACtlFp2YTtuLCdNS3o15YV8H6gamNry+HJN3ukvdFHKlF/ojfnZF1tGjJU5acY8V9SKpQYGjUwceCS6aCng/QsVTXE9pAYoxyrTgdHQoa3lv4L9znqu59GdSgAAAAAAAABJAAkEACQQAJAAAAACAAAAAAgASQQANfaKvSn4JP0aObxVXIrnUV4Zoyj9UZL1Rx+Od4+QGPBbXjUn8NpxlZtX3SS32ZaJlZ2PwCqV685K6jS+H51Hr52h7lhZxcoy3xbi3ztx89H5gKmunM6g5ims04LnOC8syudNcCQRcASCCQJBAAkEEgAAAAAEgEASQAAAIAkgBgCAQAIuGeWwPVzkdowSzJcHJejOqcjmdq/NU/rn92BudkIZaNSX11peijFfyNqwtWb+qMZeesf9KNjYCy4al455f3Tb+1jxtffTfhNf+rX7gYNnxvVp9W/SLf7HQXKLZq/xY+Cm/a37lypAZLk3MaZ6uB6JPNyQJJPJIEggkASQSAAAAEkAAABBBJAAgkgAzzckhgQ2eGz0zHJAYa9dR4OXS37s57HzU87u0222mrPUs8Xh6+ZunklF8JNxafWzuV0tjTqO9eWn0QbS83vfsBu7JxkXRppP5IqD/wDHT9j3tGpmjHwn94v+EYaeCVNJRSSXBaEQg5Ss5WS13J/cDLs199v/ACP7xLWMiqjFQkrNO7tuS+xY0kBnTPaZ4ij2kBKPSISJQEkkEgCSCQBIAAAAASQAAAEAACCD0QBBFiRYDw0Q0ZLEWAxOJ5dMzWFgNZ0jVxGzI1Nbzg/qg0n7qzLPKMoFVh9kxg8znUqNbs7jZeSSRYQhYyWJsB4btv5pebdj2ka86TctIt3lFubasoxs8q1vvSHwXleklJzlN2s2228t9bO11p4IDZsSa6hpDu1HZSjZyV1/meu+33PLpye9P5aMX3uUrz48gNux4q3s8rs1bW17c/YwyjKSUXF2c5Nu6SUFJtLffXTQn4VppqN9U8ztaKUbWir7/wCWB6wspNd5O1lZtWbfHT0M5p/Cll3O/wANpd5LvN9T3Upyal8ytO8bW+lJaN89bPkBtA1u8lFRT3O+bvPNa6u79QqlS67umnK9s3Xk7+QGyCAB6IZIAgAACAAAAAggAAwAAZAAAAASgAAJIAAkACD0wAIJAAhkgAAAB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234876" y="-136477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25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1511606" y="1807190"/>
            <a:ext cx="10018713" cy="3124201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/>
              <a:t>Nele </a:t>
            </a:r>
            <a:r>
              <a:rPr lang="pt-BR" sz="3600" dirty="0"/>
              <a:t>é possível ouvir rádio, ver vídeos, ler revistas e jornais, reproduzir e gravar CD, como no aparelho de som, conversar com outra pessoa como se estivéssemos ao telefone, entre outras coisas.</a:t>
            </a:r>
          </a:p>
        </p:txBody>
      </p:sp>
    </p:spTree>
    <p:extLst>
      <p:ext uri="{BB962C8B-B14F-4D97-AF65-F5344CB8AC3E}">
        <p14:creationId xmlns:p14="http://schemas.microsoft.com/office/powerpoint/2010/main" val="227314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5945" y="1460310"/>
            <a:ext cx="10018713" cy="3124201"/>
          </a:xfrm>
        </p:spPr>
        <p:txBody>
          <a:bodyPr>
            <a:normAutofit/>
          </a:bodyPr>
          <a:lstStyle/>
          <a:p>
            <a:pPr algn="just"/>
            <a:r>
              <a:rPr lang="pt-BR" sz="3600" dirty="0"/>
              <a:t>São várias as situações positivas proporcionadas pelo uso da informática no ambiente educacional, que variam de acordo com a proposta utilizada em cada caso e com a dedicação dos profissionais envolvidos:</a:t>
            </a:r>
          </a:p>
        </p:txBody>
      </p:sp>
    </p:spTree>
    <p:extLst>
      <p:ext uri="{BB962C8B-B14F-4D97-AF65-F5344CB8AC3E}">
        <p14:creationId xmlns:p14="http://schemas.microsoft.com/office/powerpoint/2010/main" val="57532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3368" y="2842146"/>
            <a:ext cx="10566662" cy="1752599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 * Favorece a autonomia </a:t>
            </a:r>
            <a:r>
              <a:rPr lang="pt-BR" dirty="0"/>
              <a:t>dos </a:t>
            </a:r>
            <a:r>
              <a:rPr lang="pt-BR" dirty="0" smtClean="0"/>
              <a:t>alunos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* Esses ambientes favorecem uma nova socialização que, às vezes, não é conseguida nos ambientes tradicionais.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00492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0663" y="2255293"/>
            <a:ext cx="10018713" cy="3326641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* Motivação com software e outras maneiras diferentes de aprender.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>* As aulas expositivas perdem espaços para os trabalhos corporativos e práticos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2036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5469" y="865494"/>
            <a:ext cx="10479441" cy="5016691"/>
          </a:xfrm>
        </p:spPr>
        <p:txBody>
          <a:bodyPr>
            <a:normAutofit/>
          </a:bodyPr>
          <a:lstStyle/>
          <a:p>
            <a:pPr algn="just"/>
            <a:r>
              <a:rPr lang="pt-BR" sz="3600" dirty="0"/>
              <a:t>A curiosidade é outro elemento bastante aguçado com a </a:t>
            </a:r>
            <a:r>
              <a:rPr lang="pt-BR" sz="3600" dirty="0" smtClean="0"/>
              <a:t>informática;</a:t>
            </a:r>
          </a:p>
          <a:p>
            <a:pPr algn="just"/>
            <a:endParaRPr lang="pt-BR" sz="3600" dirty="0" smtClean="0"/>
          </a:p>
          <a:p>
            <a:pPr algn="just"/>
            <a:r>
              <a:rPr lang="pt-BR" sz="3600" dirty="0"/>
              <a:t>A informática passa a estimular o aprendizado de novas línguas, sendo uma forma de comunicação voltada para a realidade da globalização. </a:t>
            </a:r>
          </a:p>
        </p:txBody>
      </p:sp>
    </p:spTree>
    <p:extLst>
      <p:ext uri="{BB962C8B-B14F-4D97-AF65-F5344CB8AC3E}">
        <p14:creationId xmlns:p14="http://schemas.microsoft.com/office/powerpoint/2010/main" val="1785210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25253" y="2080145"/>
            <a:ext cx="10018713" cy="3124201"/>
          </a:xfrm>
        </p:spPr>
        <p:txBody>
          <a:bodyPr>
            <a:normAutofit/>
          </a:bodyPr>
          <a:lstStyle/>
          <a:p>
            <a:r>
              <a:rPr lang="pt-BR" sz="3600" dirty="0"/>
              <a:t>Os ambientes tornam-se mais dinâmicos e ativos</a:t>
            </a:r>
            <a:r>
              <a:rPr lang="pt-BR" sz="3600" dirty="0" smtClean="0"/>
              <a:t>.</a:t>
            </a:r>
          </a:p>
          <a:p>
            <a:endParaRPr lang="pt-BR" sz="3600" dirty="0"/>
          </a:p>
          <a:p>
            <a:r>
              <a:rPr lang="pt-BR" sz="3600" dirty="0"/>
              <a:t>Alunos com dificuldade de concentração tornam-se mais concentrados</a:t>
            </a:r>
            <a:r>
              <a:rPr lang="pt-BR" sz="3600" dirty="0" smtClean="0"/>
              <a:t>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5737739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25254" y="1629769"/>
            <a:ext cx="10018713" cy="3124201"/>
          </a:xfrm>
        </p:spPr>
        <p:txBody>
          <a:bodyPr>
            <a:normAutofit/>
          </a:bodyPr>
          <a:lstStyle/>
          <a:p>
            <a:pPr algn="just"/>
            <a:r>
              <a:rPr lang="pt-BR" sz="3600" dirty="0"/>
              <a:t>A informática contribui para o desenvolvimento das habilidades de comunicação e de estrutura lógica do pensamento.</a:t>
            </a:r>
          </a:p>
        </p:txBody>
      </p:sp>
    </p:spTree>
    <p:extLst>
      <p:ext uri="{BB962C8B-B14F-4D97-AF65-F5344CB8AC3E}">
        <p14:creationId xmlns:p14="http://schemas.microsoft.com/office/powerpoint/2010/main" val="20966744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12302" y="1104354"/>
            <a:ext cx="10018713" cy="5190699"/>
          </a:xfrm>
        </p:spPr>
        <p:txBody>
          <a:bodyPr>
            <a:normAutofit/>
          </a:bodyPr>
          <a:lstStyle/>
          <a:p>
            <a:pPr algn="just"/>
            <a:r>
              <a:rPr lang="pt-BR" sz="3600" dirty="0" smtClean="0"/>
              <a:t>NO MUNDO PERFEITO AS SITUAÇÕES MOSTRADAS NOS 5 SLIDES ANTERIORES SERIAM VERDADE, MAS NA ESCOLA REAL AS COISAS NÃO SÃO BEM ASSIM.</a:t>
            </a:r>
            <a:endParaRPr lang="pt-BR" sz="3600" dirty="0"/>
          </a:p>
        </p:txBody>
      </p:sp>
      <p:pic>
        <p:nvPicPr>
          <p:cNvPr id="1026" name="Picture 2" descr="http://www.controversia.com.br/blog/wp-content/uploads/2015/10/opini%C3%A3o-260x1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037" y="177755"/>
            <a:ext cx="3107936" cy="174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736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2530" name="Picture 2" descr="http://c300221.r21.cf1.rackcdn.com/surreal-photo-manipulations-abduzeedo-design-inspiration-amp-tutorials-1367350019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-13649"/>
            <a:ext cx="12192001" cy="690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87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Softwares utilizados na educação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1764177" y="2570566"/>
            <a:ext cx="1838517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pt-BR" sz="3600" dirty="0"/>
              <a:t>Tutoriais</a:t>
            </a:r>
          </a:p>
        </p:txBody>
      </p:sp>
      <p:sp>
        <p:nvSpPr>
          <p:cNvPr id="7" name="Retângulo 6"/>
          <p:cNvSpPr/>
          <p:nvPr/>
        </p:nvSpPr>
        <p:spPr>
          <a:xfrm>
            <a:off x="8882861" y="5526324"/>
            <a:ext cx="2403222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pt-BR" sz="3600" dirty="0" smtClean="0"/>
              <a:t>Exercitação</a:t>
            </a:r>
            <a:endParaRPr lang="pt-BR" sz="3600" dirty="0"/>
          </a:p>
        </p:txBody>
      </p:sp>
      <p:sp>
        <p:nvSpPr>
          <p:cNvPr id="8" name="Retângulo 7"/>
          <p:cNvSpPr/>
          <p:nvPr/>
        </p:nvSpPr>
        <p:spPr>
          <a:xfrm>
            <a:off x="8701721" y="2570565"/>
            <a:ext cx="2584362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pt-BR" sz="3600" dirty="0" smtClean="0"/>
              <a:t>Investigação</a:t>
            </a:r>
            <a:endParaRPr lang="pt-BR" sz="3600" dirty="0"/>
          </a:p>
        </p:txBody>
      </p:sp>
      <p:sp>
        <p:nvSpPr>
          <p:cNvPr id="9" name="Retângulo 8"/>
          <p:cNvSpPr/>
          <p:nvPr/>
        </p:nvSpPr>
        <p:spPr>
          <a:xfrm>
            <a:off x="5102176" y="2713077"/>
            <a:ext cx="2177199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pt-BR" sz="3600" dirty="0" smtClean="0"/>
              <a:t>Simulação</a:t>
            </a: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2093495" y="5526324"/>
            <a:ext cx="1513935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pt-BR" sz="3200" dirty="0"/>
              <a:t>Jogos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671052" y="5526323"/>
            <a:ext cx="1597401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pt-BR" sz="3200" dirty="0" smtClean="0"/>
              <a:t>Abertos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1572328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editores de tex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24892" cy="2626110"/>
          </a:xfrm>
          <a:prstGeom prst="rect">
            <a:avLst/>
          </a:prstGeom>
        </p:spPr>
      </p:pic>
      <p:pic>
        <p:nvPicPr>
          <p:cNvPr id="8198" name="Picture 6" descr="http://juliobattisti.com.br/tutoriais/jorgeasantos/informaticaconcursos026_clip_image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711" y="2626110"/>
            <a:ext cx="44577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ntecanoas.pbworks.com/f/slide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038" y="4222824"/>
            <a:ext cx="3350962" cy="252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netbeans.org/images_www/v7/3/features/ide-database-ful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632" y="7937"/>
            <a:ext cx="3551368" cy="207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5203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8110" y="1409699"/>
            <a:ext cx="10018713" cy="4505326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 </a:t>
            </a:r>
            <a:r>
              <a:rPr lang="pt-BR" sz="3500" dirty="0"/>
              <a:t>O importante ao empregarmos </a:t>
            </a:r>
            <a:r>
              <a:rPr lang="pt-BR" sz="3500" b="1" dirty="0"/>
              <a:t>recursos de informática na sala de aula</a:t>
            </a:r>
            <a:r>
              <a:rPr lang="pt-BR" sz="3500" dirty="0"/>
              <a:t>, é não transformar a máquina na principal figura educacional. Educadores e alunos devem adotar a função de fundamentais personagens e usar criatividade, raciocínio e atitudes ativas para a fabricação do conhecimento. </a:t>
            </a:r>
          </a:p>
        </p:txBody>
      </p:sp>
    </p:spTree>
    <p:extLst>
      <p:ext uri="{BB962C8B-B14F-4D97-AF65-F5344CB8AC3E}">
        <p14:creationId xmlns:p14="http://schemas.microsoft.com/office/powerpoint/2010/main" val="32666679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8110" y="1409699"/>
            <a:ext cx="10018713" cy="4505326"/>
          </a:xfrm>
        </p:spPr>
        <p:txBody>
          <a:bodyPr>
            <a:normAutofit/>
          </a:bodyPr>
          <a:lstStyle/>
          <a:p>
            <a:pPr algn="just"/>
            <a:r>
              <a:rPr lang="pt-BR" sz="3500" dirty="0" smtClean="0"/>
              <a:t>Apenas </a:t>
            </a:r>
            <a:r>
              <a:rPr lang="pt-BR" sz="3500" dirty="0"/>
              <a:t>desta maneira, o estudante estará se preparando para o mercado de trabalho e para a vida.</a:t>
            </a:r>
          </a:p>
        </p:txBody>
      </p:sp>
    </p:spTree>
    <p:extLst>
      <p:ext uri="{BB962C8B-B14F-4D97-AF65-F5344CB8AC3E}">
        <p14:creationId xmlns:p14="http://schemas.microsoft.com/office/powerpoint/2010/main" val="40902952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 descr="http://jodahome.com/wp-content/uploads/2015/07/apple-android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2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lubedosgeeks.com.br/wp-content/uploads/2014/12/Android-Green-Black-Wallpaper-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45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magenesanimadas.net/Informatica/Virus/virus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2816225"/>
            <a:ext cx="383857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50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2120</TotalTime>
  <Words>1802</Words>
  <Application>Microsoft Office PowerPoint</Application>
  <PresentationFormat>Widescreen</PresentationFormat>
  <Paragraphs>208</Paragraphs>
  <Slides>83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83</vt:i4>
      </vt:variant>
    </vt:vector>
  </HeadingPairs>
  <TitlesOfParts>
    <vt:vector size="91" baseType="lpstr">
      <vt:lpstr>Arial</vt:lpstr>
      <vt:lpstr>Calibri</vt:lpstr>
      <vt:lpstr>Corbel</vt:lpstr>
      <vt:lpstr>inherit</vt:lpstr>
      <vt:lpstr>Tahoma</vt:lpstr>
      <vt:lpstr>Tahoma</vt:lpstr>
      <vt:lpstr>Wingdings</vt:lpstr>
      <vt:lpstr>Paralaxe</vt:lpstr>
      <vt:lpstr>INFORMÁTICA APLICADA A EDUCAÇÃO</vt:lpstr>
      <vt:lpstr>Os códigos da guerra</vt:lpstr>
      <vt:lpstr>Os códigos da guerra</vt:lpstr>
      <vt:lpstr>Decifrando o Enigma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Encontrando os padrões</vt:lpstr>
      <vt:lpstr>Encontre os padrões</vt:lpstr>
      <vt:lpstr>Apresentação do PowerPoint</vt:lpstr>
      <vt:lpstr>2001 Uma odisseia no espaço</vt:lpstr>
      <vt:lpstr>INTELIGENCIA ARTIFICIAL</vt:lpstr>
      <vt:lpstr>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Uma indústria nacional de informática</vt:lpstr>
      <vt:lpstr>A RESERVA DE MERCADO</vt:lpstr>
      <vt:lpstr>A RESERVA DE MERCADO</vt:lpstr>
      <vt:lpstr>Objetivos da Reserva de Mercado </vt:lpstr>
      <vt:lpstr>COMPUTADORES DA ÉPOCA – COBRA INFORMÁTICA</vt:lpstr>
      <vt:lpstr>Apresentação do PowerPoint</vt:lpstr>
      <vt:lpstr>O legado da reserva de mercado</vt:lpstr>
      <vt:lpstr>Apresentação do PowerPoint</vt:lpstr>
      <vt:lpstr>PROJETOS DE INFORÁTICA NAS ESCOLAS </vt:lpstr>
      <vt:lpstr>Apresentação do PowerPoint</vt:lpstr>
      <vt:lpstr>Apresentação do PowerPoint</vt:lpstr>
      <vt:lpstr>Resistencia a mudanças</vt:lpstr>
      <vt:lpstr>Resistencia a mudanças</vt:lpstr>
      <vt:lpstr>Apresentação do PowerPoint</vt:lpstr>
      <vt:lpstr>PRODUÇÃO DE CONTEÚDOS E SOFTWARES EDUCACIONAIS</vt:lpstr>
      <vt:lpstr>Apresentação do PowerPoint</vt:lpstr>
      <vt:lpstr>Software Educacional</vt:lpstr>
      <vt:lpstr>Quais programas educacionais você sabe que são utilizados na sua escola?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Será mesmo que o computador faz tudo isto?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evolução foi...</vt:lpstr>
      <vt:lpstr>Qual será a próxima evolução dos computadores ou smartphone?</vt:lpstr>
      <vt:lpstr>Apresentação do PowerPoint</vt:lpstr>
      <vt:lpstr>Apresentação do PowerPoint</vt:lpstr>
      <vt:lpstr> * Favorece a autonomia dos alunos  * Esses ambientes favorecem uma nova socialização que, às vezes, não é conseguida nos ambientes tradicionais.  </vt:lpstr>
      <vt:lpstr>* Motivação com software e outras maneiras diferentes de aprender.  * As aulas expositivas perdem espaços para os trabalhos corporativos e práticos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Softwares utilizados na educação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INFORMÁTICA APLICADA A EDUCAÇÃO</dc:title>
  <dc:creator>Oxnar</dc:creator>
  <cp:lastModifiedBy>Oxnar</cp:lastModifiedBy>
  <cp:revision>54</cp:revision>
  <dcterms:created xsi:type="dcterms:W3CDTF">2015-10-29T01:59:31Z</dcterms:created>
  <dcterms:modified xsi:type="dcterms:W3CDTF">2015-11-06T16:06:33Z</dcterms:modified>
</cp:coreProperties>
</file>