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7"/>
  </p:notesMasterIdLst>
  <p:sldIdLst>
    <p:sldId id="256" r:id="rId2"/>
    <p:sldId id="318" r:id="rId3"/>
    <p:sldId id="297" r:id="rId4"/>
    <p:sldId id="298" r:id="rId5"/>
    <p:sldId id="301" r:id="rId6"/>
    <p:sldId id="300" r:id="rId7"/>
    <p:sldId id="310" r:id="rId8"/>
    <p:sldId id="302" r:id="rId9"/>
    <p:sldId id="304" r:id="rId10"/>
    <p:sldId id="305" r:id="rId11"/>
    <p:sldId id="307" r:id="rId12"/>
    <p:sldId id="309" r:id="rId13"/>
    <p:sldId id="311" r:id="rId14"/>
    <p:sldId id="308" r:id="rId15"/>
    <p:sldId id="303" r:id="rId16"/>
    <p:sldId id="299" r:id="rId17"/>
    <p:sldId id="313" r:id="rId18"/>
    <p:sldId id="315" r:id="rId19"/>
    <p:sldId id="314" r:id="rId20"/>
    <p:sldId id="316" r:id="rId21"/>
    <p:sldId id="325" r:id="rId22"/>
    <p:sldId id="326" r:id="rId23"/>
    <p:sldId id="328" r:id="rId24"/>
    <p:sldId id="327" r:id="rId25"/>
    <p:sldId id="329" r:id="rId26"/>
    <p:sldId id="330" r:id="rId27"/>
    <p:sldId id="312" r:id="rId28"/>
    <p:sldId id="323" r:id="rId29"/>
    <p:sldId id="317" r:id="rId30"/>
    <p:sldId id="319" r:id="rId31"/>
    <p:sldId id="320" r:id="rId32"/>
    <p:sldId id="321" r:id="rId33"/>
    <p:sldId id="332" r:id="rId34"/>
    <p:sldId id="334" r:id="rId35"/>
    <p:sldId id="335" r:id="rId36"/>
    <p:sldId id="338" r:id="rId37"/>
    <p:sldId id="339" r:id="rId38"/>
    <p:sldId id="341" r:id="rId39"/>
    <p:sldId id="342" r:id="rId40"/>
    <p:sldId id="343" r:id="rId41"/>
    <p:sldId id="340" r:id="rId42"/>
    <p:sldId id="344" r:id="rId43"/>
    <p:sldId id="345" r:id="rId44"/>
    <p:sldId id="346" r:id="rId45"/>
    <p:sldId id="347" r:id="rId46"/>
    <p:sldId id="349" r:id="rId47"/>
    <p:sldId id="348" r:id="rId48"/>
    <p:sldId id="350" r:id="rId49"/>
    <p:sldId id="351" r:id="rId50"/>
    <p:sldId id="352" r:id="rId51"/>
    <p:sldId id="353" r:id="rId52"/>
    <p:sldId id="336" r:id="rId53"/>
    <p:sldId id="337" r:id="rId54"/>
    <p:sldId id="322" r:id="rId55"/>
    <p:sldId id="333" r:id="rId56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>
        <p:scale>
          <a:sx n="100" d="100"/>
          <a:sy n="100" d="100"/>
        </p:scale>
        <p:origin x="1176" y="45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FC3D3-5DD7-4A0D-B4AB-FEF2F70A2F9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C89306-6023-4534-8366-CA2C5AA942F4}">
      <dgm:prSet phldrT="[Texto]" custT="1"/>
      <dgm:spPr>
        <a:solidFill>
          <a:schemeClr val="bg2"/>
        </a:solidFill>
      </dgm:spPr>
      <dgm:t>
        <a:bodyPr/>
        <a:lstStyle/>
        <a:p>
          <a:pPr algn="ctr"/>
          <a:r>
            <a:rPr lang="pt-BR" sz="2000" dirty="0" smtClean="0"/>
            <a:t>Todas as manifestações artísticas realizadas por um computador </a:t>
          </a:r>
          <a:endParaRPr lang="pt-BR" sz="2000" dirty="0"/>
        </a:p>
      </dgm:t>
    </dgm:pt>
    <dgm:pt modelId="{4F4662EB-3334-44EF-8E07-B5CE0E284376}" type="parTrans" cxnId="{FB03B56B-56C3-46FA-A152-7CFD3D9DFC57}">
      <dgm:prSet/>
      <dgm:spPr/>
      <dgm:t>
        <a:bodyPr/>
        <a:lstStyle/>
        <a:p>
          <a:endParaRPr lang="pt-BR"/>
        </a:p>
      </dgm:t>
    </dgm:pt>
    <dgm:pt modelId="{8F442399-FA87-407A-B141-ECA4BF5B2588}" type="sibTrans" cxnId="{FB03B56B-56C3-46FA-A152-7CFD3D9DFC57}">
      <dgm:prSet/>
      <dgm:spPr/>
      <dgm:t>
        <a:bodyPr/>
        <a:lstStyle/>
        <a:p>
          <a:endParaRPr lang="pt-BR"/>
        </a:p>
      </dgm:t>
    </dgm:pt>
    <dgm:pt modelId="{50EE3FF9-0E1D-4894-9521-433D3E362414}">
      <dgm:prSet phldrT="[Texto]" custT="1"/>
      <dgm:spPr>
        <a:solidFill>
          <a:schemeClr val="bg2"/>
        </a:solidFill>
      </dgm:spPr>
      <dgm:t>
        <a:bodyPr/>
        <a:lstStyle/>
        <a:p>
          <a:r>
            <a:rPr lang="pt-BR" sz="2000" dirty="0" smtClean="0"/>
            <a:t>A arte digital combina conceitos e aspectos da história da arte, da ciência e da tecnologia</a:t>
          </a:r>
          <a:endParaRPr lang="pt-BR" sz="2000" dirty="0"/>
        </a:p>
      </dgm:t>
    </dgm:pt>
    <dgm:pt modelId="{C92A6462-DD88-4DE1-B2C2-4AD3128BEBBE}" type="parTrans" cxnId="{C977029F-D90F-4B68-9236-3216D00A5719}">
      <dgm:prSet/>
      <dgm:spPr/>
      <dgm:t>
        <a:bodyPr/>
        <a:lstStyle/>
        <a:p>
          <a:endParaRPr lang="pt-BR"/>
        </a:p>
      </dgm:t>
    </dgm:pt>
    <dgm:pt modelId="{0918F3C0-9FFB-4026-A8D0-3C2127FD031C}" type="sibTrans" cxnId="{C977029F-D90F-4B68-9236-3216D00A5719}">
      <dgm:prSet/>
      <dgm:spPr/>
      <dgm:t>
        <a:bodyPr/>
        <a:lstStyle/>
        <a:p>
          <a:endParaRPr lang="pt-BR"/>
        </a:p>
      </dgm:t>
    </dgm:pt>
    <dgm:pt modelId="{AF16E70F-18F3-4F4E-AA7C-6C2B8AE2DED3}">
      <dgm:prSet phldrT="[Texto]" custT="1"/>
      <dgm:spPr>
        <a:solidFill>
          <a:schemeClr val="bg2"/>
        </a:solidFill>
      </dgm:spPr>
      <dgm:t>
        <a:bodyPr/>
        <a:lstStyle/>
        <a:p>
          <a:pPr algn="ctr"/>
          <a:r>
            <a:rPr lang="pt-BR" sz="2000" dirty="0" smtClean="0"/>
            <a:t>A produção digital é vista como arte quando conceitualmente se utilizam as possibilidades do computador ou da internet com um resultado que não seria alcançável por outros meios</a:t>
          </a:r>
          <a:endParaRPr lang="pt-BR" sz="2000" dirty="0"/>
        </a:p>
      </dgm:t>
    </dgm:pt>
    <dgm:pt modelId="{C74CE7D6-27FE-43FA-A7D4-663AE004F9E7}" type="parTrans" cxnId="{16977E97-E69B-4551-83DD-AD85E83088D8}">
      <dgm:prSet/>
      <dgm:spPr/>
      <dgm:t>
        <a:bodyPr/>
        <a:lstStyle/>
        <a:p>
          <a:endParaRPr lang="pt-BR"/>
        </a:p>
      </dgm:t>
    </dgm:pt>
    <dgm:pt modelId="{EE3FF8FB-B249-4438-AD4E-70A69F4B0A0D}" type="sibTrans" cxnId="{16977E97-E69B-4551-83DD-AD85E83088D8}">
      <dgm:prSet/>
      <dgm:spPr/>
      <dgm:t>
        <a:bodyPr/>
        <a:lstStyle/>
        <a:p>
          <a:endParaRPr lang="pt-BR"/>
        </a:p>
      </dgm:t>
    </dgm:pt>
    <dgm:pt modelId="{0630183C-8858-4CE0-AF26-169AF1099ED0}" type="pres">
      <dgm:prSet presAssocID="{B2AFC3D3-5DD7-4A0D-B4AB-FEF2F70A2F9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84B3531-8BD7-4421-ADA6-EE5D62AF9FC8}" type="pres">
      <dgm:prSet presAssocID="{48C89306-6023-4534-8366-CA2C5AA942F4}" presName="parentLin" presStyleCnt="0"/>
      <dgm:spPr/>
    </dgm:pt>
    <dgm:pt modelId="{175E1973-5676-4E8C-BC4D-AC6F7AEA9BA1}" type="pres">
      <dgm:prSet presAssocID="{48C89306-6023-4534-8366-CA2C5AA942F4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71C2E567-8990-4055-AB25-74B0C4D2D6F4}" type="pres">
      <dgm:prSet presAssocID="{48C89306-6023-4534-8366-CA2C5AA942F4}" presName="parentText" presStyleLbl="node1" presStyleIdx="0" presStyleCnt="3" custScaleX="154476" custScaleY="308918" custLinFactY="100000" custLinFactNeighborX="-73542" custLinFactNeighborY="11882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5031EF7-FA0C-44CB-B5F7-00F55A534EFE}" type="pres">
      <dgm:prSet presAssocID="{48C89306-6023-4534-8366-CA2C5AA942F4}" presName="negativeSpace" presStyleCnt="0"/>
      <dgm:spPr/>
    </dgm:pt>
    <dgm:pt modelId="{6DED997D-558F-42DC-869B-DF4FD34DFDD4}" type="pres">
      <dgm:prSet presAssocID="{48C89306-6023-4534-8366-CA2C5AA942F4}" presName="childText" presStyleLbl="conFgAcc1" presStyleIdx="0" presStyleCnt="3" custScaleY="446483" custLinFactY="-77222" custLinFactNeighborX="533" custLinFactNeighborY="-10000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pt-BR"/>
        </a:p>
      </dgm:t>
    </dgm:pt>
    <dgm:pt modelId="{35646D65-39FA-46B1-889C-CD7E3A43A13E}" type="pres">
      <dgm:prSet presAssocID="{8F442399-FA87-407A-B141-ECA4BF5B2588}" presName="spaceBetweenRectangles" presStyleCnt="0"/>
      <dgm:spPr/>
    </dgm:pt>
    <dgm:pt modelId="{DD2DB135-5D5E-4C4F-8341-C98B29C19E8C}" type="pres">
      <dgm:prSet presAssocID="{50EE3FF9-0E1D-4894-9521-433D3E362414}" presName="parentLin" presStyleCnt="0"/>
      <dgm:spPr/>
    </dgm:pt>
    <dgm:pt modelId="{B22F814C-5B80-4908-B4A9-147559437277}" type="pres">
      <dgm:prSet presAssocID="{50EE3FF9-0E1D-4894-9521-433D3E362414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216A63CC-2DEE-4012-AA8B-9095A5BB8C4B}" type="pres">
      <dgm:prSet presAssocID="{50EE3FF9-0E1D-4894-9521-433D3E362414}" presName="parentText" presStyleLbl="node1" presStyleIdx="1" presStyleCnt="3" custScaleX="157296" custScaleY="347060" custLinFactY="57373" custLinFactNeighborX="-8178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04520D6-1059-42FF-A56A-845DCF6E21C4}" type="pres">
      <dgm:prSet presAssocID="{50EE3FF9-0E1D-4894-9521-433D3E362414}" presName="negativeSpace" presStyleCnt="0"/>
      <dgm:spPr/>
    </dgm:pt>
    <dgm:pt modelId="{AA0D8125-4CCE-4177-B0A4-88E01B0073D0}" type="pres">
      <dgm:prSet presAssocID="{50EE3FF9-0E1D-4894-9521-433D3E362414}" presName="childText" presStyleLbl="conFgAcc1" presStyleIdx="1" presStyleCnt="3" custScaleY="555386" custLinFactY="-77945" custLinFactNeighborX="266" custLinFactNeighborY="-10000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pt-BR"/>
        </a:p>
      </dgm:t>
    </dgm:pt>
    <dgm:pt modelId="{9DE6DCFB-2087-4B09-9A6E-09275FF8D154}" type="pres">
      <dgm:prSet presAssocID="{0918F3C0-9FFB-4026-A8D0-3C2127FD031C}" presName="spaceBetweenRectangles" presStyleCnt="0"/>
      <dgm:spPr/>
    </dgm:pt>
    <dgm:pt modelId="{0D2FECEA-10B1-4131-9EEB-700EAA31DD1B}" type="pres">
      <dgm:prSet presAssocID="{AF16E70F-18F3-4F4E-AA7C-6C2B8AE2DED3}" presName="parentLin" presStyleCnt="0"/>
      <dgm:spPr/>
    </dgm:pt>
    <dgm:pt modelId="{5A0E3B62-9312-4884-A14F-499BA45D491E}" type="pres">
      <dgm:prSet presAssocID="{AF16E70F-18F3-4F4E-AA7C-6C2B8AE2DED3}" presName="parentLeftMargin" presStyleLbl="node1" presStyleIdx="1" presStyleCnt="3"/>
      <dgm:spPr/>
      <dgm:t>
        <a:bodyPr/>
        <a:lstStyle/>
        <a:p>
          <a:endParaRPr lang="pt-BR"/>
        </a:p>
      </dgm:t>
    </dgm:pt>
    <dgm:pt modelId="{8533C77B-A3DA-4697-AD11-85127F436F27}" type="pres">
      <dgm:prSet presAssocID="{AF16E70F-18F3-4F4E-AA7C-6C2B8AE2DED3}" presName="parentText" presStyleLbl="node1" presStyleIdx="2" presStyleCnt="3" custScaleX="142857" custScaleY="680205" custLinFactNeighborX="-81957" custLinFactNeighborY="-20049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E830CEA-7DE3-4A96-B76B-1D5DF9D912E8}" type="pres">
      <dgm:prSet presAssocID="{AF16E70F-18F3-4F4E-AA7C-6C2B8AE2DED3}" presName="negativeSpace" presStyleCnt="0"/>
      <dgm:spPr/>
    </dgm:pt>
    <dgm:pt modelId="{58741AD8-DD75-4A58-B4CF-1B228B0CBE72}" type="pres">
      <dgm:prSet presAssocID="{AF16E70F-18F3-4F4E-AA7C-6C2B8AE2DED3}" presName="childText" presStyleLbl="conFgAcc1" presStyleIdx="2" presStyleCnt="3" custScaleY="488151" custLinFactY="-478085" custLinFactNeighborX="2837" custLinFactNeighborY="-50000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pt-BR"/>
        </a:p>
      </dgm:t>
    </dgm:pt>
  </dgm:ptLst>
  <dgm:cxnLst>
    <dgm:cxn modelId="{5607C9C1-34BD-482B-875B-D129A30EC76D}" type="presOf" srcId="{50EE3FF9-0E1D-4894-9521-433D3E362414}" destId="{B22F814C-5B80-4908-B4A9-147559437277}" srcOrd="0" destOrd="0" presId="urn:microsoft.com/office/officeart/2005/8/layout/list1"/>
    <dgm:cxn modelId="{10494D30-F809-4287-9872-09ADD70D65D8}" type="presOf" srcId="{48C89306-6023-4534-8366-CA2C5AA942F4}" destId="{71C2E567-8990-4055-AB25-74B0C4D2D6F4}" srcOrd="1" destOrd="0" presId="urn:microsoft.com/office/officeart/2005/8/layout/list1"/>
    <dgm:cxn modelId="{FB03B56B-56C3-46FA-A152-7CFD3D9DFC57}" srcId="{B2AFC3D3-5DD7-4A0D-B4AB-FEF2F70A2F97}" destId="{48C89306-6023-4534-8366-CA2C5AA942F4}" srcOrd="0" destOrd="0" parTransId="{4F4662EB-3334-44EF-8E07-B5CE0E284376}" sibTransId="{8F442399-FA87-407A-B141-ECA4BF5B2588}"/>
    <dgm:cxn modelId="{A6C0B046-9DCF-4937-92C9-18F772DA2003}" type="presOf" srcId="{AF16E70F-18F3-4F4E-AA7C-6C2B8AE2DED3}" destId="{5A0E3B62-9312-4884-A14F-499BA45D491E}" srcOrd="0" destOrd="0" presId="urn:microsoft.com/office/officeart/2005/8/layout/list1"/>
    <dgm:cxn modelId="{16977E97-E69B-4551-83DD-AD85E83088D8}" srcId="{B2AFC3D3-5DD7-4A0D-B4AB-FEF2F70A2F97}" destId="{AF16E70F-18F3-4F4E-AA7C-6C2B8AE2DED3}" srcOrd="2" destOrd="0" parTransId="{C74CE7D6-27FE-43FA-A7D4-663AE004F9E7}" sibTransId="{EE3FF8FB-B249-4438-AD4E-70A69F4B0A0D}"/>
    <dgm:cxn modelId="{39400AF1-98A4-469E-9266-123A6F5CC9B4}" type="presOf" srcId="{48C89306-6023-4534-8366-CA2C5AA942F4}" destId="{175E1973-5676-4E8C-BC4D-AC6F7AEA9BA1}" srcOrd="0" destOrd="0" presId="urn:microsoft.com/office/officeart/2005/8/layout/list1"/>
    <dgm:cxn modelId="{319B660B-27EA-48D1-9BE7-09DA882EA10E}" type="presOf" srcId="{50EE3FF9-0E1D-4894-9521-433D3E362414}" destId="{216A63CC-2DEE-4012-AA8B-9095A5BB8C4B}" srcOrd="1" destOrd="0" presId="urn:microsoft.com/office/officeart/2005/8/layout/list1"/>
    <dgm:cxn modelId="{2CDCA3B7-9320-43DC-AA97-C4E1C0759ABC}" type="presOf" srcId="{B2AFC3D3-5DD7-4A0D-B4AB-FEF2F70A2F97}" destId="{0630183C-8858-4CE0-AF26-169AF1099ED0}" srcOrd="0" destOrd="0" presId="urn:microsoft.com/office/officeart/2005/8/layout/list1"/>
    <dgm:cxn modelId="{59B36F43-FAB6-4DF6-AE09-1E0C3A12E3BA}" type="presOf" srcId="{AF16E70F-18F3-4F4E-AA7C-6C2B8AE2DED3}" destId="{8533C77B-A3DA-4697-AD11-85127F436F27}" srcOrd="1" destOrd="0" presId="urn:microsoft.com/office/officeart/2005/8/layout/list1"/>
    <dgm:cxn modelId="{C977029F-D90F-4B68-9236-3216D00A5719}" srcId="{B2AFC3D3-5DD7-4A0D-B4AB-FEF2F70A2F97}" destId="{50EE3FF9-0E1D-4894-9521-433D3E362414}" srcOrd="1" destOrd="0" parTransId="{C92A6462-DD88-4DE1-B2C2-4AD3128BEBBE}" sibTransId="{0918F3C0-9FFB-4026-A8D0-3C2127FD031C}"/>
    <dgm:cxn modelId="{3300A074-59AD-40AF-90FB-8142C4D6A1FC}" type="presParOf" srcId="{0630183C-8858-4CE0-AF26-169AF1099ED0}" destId="{D84B3531-8BD7-4421-ADA6-EE5D62AF9FC8}" srcOrd="0" destOrd="0" presId="urn:microsoft.com/office/officeart/2005/8/layout/list1"/>
    <dgm:cxn modelId="{26851D5C-7B36-4892-8984-4F3904689FEB}" type="presParOf" srcId="{D84B3531-8BD7-4421-ADA6-EE5D62AF9FC8}" destId="{175E1973-5676-4E8C-BC4D-AC6F7AEA9BA1}" srcOrd="0" destOrd="0" presId="urn:microsoft.com/office/officeart/2005/8/layout/list1"/>
    <dgm:cxn modelId="{80A8E697-5282-47C2-A684-BF2417B92087}" type="presParOf" srcId="{D84B3531-8BD7-4421-ADA6-EE5D62AF9FC8}" destId="{71C2E567-8990-4055-AB25-74B0C4D2D6F4}" srcOrd="1" destOrd="0" presId="urn:microsoft.com/office/officeart/2005/8/layout/list1"/>
    <dgm:cxn modelId="{933A41FB-0BB3-47D1-AB7E-E505254F2FAC}" type="presParOf" srcId="{0630183C-8858-4CE0-AF26-169AF1099ED0}" destId="{45031EF7-FA0C-44CB-B5F7-00F55A534EFE}" srcOrd="1" destOrd="0" presId="urn:microsoft.com/office/officeart/2005/8/layout/list1"/>
    <dgm:cxn modelId="{A53BC430-9CBA-459E-98BA-5D0894152C63}" type="presParOf" srcId="{0630183C-8858-4CE0-AF26-169AF1099ED0}" destId="{6DED997D-558F-42DC-869B-DF4FD34DFDD4}" srcOrd="2" destOrd="0" presId="urn:microsoft.com/office/officeart/2005/8/layout/list1"/>
    <dgm:cxn modelId="{E9BAE975-B494-4C7B-980D-94C2F2BCC285}" type="presParOf" srcId="{0630183C-8858-4CE0-AF26-169AF1099ED0}" destId="{35646D65-39FA-46B1-889C-CD7E3A43A13E}" srcOrd="3" destOrd="0" presId="urn:microsoft.com/office/officeart/2005/8/layout/list1"/>
    <dgm:cxn modelId="{AFE0DDD8-AE81-4DDB-9311-334768963E2E}" type="presParOf" srcId="{0630183C-8858-4CE0-AF26-169AF1099ED0}" destId="{DD2DB135-5D5E-4C4F-8341-C98B29C19E8C}" srcOrd="4" destOrd="0" presId="urn:microsoft.com/office/officeart/2005/8/layout/list1"/>
    <dgm:cxn modelId="{EAE3BB13-D3D2-44E1-BE36-03194BF8C708}" type="presParOf" srcId="{DD2DB135-5D5E-4C4F-8341-C98B29C19E8C}" destId="{B22F814C-5B80-4908-B4A9-147559437277}" srcOrd="0" destOrd="0" presId="urn:microsoft.com/office/officeart/2005/8/layout/list1"/>
    <dgm:cxn modelId="{DE9C6D6F-C4DD-492D-AD41-0D23A68F4C43}" type="presParOf" srcId="{DD2DB135-5D5E-4C4F-8341-C98B29C19E8C}" destId="{216A63CC-2DEE-4012-AA8B-9095A5BB8C4B}" srcOrd="1" destOrd="0" presId="urn:microsoft.com/office/officeart/2005/8/layout/list1"/>
    <dgm:cxn modelId="{9B28F252-35BE-469D-AF7E-CD09C9572CB9}" type="presParOf" srcId="{0630183C-8858-4CE0-AF26-169AF1099ED0}" destId="{204520D6-1059-42FF-A56A-845DCF6E21C4}" srcOrd="5" destOrd="0" presId="urn:microsoft.com/office/officeart/2005/8/layout/list1"/>
    <dgm:cxn modelId="{0A1DAA0E-3196-4BA5-9461-5F7FB601D3A6}" type="presParOf" srcId="{0630183C-8858-4CE0-AF26-169AF1099ED0}" destId="{AA0D8125-4CCE-4177-B0A4-88E01B0073D0}" srcOrd="6" destOrd="0" presId="urn:microsoft.com/office/officeart/2005/8/layout/list1"/>
    <dgm:cxn modelId="{19D793BD-96B1-4B61-A98F-762B0EFA4E12}" type="presParOf" srcId="{0630183C-8858-4CE0-AF26-169AF1099ED0}" destId="{9DE6DCFB-2087-4B09-9A6E-09275FF8D154}" srcOrd="7" destOrd="0" presId="urn:microsoft.com/office/officeart/2005/8/layout/list1"/>
    <dgm:cxn modelId="{16257B10-962F-45F4-9FAE-9375EC39DDB3}" type="presParOf" srcId="{0630183C-8858-4CE0-AF26-169AF1099ED0}" destId="{0D2FECEA-10B1-4131-9EEB-700EAA31DD1B}" srcOrd="8" destOrd="0" presId="urn:microsoft.com/office/officeart/2005/8/layout/list1"/>
    <dgm:cxn modelId="{E39C2042-31D3-4380-84CF-BB43A2BD887D}" type="presParOf" srcId="{0D2FECEA-10B1-4131-9EEB-700EAA31DD1B}" destId="{5A0E3B62-9312-4884-A14F-499BA45D491E}" srcOrd="0" destOrd="0" presId="urn:microsoft.com/office/officeart/2005/8/layout/list1"/>
    <dgm:cxn modelId="{4BEF58F2-7293-4557-993F-BDDAA290F4C1}" type="presParOf" srcId="{0D2FECEA-10B1-4131-9EEB-700EAA31DD1B}" destId="{8533C77B-A3DA-4697-AD11-85127F436F27}" srcOrd="1" destOrd="0" presId="urn:microsoft.com/office/officeart/2005/8/layout/list1"/>
    <dgm:cxn modelId="{7C974D42-C689-4DAE-AD89-6A88802AF6A4}" type="presParOf" srcId="{0630183C-8858-4CE0-AF26-169AF1099ED0}" destId="{8E830CEA-7DE3-4A96-B76B-1D5DF9D912E8}" srcOrd="9" destOrd="0" presId="urn:microsoft.com/office/officeart/2005/8/layout/list1"/>
    <dgm:cxn modelId="{63957A89-ADE9-4F2C-A6E2-48547CD819B6}" type="presParOf" srcId="{0630183C-8858-4CE0-AF26-169AF1099ED0}" destId="{58741AD8-DD75-4A58-B4CF-1B228B0CBE7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D997D-558F-42DC-869B-DF4FD34DFDD4}">
      <dsp:nvSpPr>
        <dsp:cNvPr id="0" name=""/>
        <dsp:cNvSpPr/>
      </dsp:nvSpPr>
      <dsp:spPr>
        <a:xfrm>
          <a:off x="0" y="478196"/>
          <a:ext cx="9123708" cy="67508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C2E567-8990-4055-AB25-74B0C4D2D6F4}">
      <dsp:nvSpPr>
        <dsp:cNvPr id="0" name=""/>
        <dsp:cNvSpPr/>
      </dsp:nvSpPr>
      <dsp:spPr>
        <a:xfrm>
          <a:off x="106671" y="556343"/>
          <a:ext cx="8719248" cy="547155"/>
        </a:xfrm>
        <a:prstGeom prst="round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98" tIns="0" rIns="24139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Todas as manifestações artísticas realizadas por um computador </a:t>
          </a:r>
          <a:endParaRPr lang="pt-BR" sz="2000" kern="1200" dirty="0"/>
        </a:p>
      </dsp:txBody>
      <dsp:txXfrm>
        <a:off x="133381" y="583053"/>
        <a:ext cx="8665828" cy="493735"/>
      </dsp:txXfrm>
    </dsp:sp>
    <dsp:sp modelId="{AA0D8125-4CCE-4177-B0A4-88E01B0073D0}">
      <dsp:nvSpPr>
        <dsp:cNvPr id="0" name=""/>
        <dsp:cNvSpPr/>
      </dsp:nvSpPr>
      <dsp:spPr>
        <a:xfrm>
          <a:off x="0" y="1710738"/>
          <a:ext cx="9123708" cy="83974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A63CC-2DEE-4012-AA8B-9095A5BB8C4B}">
      <dsp:nvSpPr>
        <dsp:cNvPr id="0" name=""/>
        <dsp:cNvSpPr/>
      </dsp:nvSpPr>
      <dsp:spPr>
        <a:xfrm>
          <a:off x="72155" y="1613577"/>
          <a:ext cx="8721454" cy="614712"/>
        </a:xfrm>
        <a:prstGeom prst="round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98" tIns="0" rIns="24139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A arte digital combina conceitos e aspectos da história da arte, da ciência e da tecnologia</a:t>
          </a:r>
          <a:endParaRPr lang="pt-BR" sz="2000" kern="1200" dirty="0"/>
        </a:p>
      </dsp:txBody>
      <dsp:txXfrm>
        <a:off x="102163" y="1643585"/>
        <a:ext cx="8661438" cy="554696"/>
      </dsp:txXfrm>
    </dsp:sp>
    <dsp:sp modelId="{58741AD8-DD75-4A58-B4CF-1B228B0CBE72}">
      <dsp:nvSpPr>
        <dsp:cNvPr id="0" name=""/>
        <dsp:cNvSpPr/>
      </dsp:nvSpPr>
      <dsp:spPr>
        <a:xfrm>
          <a:off x="0" y="2683689"/>
          <a:ext cx="9123708" cy="73808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33C77B-A3DA-4697-AD11-85127F436F27}">
      <dsp:nvSpPr>
        <dsp:cNvPr id="0" name=""/>
        <dsp:cNvSpPr/>
      </dsp:nvSpPr>
      <dsp:spPr>
        <a:xfrm>
          <a:off x="78370" y="2697624"/>
          <a:ext cx="8687115" cy="1204779"/>
        </a:xfrm>
        <a:prstGeom prst="round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98" tIns="0" rIns="24139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A produção digital é vista como arte quando conceitualmente se utilizam as possibilidades do computador ou da internet com um resultado que não seria alcançável por outros meios</a:t>
          </a:r>
          <a:endParaRPr lang="pt-BR" sz="2000" kern="1200" dirty="0"/>
        </a:p>
      </dsp:txBody>
      <dsp:txXfrm>
        <a:off x="137182" y="2756436"/>
        <a:ext cx="8569491" cy="1087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9448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13314" name="Picture 2" descr="http://2.bp.blogspot.com/_auCYPlnepXo/S9iFviJBWrI/AAAAAAAAABg/W_Cd9F3Xacg/s1600/monalisa_samara-lisa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30" y="-18515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 descr="http://2.bp.blogspot.com/_auCYPlnepXo/S9iFviJBWrI/AAAAAAAAABg/W_Cd9F3Xacg/s1600/monalisa_samara-lis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30" y="-18515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4" name="Picture 2" descr="http://2.bp.blogspot.com/_auCYPlnepXo/S9iFviJBWrI/AAAAAAAAABg/W_Cd9F3Xacg/s1600/monalisa_samara-lis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30" y="-18515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://www.oxnar.com.br/2015/profuncionario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01"/>
            <a:ext cx="9144000" cy="6845099"/>
          </a:xfrm>
          <a:prstGeom prst="rect">
            <a:avLst/>
          </a:prstGeom>
        </p:spPr>
      </p:pic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11559" y="2852738"/>
            <a:ext cx="8137153" cy="195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INFORMÁTICA </a:t>
            </a:r>
          </a:p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APLICADA AS ARTES</a:t>
            </a:r>
            <a:endParaRPr lang="pt-BR" sz="4800" dirty="0">
              <a:solidFill>
                <a:schemeClr val="tx1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Silva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  <a:hlinkClick r:id="rId4"/>
              </a:rPr>
              <a:t>www.oxnar.com.br/2015/profuncionario</a:t>
            </a:r>
            <a:r>
              <a:rPr lang="pt-BR" sz="1100" dirty="0" smtClean="0">
                <a:solidFill>
                  <a:srgbClr val="000000"/>
                </a:solidFill>
              </a:rPr>
              <a:t>  </a:t>
            </a:r>
            <a:endParaRPr lang="pt-BR" sz="1100" dirty="0">
              <a:solidFill>
                <a:srgbClr val="000000"/>
              </a:solidFill>
            </a:endParaRP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  <p:pic>
        <p:nvPicPr>
          <p:cNvPr id="7" name="Picture 2" descr="http://2.bp.blogspot.com/_auCYPlnepXo/S9iFviJBWrI/AAAAAAAAABg/W_Cd9F3Xacg/s1600/monalisa_samara-lis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633" y="0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1963" y="2852936"/>
            <a:ext cx="8226425" cy="1433512"/>
          </a:xfrm>
        </p:spPr>
        <p:txBody>
          <a:bodyPr/>
          <a:lstStyle/>
          <a:p>
            <a:r>
              <a:rPr lang="pt-BR" sz="2800" dirty="0"/>
              <a:t>CHEGAMOS AO MÓDULO 16 -  O ÚLTIMO.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60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</a:t>
            </a:r>
            <a:r>
              <a:rPr lang="pt-BR" dirty="0" smtClean="0"/>
              <a:t>tividades </a:t>
            </a:r>
            <a:r>
              <a:rPr lang="pt-BR" dirty="0"/>
              <a:t>artísticas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118100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São </a:t>
            </a:r>
            <a:r>
              <a:rPr lang="pt-BR" dirty="0"/>
              <a:t>definidas </a:t>
            </a:r>
            <a:r>
              <a:rPr lang="pt-BR" dirty="0" smtClean="0"/>
              <a:t>como: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 smtClean="0"/>
              <a:t>Campos </a:t>
            </a:r>
            <a:r>
              <a:rPr lang="pt-BR" dirty="0"/>
              <a:t>das artes </a:t>
            </a:r>
            <a:r>
              <a:rPr lang="pt-BR" dirty="0" smtClean="0"/>
              <a:t>visuais e </a:t>
            </a:r>
            <a:r>
              <a:rPr lang="pt-BR" dirty="0"/>
              <a:t>artes </a:t>
            </a:r>
            <a:r>
              <a:rPr lang="pt-BR" dirty="0" smtClean="0"/>
              <a:t>cênicas;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 smtClean="0"/>
              <a:t>Campo da música. </a:t>
            </a:r>
          </a:p>
          <a:p>
            <a:pPr marL="0" indent="0" algn="just"/>
            <a:endParaRPr lang="pt-BR" dirty="0" smtClean="0"/>
          </a:p>
          <a:p>
            <a:pPr marL="0" indent="0" algn="just"/>
            <a:r>
              <a:rPr lang="pt-BR" dirty="0" smtClean="0"/>
              <a:t>Na </a:t>
            </a:r>
            <a:r>
              <a:rPr lang="pt-BR" dirty="0"/>
              <a:t>medida em que as profissões foram se especializando, surgiram dois tipos de profissionais e, </a:t>
            </a:r>
            <a:r>
              <a:rPr lang="pt-BR" dirty="0" smtClean="0"/>
              <a:t>consequentemente</a:t>
            </a:r>
            <a:r>
              <a:rPr lang="pt-BR" dirty="0"/>
              <a:t>, de produções artísticas.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69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Uma </a:t>
            </a:r>
            <a:r>
              <a:rPr lang="pt-BR" dirty="0"/>
              <a:t>mais voltada às demandas do poder político e/ou religioso, e outra mais popular.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   Na </a:t>
            </a:r>
            <a:r>
              <a:rPr lang="pt-BR" dirty="0"/>
              <a:t>atualidade, essa fronteira está mais tênue, mas ainda acompanha as diferenças sociais e culturais dos </a:t>
            </a:r>
            <a:r>
              <a:rPr lang="pt-BR" dirty="0" smtClean="0"/>
              <a:t>indivíduos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/>
              <a:t>A</a:t>
            </a:r>
            <a:r>
              <a:rPr lang="pt-BR" dirty="0" smtClean="0"/>
              <a:t>tividades </a:t>
            </a:r>
            <a:r>
              <a:rPr lang="pt-BR" dirty="0"/>
              <a:t>artísticas</a:t>
            </a:r>
          </a:p>
        </p:txBody>
      </p:sp>
    </p:spTree>
    <p:extLst>
      <p:ext uri="{BB962C8B-B14F-4D97-AF65-F5344CB8AC3E}">
        <p14:creationId xmlns:p14="http://schemas.microsoft.com/office/powerpoint/2010/main" val="130590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620688"/>
            <a:ext cx="8226425" cy="4522788"/>
          </a:xfrm>
        </p:spPr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ARTE COMO CRÍTICA A SOCIEDADE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pic>
        <p:nvPicPr>
          <p:cNvPr id="6" name="Picture 2" descr="http://st.depositphotos.com/1561359/3865/v/950/depositphotos_38656367-3d-man-showing-okay-hand-sign-with-an-exclamation-m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3263685"/>
            <a:ext cx="3654219" cy="365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4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pic>
        <p:nvPicPr>
          <p:cNvPr id="3074" name="Picture 2" descr="https://fbcdn-sphotos-b-a.akamaihd.net/hphotos-ak-xfp1/v/t1.0-9/12227639_769171869878913_3069284990852551017_n.jpg?oh=6a35048bddefc5731e002458d1296dd0&amp;oe=56B9E3CD&amp;__gda__=1454657348_7132fd39bd1c7a0765dfa9d1d01bcc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579" y="3155885"/>
            <a:ext cx="3569421" cy="323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156176" y="6511879"/>
            <a:ext cx="2592288" cy="1846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TRADUÇÃO: Esta não é uma religião</a:t>
            </a:r>
            <a:r>
              <a:rPr kumimoji="0" lang="pt-PT" alt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2" descr="https://scontent-gru1-1.xx.fbcdn.net/hphotos-xft1/v/t1.0-9/12234886_1081947515179079_5960022157417204552_n.jpg?oh=cb978388a99c950aca79af3201bf6394&amp;oe=56B5AD9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4464496" cy="36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rizzolot.files.wordpress.com/2007/07/cha_3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37979"/>
            <a:ext cx="3600400" cy="288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.bp.blogspot.com/-EfP6rzSEAQ8/VKFTCWpREAI/AAAAAAAArLY/1IYrfrfzqGI/s1600/Charge_pol%C3%ADtica_cr%C3%ADtica%2B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2465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96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Na música também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412776"/>
            <a:ext cx="8226425" cy="45227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 smtClean="0"/>
              <a:t>Que pais é este (Legião Urbana).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/>
              <a:t>CÁLICE - Chico </a:t>
            </a:r>
            <a:r>
              <a:rPr lang="pt-BR" sz="2400" dirty="0" smtClean="0"/>
              <a:t>Buarque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 smtClean="0"/>
              <a:t>É proibido fumar- Caetano Veloso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/>
              <a:t>Apesar de Você, de Chico </a:t>
            </a:r>
            <a:r>
              <a:rPr lang="pt-BR" sz="2400" dirty="0" smtClean="0"/>
              <a:t>Buarque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/>
              <a:t>Pra Não Dizer Que Não Falei das Flores, de Geraldo </a:t>
            </a:r>
            <a:r>
              <a:rPr lang="pt-BR" sz="2400" dirty="0" smtClean="0"/>
              <a:t>Vandré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/>
              <a:t>Geração Coca-Cola, da Legião </a:t>
            </a:r>
            <a:r>
              <a:rPr lang="pt-BR" sz="2400" dirty="0" smtClean="0"/>
              <a:t>Urbana</a:t>
            </a:r>
            <a:endParaRPr lang="pt-B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/>
              <a:t>Mosca na Sopa, de Raul </a:t>
            </a:r>
            <a:r>
              <a:rPr lang="pt-BR" sz="2400" dirty="0" smtClean="0"/>
              <a:t>Seixas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/>
              <a:t>Polícia, do </a:t>
            </a:r>
            <a:r>
              <a:rPr lang="pt-BR" sz="2400" dirty="0" smtClean="0"/>
              <a:t>Titãs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400" dirty="0" smtClean="0"/>
              <a:t>.......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33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323528" y="128789"/>
            <a:ext cx="9641898" cy="129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kern="0" smtClean="0"/>
              <a:t>arte digital</a:t>
            </a:r>
            <a:br>
              <a:rPr lang="pt-BR" kern="0" smtClean="0"/>
            </a:br>
            <a:r>
              <a:rPr lang="pt-BR" sz="2400" kern="0" smtClean="0"/>
              <a:t>alguns aspectos</a:t>
            </a:r>
            <a:endParaRPr lang="pt-BR" sz="2400" kern="0" dirty="0"/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37001"/>
              </p:ext>
            </p:extLst>
          </p:nvPr>
        </p:nvGraphicFramePr>
        <p:xfrm>
          <a:off x="107504" y="1772816"/>
          <a:ext cx="9123708" cy="475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6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início...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sp>
        <p:nvSpPr>
          <p:cNvPr id="5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   Desde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sua criação nos anos 40,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computador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foi considerado por muitos uma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máquina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para resolver problemas científicos e operações complexas de aritmética. Assim, nesse primeiro momento, o computador não era considerado uma ferramenta artística, devido a seu tamanho e sua linguagem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complexa. 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48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início...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sp>
        <p:nvSpPr>
          <p:cNvPr id="5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 Nem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mesmo um de seus inventores, German Konrad Zuse, um apaixonado pela pintura pode cogitar a possibilidade na época. Os primeiros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projectos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artísticos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produzidos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com o computador foram elaborados por matemáticos na década de 60, em sua maioria padrões geométricos. </a:t>
            </a:r>
          </a:p>
        </p:txBody>
      </p:sp>
    </p:spTree>
    <p:extLst>
      <p:ext uri="{BB962C8B-B14F-4D97-AF65-F5344CB8AC3E}">
        <p14:creationId xmlns:p14="http://schemas.microsoft.com/office/powerpoint/2010/main" val="215821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Quem foi </a:t>
            </a:r>
            <a:r>
              <a:rPr lang="pt-BR" b="1" dirty="0"/>
              <a:t>Konrad </a:t>
            </a:r>
            <a:r>
              <a:rPr lang="pt-BR" b="1" dirty="0" err="1" smtClean="0"/>
              <a:t>Zuse</a:t>
            </a:r>
            <a:r>
              <a:rPr lang="pt-BR" b="1" dirty="0" smtClean="0"/>
              <a:t> 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pic>
        <p:nvPicPr>
          <p:cNvPr id="6146" name="Picture 2" descr="https://upload.wikimedia.org/wikipedia/commons/d/da/Konrad_Zuse_%281992%2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527" y="4384742"/>
            <a:ext cx="1858473" cy="247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41142" y="1680867"/>
            <a:ext cx="82793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Konrad </a:t>
            </a:r>
            <a:r>
              <a:rPr lang="pt-BR" dirty="0" err="1">
                <a:solidFill>
                  <a:schemeClr val="tx1"/>
                </a:solidFill>
              </a:rPr>
              <a:t>Zuse</a:t>
            </a:r>
            <a:r>
              <a:rPr lang="pt-BR" dirty="0">
                <a:solidFill>
                  <a:schemeClr val="tx1"/>
                </a:solidFill>
              </a:rPr>
              <a:t> (Berlim, 22 de junho de 1910 — </a:t>
            </a:r>
            <a:r>
              <a:rPr lang="pt-BR" dirty="0" err="1">
                <a:solidFill>
                  <a:schemeClr val="tx1"/>
                </a:solidFill>
              </a:rPr>
              <a:t>Hünfeld</a:t>
            </a:r>
            <a:r>
              <a:rPr lang="pt-BR" dirty="0">
                <a:solidFill>
                  <a:schemeClr val="tx1"/>
                </a:solidFill>
              </a:rPr>
              <a:t>, 18 de dezembro de 1995) foi um engenheiro alemão e um pioneiro dos computadores. </a:t>
            </a:r>
            <a:endParaRPr lang="pt-BR" dirty="0" smtClean="0">
              <a:solidFill>
                <a:schemeClr val="tx1"/>
              </a:solidFill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O </a:t>
            </a:r>
            <a:r>
              <a:rPr lang="pt-BR" dirty="0">
                <a:solidFill>
                  <a:schemeClr val="tx1"/>
                </a:solidFill>
              </a:rPr>
              <a:t>seu maior feito foi a </a:t>
            </a:r>
            <a:r>
              <a:rPr lang="pt-BR" dirty="0" smtClean="0">
                <a:solidFill>
                  <a:schemeClr val="tx1"/>
                </a:solidFill>
              </a:rPr>
              <a:t>compilação do </a:t>
            </a:r>
            <a:r>
              <a:rPr lang="pt-BR" dirty="0">
                <a:solidFill>
                  <a:schemeClr val="tx1"/>
                </a:solidFill>
              </a:rPr>
              <a:t>primeiro computador de programa controlado por fita guardada, o Z3, com Helmut </a:t>
            </a:r>
            <a:r>
              <a:rPr lang="pt-BR" dirty="0" err="1">
                <a:solidFill>
                  <a:schemeClr val="tx1"/>
                </a:solidFill>
              </a:rPr>
              <a:t>Schreyer</a:t>
            </a:r>
            <a:r>
              <a:rPr lang="pt-BR" dirty="0">
                <a:solidFill>
                  <a:schemeClr val="tx1"/>
                </a:solidFill>
              </a:rPr>
              <a:t> em 1941. </a:t>
            </a:r>
            <a:endParaRPr lang="pt-BR" dirty="0" smtClean="0">
              <a:solidFill>
                <a:schemeClr val="tx1"/>
              </a:solidFill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Konrad </a:t>
            </a:r>
            <a:r>
              <a:rPr lang="pt-BR" dirty="0" err="1">
                <a:solidFill>
                  <a:schemeClr val="tx1"/>
                </a:solidFill>
              </a:rPr>
              <a:t>Zuse</a:t>
            </a:r>
            <a:r>
              <a:rPr lang="pt-BR" dirty="0">
                <a:solidFill>
                  <a:schemeClr val="tx1"/>
                </a:solidFill>
              </a:rPr>
              <a:t> inventou o primeiro computador eletromecânico, constituído de relés - efetuava cálculos e exibia os resultados em fita </a:t>
            </a:r>
            <a:r>
              <a:rPr lang="pt-BR" dirty="0" smtClean="0">
                <a:solidFill>
                  <a:schemeClr val="tx1"/>
                </a:solidFill>
              </a:rPr>
              <a:t>perfurada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6148" name="Picture 4" descr="http://tse3.mm.bing.net/th?id=OIP.Mfcc0422c94760109e48af5187746bbd5o2&amp;pid=15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9249"/>
            <a:ext cx="1855093" cy="247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3.bp.blogspot.com/-x1P0XXERv3Q/UMqHMpTPIHI/AAAAAAAAEr8/AL14W0G9fYE/s640/konrad_zu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099" y="4384742"/>
            <a:ext cx="1917413" cy="247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18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pic>
        <p:nvPicPr>
          <p:cNvPr id="7170" name="Picture 2" descr="https://upload.wikimedia.org/wikipedia/commons/thumb/4/4c/Z3_Deutsches_Museum.JPG/1280px-Z3_Deutsches_Muse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7836363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27584" y="6112430"/>
            <a:ext cx="7536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Réplica do Z3 em exposição no </a:t>
            </a:r>
            <a:r>
              <a:rPr lang="pt-BR" dirty="0" err="1">
                <a:solidFill>
                  <a:schemeClr val="tx1"/>
                </a:solidFill>
              </a:rPr>
              <a:t>Deutsches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Museum</a:t>
            </a:r>
            <a:r>
              <a:rPr lang="pt-BR" dirty="0">
                <a:solidFill>
                  <a:schemeClr val="tx1"/>
                </a:solidFill>
              </a:rPr>
              <a:t> em Munique.</a:t>
            </a:r>
          </a:p>
        </p:txBody>
      </p:sp>
    </p:spTree>
    <p:extLst>
      <p:ext uri="{BB962C8B-B14F-4D97-AF65-F5344CB8AC3E}">
        <p14:creationId xmlns:p14="http://schemas.microsoft.com/office/powerpoint/2010/main" val="8914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Quem foi </a:t>
            </a:r>
            <a:r>
              <a:rPr lang="pt-BR" b="1" dirty="0"/>
              <a:t>Konrad </a:t>
            </a:r>
            <a:r>
              <a:rPr lang="pt-BR" b="1" dirty="0" err="1" smtClean="0"/>
              <a:t>Zuse</a:t>
            </a:r>
            <a:r>
              <a:rPr lang="pt-BR" b="1" dirty="0" smtClean="0"/>
              <a:t> 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57200" y="1562100"/>
            <a:ext cx="82793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No </a:t>
            </a:r>
            <a:r>
              <a:rPr lang="pt-BR" sz="2400" dirty="0">
                <a:solidFill>
                  <a:schemeClr val="tx1"/>
                </a:solidFill>
              </a:rPr>
              <a:t>Museu da Tecnologia de Bonn existem alguns de seus inventos, como o Z2, um dos primeiros computadores do mundo. </a:t>
            </a:r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Em </a:t>
            </a:r>
            <a:r>
              <a:rPr lang="pt-BR" sz="2400" dirty="0">
                <a:solidFill>
                  <a:schemeClr val="tx1"/>
                </a:solidFill>
              </a:rPr>
              <a:t>outro museu na mesma cidade (</a:t>
            </a:r>
            <a:r>
              <a:rPr lang="pt-BR" sz="2400" dirty="0" err="1">
                <a:solidFill>
                  <a:schemeClr val="tx1"/>
                </a:solidFill>
              </a:rPr>
              <a:t>Museum</a:t>
            </a:r>
            <a:r>
              <a:rPr lang="pt-BR" sz="2400" dirty="0">
                <a:solidFill>
                  <a:schemeClr val="tx1"/>
                </a:solidFill>
              </a:rPr>
              <a:t> </a:t>
            </a:r>
            <a:r>
              <a:rPr lang="pt-BR" sz="2400" dirty="0" err="1">
                <a:solidFill>
                  <a:schemeClr val="tx1"/>
                </a:solidFill>
              </a:rPr>
              <a:t>für</a:t>
            </a:r>
            <a:r>
              <a:rPr lang="pt-BR" sz="2400" dirty="0">
                <a:solidFill>
                  <a:schemeClr val="tx1"/>
                </a:solidFill>
              </a:rPr>
              <a:t> Deutsche </a:t>
            </a:r>
            <a:r>
              <a:rPr lang="pt-BR" sz="2400" dirty="0" err="1">
                <a:solidFill>
                  <a:schemeClr val="tx1"/>
                </a:solidFill>
              </a:rPr>
              <a:t>Geschichte</a:t>
            </a:r>
            <a:r>
              <a:rPr lang="pt-BR" sz="2400" dirty="0">
                <a:solidFill>
                  <a:schemeClr val="tx1"/>
                </a:solidFill>
              </a:rPr>
              <a:t> - Museu da História Alemã) também se encontram outros equipamentos desenvolvidos por Konrad </a:t>
            </a:r>
            <a:r>
              <a:rPr lang="pt-BR" sz="2400" dirty="0" err="1">
                <a:solidFill>
                  <a:schemeClr val="tx1"/>
                </a:solidFill>
              </a:rPr>
              <a:t>Zuse</a:t>
            </a:r>
            <a:r>
              <a:rPr lang="pt-BR" sz="2400" dirty="0">
                <a:solidFill>
                  <a:schemeClr val="tx1"/>
                </a:solidFill>
              </a:rPr>
              <a:t>. </a:t>
            </a:r>
            <a:r>
              <a:rPr lang="pt-BR" sz="2400" dirty="0" err="1">
                <a:solidFill>
                  <a:schemeClr val="tx1"/>
                </a:solidFill>
              </a:rPr>
              <a:t>Zuse</a:t>
            </a:r>
            <a:r>
              <a:rPr lang="pt-BR" sz="2400" dirty="0">
                <a:solidFill>
                  <a:schemeClr val="tx1"/>
                </a:solidFill>
              </a:rPr>
              <a:t> recebeu em 1964 o Anel Werner von Siemens, pelo </a:t>
            </a:r>
            <a:r>
              <a:rPr lang="pt-BR" sz="2400" dirty="0" smtClean="0">
                <a:solidFill>
                  <a:schemeClr val="tx1"/>
                </a:solidFill>
              </a:rPr>
              <a:t>Z3.</a:t>
            </a: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</p:txBody>
      </p:sp>
      <p:pic>
        <p:nvPicPr>
          <p:cNvPr id="2050" name="Picture 2" descr="Konrad Zuse | Bild: picture-alliance/d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1" y="4869160"/>
            <a:ext cx="3534665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62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Quem foi </a:t>
            </a:r>
            <a:r>
              <a:rPr lang="pt-BR" b="1" dirty="0"/>
              <a:t>Konrad </a:t>
            </a:r>
            <a:r>
              <a:rPr lang="pt-BR" b="1" dirty="0" err="1" smtClean="0"/>
              <a:t>Zuse</a:t>
            </a:r>
            <a:r>
              <a:rPr lang="pt-BR" b="1" dirty="0" smtClean="0"/>
              <a:t> 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39552" y="1345216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chemeClr val="tx1"/>
                </a:solidFill>
              </a:rPr>
              <a:t>Sua máquina </a:t>
            </a:r>
            <a:r>
              <a:rPr lang="pt-BR" sz="3200" dirty="0" err="1">
                <a:solidFill>
                  <a:schemeClr val="tx1"/>
                </a:solidFill>
              </a:rPr>
              <a:t>computadora</a:t>
            </a:r>
            <a:r>
              <a:rPr lang="pt-BR" sz="3200" dirty="0">
                <a:solidFill>
                  <a:schemeClr val="tx1"/>
                </a:solidFill>
              </a:rPr>
              <a:t> S2 é considerada o primeiro computador controlado por processamento, que foi usado para ajudar a desenvolver os mísseis </a:t>
            </a:r>
            <a:r>
              <a:rPr lang="pt-BR" sz="3200" dirty="0" err="1">
                <a:solidFill>
                  <a:schemeClr val="tx1"/>
                </a:solidFill>
              </a:rPr>
              <a:t>Henschel</a:t>
            </a:r>
            <a:r>
              <a:rPr lang="pt-BR" sz="3200" dirty="0">
                <a:solidFill>
                  <a:schemeClr val="tx1"/>
                </a:solidFill>
              </a:rPr>
              <a:t> </a:t>
            </a:r>
            <a:r>
              <a:rPr lang="pt-BR" sz="3200" dirty="0" err="1">
                <a:solidFill>
                  <a:schemeClr val="tx1"/>
                </a:solidFill>
              </a:rPr>
              <a:t>Hs</a:t>
            </a:r>
            <a:r>
              <a:rPr lang="pt-BR" sz="3200" dirty="0">
                <a:solidFill>
                  <a:schemeClr val="tx1"/>
                </a:solidFill>
              </a:rPr>
              <a:t> 293 e </a:t>
            </a:r>
            <a:r>
              <a:rPr lang="pt-BR" sz="3200" dirty="0" err="1">
                <a:solidFill>
                  <a:schemeClr val="tx1"/>
                </a:solidFill>
              </a:rPr>
              <a:t>Henschel</a:t>
            </a:r>
            <a:r>
              <a:rPr lang="pt-BR" sz="3200" dirty="0">
                <a:solidFill>
                  <a:schemeClr val="tx1"/>
                </a:solidFill>
              </a:rPr>
              <a:t> </a:t>
            </a:r>
            <a:r>
              <a:rPr lang="pt-BR" sz="3200" dirty="0" err="1">
                <a:solidFill>
                  <a:schemeClr val="tx1"/>
                </a:solidFill>
              </a:rPr>
              <a:t>Hs</a:t>
            </a:r>
            <a:r>
              <a:rPr lang="pt-BR" sz="3200" dirty="0">
                <a:solidFill>
                  <a:schemeClr val="tx1"/>
                </a:solidFill>
              </a:rPr>
              <a:t> 294, precursores dos modernos mísseis de cruzeiro.</a:t>
            </a:r>
          </a:p>
        </p:txBody>
      </p:sp>
      <p:pic>
        <p:nvPicPr>
          <p:cNvPr id="2052" name="Picture 4" descr="Konrad Zuses Z3-Computer | Bild: picture-alliance/d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187" y="4274157"/>
            <a:ext cx="4591813" cy="258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0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61" y="57364"/>
            <a:ext cx="3747417" cy="30040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2295"/>
            <a:ext cx="4240966" cy="2650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62734"/>
            <a:ext cx="5292080" cy="2830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645023"/>
            <a:ext cx="2880320" cy="2465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694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-1" y="268024"/>
            <a:ext cx="9144001" cy="1507067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kern="0" dirty="0" err="1" smtClean="0"/>
              <a:t>Teleporting</a:t>
            </a:r>
            <a:r>
              <a:rPr lang="pt-BR" kern="0" dirty="0" smtClean="0"/>
              <a:t> </a:t>
            </a:r>
            <a:r>
              <a:rPr lang="pt-BR" kern="0" dirty="0" err="1" smtClean="0"/>
              <a:t>an</a:t>
            </a:r>
            <a:r>
              <a:rPr lang="pt-BR" kern="0" dirty="0" smtClean="0"/>
              <a:t> </a:t>
            </a:r>
            <a:r>
              <a:rPr lang="pt-BR" kern="0" dirty="0" err="1" smtClean="0"/>
              <a:t>Unknown</a:t>
            </a:r>
            <a:r>
              <a:rPr lang="pt-BR" kern="0" dirty="0" smtClean="0"/>
              <a:t> </a:t>
            </a:r>
            <a:r>
              <a:rPr lang="pt-BR" kern="0" dirty="0" err="1" smtClean="0"/>
              <a:t>State</a:t>
            </a:r>
            <a:r>
              <a:rPr lang="pt-BR" kern="0" dirty="0" smtClean="0"/>
              <a:t/>
            </a:r>
            <a:br>
              <a:rPr lang="pt-BR" kern="0" dirty="0" smtClean="0"/>
            </a:br>
            <a:r>
              <a:rPr lang="pt-BR" kern="0" dirty="0" smtClean="0"/>
              <a:t>(Eduardo </a:t>
            </a:r>
            <a:r>
              <a:rPr lang="pt-BR" kern="0" dirty="0" err="1" smtClean="0"/>
              <a:t>kac</a:t>
            </a:r>
            <a:r>
              <a:rPr lang="pt-BR" kern="0" dirty="0" smtClean="0"/>
              <a:t>)</a:t>
            </a:r>
            <a:endParaRPr lang="pt-BR" kern="0" dirty="0"/>
          </a:p>
        </p:txBody>
      </p:sp>
      <p:pic>
        <p:nvPicPr>
          <p:cNvPr id="9" name="Picture 8" descr="http://www.ekac.org/fullygrow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605" y="1775091"/>
            <a:ext cx="7624361" cy="508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72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origens da arte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116832"/>
          </a:xfrm>
        </p:spPr>
        <p:txBody>
          <a:bodyPr/>
          <a:lstStyle/>
          <a:p>
            <a:pPr algn="just"/>
            <a:r>
              <a:rPr lang="pt-BR" dirty="0" smtClean="0"/>
              <a:t>  Todo </a:t>
            </a:r>
            <a:r>
              <a:rPr lang="pt-BR" dirty="0"/>
              <a:t>artista plástico e/ou artesão escolhe, primeiramente, o meio para se expressar</a:t>
            </a:r>
            <a:r>
              <a:rPr lang="pt-BR" dirty="0" smtClean="0"/>
              <a:t>: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pic>
        <p:nvPicPr>
          <p:cNvPr id="3074" name="Picture 2" descr="http://www.papeldeparede.etc.br/fotos/wp-content/uploads/michael-jackson-pintura-de-tribu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685" y="5171265"/>
            <a:ext cx="2698776" cy="168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foto artistic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89063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385048" y="3323206"/>
            <a:ext cx="1351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C00000"/>
                </a:solidFill>
              </a:rPr>
              <a:t>A </a:t>
            </a:r>
            <a:r>
              <a:rPr lang="pt-BR" dirty="0">
                <a:solidFill>
                  <a:srgbClr val="C00000"/>
                </a:solidFill>
              </a:rPr>
              <a:t>fotografia</a:t>
            </a:r>
          </a:p>
        </p:txBody>
      </p:sp>
      <p:sp>
        <p:nvSpPr>
          <p:cNvPr id="6" name="Retângulo 5"/>
          <p:cNvSpPr/>
          <p:nvPr/>
        </p:nvSpPr>
        <p:spPr>
          <a:xfrm>
            <a:off x="7372079" y="4824855"/>
            <a:ext cx="1095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C00000"/>
                </a:solidFill>
              </a:rPr>
              <a:t>A pintura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3078" name="Picture 6" descr="https://susanasarmento22.files.wordpress.com/2010/09/video-art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629" y="3053404"/>
            <a:ext cx="2633897" cy="175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7098864" y="2684072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C00000"/>
                </a:solidFill>
              </a:rPr>
              <a:t>O vídeo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3080" name="Picture 8" descr="http://artshumanities.blogs.ie.edu/files/2012/11/jaume-plensa-007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9" y="4881697"/>
            <a:ext cx="3293839" cy="197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126985" y="4579671"/>
            <a:ext cx="299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C00000"/>
                </a:solidFill>
              </a:rPr>
              <a:t>Esculturas e artes plásticas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3082" name="Picture 10" descr="http://www.cubocultural.com/wp-content/uploads/2012/08/A_arte_em_pinos_de_Michael_Mapes_img3-640x3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23" y="3258115"/>
            <a:ext cx="1945837" cy="117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3995936" y="5718105"/>
            <a:ext cx="17427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C00000"/>
                </a:solidFill>
              </a:rPr>
              <a:t>Rádio</a:t>
            </a:r>
          </a:p>
          <a:p>
            <a:endParaRPr lang="pt-BR" dirty="0" smtClean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C00000"/>
                </a:solidFill>
              </a:rPr>
              <a:t>Computador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36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0375" y="2591240"/>
            <a:ext cx="8226425" cy="1433512"/>
          </a:xfrm>
        </p:spPr>
        <p:txBody>
          <a:bodyPr/>
          <a:lstStyle/>
          <a:p>
            <a:r>
              <a:rPr lang="pt-BR" sz="4000" dirty="0">
                <a:solidFill>
                  <a:srgbClr val="C00000"/>
                </a:solidFill>
              </a:rPr>
              <a:t>A arte esta nos olhos de quem vê</a:t>
            </a:r>
            <a:r>
              <a:rPr lang="pt-BR" sz="4000" dirty="0" smtClean="0">
                <a:solidFill>
                  <a:srgbClr val="C00000"/>
                </a:solidFill>
              </a:rPr>
              <a:t>!!!</a:t>
            </a:r>
            <a:endParaRPr lang="pt-BR" sz="4000" dirty="0">
              <a:solidFill>
                <a:srgbClr val="C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  <p:sp>
        <p:nvSpPr>
          <p:cNvPr id="6" name="AutoShape 2" descr="data:image/jpeg;base64,/9j/4AAQSkZJRgABAQAAAQABAAD/2wCEAAkGBxQTEhUUExQWFRUXGBoZGBgYGR8eHBsZHBwbIB4bGxwcHyggGBwlHh8cITEhJSkrLi4uHB8zODMsNygtLisBCgoKDg0OGxAQGzckICYyMiwsLC0sLCwvLDUsLywsLCwyLCwsLCwsLCwsLSwvLCwsLCwsLCwsLCwsLCwsLCwsLP/AABEIAL8BBwMBIgACEQEDEQH/xAAbAAACAwEBAQAAAAAAAAAAAAAEBQIDBgABB//EAD4QAAIBAgQEBAMGBAYCAgMAAAECEQMhAAQSMQUiQVEGE2FxMoGRI0JSobHwFHLB0RUzYoLh8VOSB7IWNEP/xAAZAQADAQEBAAAAAAAAAAAAAAACAwQBAAX/xAAxEQACAgEDAQUIAgIDAQAAAAABAgARAxIhMQQTIkFRoWFxgZGxwdHwMuEU8SMzkgX/2gAMAwEAAhEDEQA/ANFk8lS8tPs1+FfujsMW/wADS/Ao+Q/tgvJUPs0hlPIv3o6D8UYtbLGJt8iD+hOMmxd/h1L8I/8AUf2xH/DKfZf/AFGDymPNI7jHToD/AIZT7L/6jFOdyKpTdlRGKqSBAvAnthnox5p9DjhsbmHcVMfwPiq1X0PSWSCVKoLxeIF+/T640SZJDtTHzSP1Awk4nwanQcPRGguSX5jpgdQAQRczy4J/xKqTGsSYsiBu0wfe317zh2dkdtSCovCjKtMbjilw9RqY00gC5gbXk/Kx2worcI1JUBhQS7F1VTIbXZSOmmL72IBtYLiWbdaRqhmYLHK6wCARvosw3EMZudurnMUq70FZZDOtM8irC9ZKsDboJ6x2wmtpf04xb9oYw8NikoUmmiX+8ijpH4f33xo85mMuNKmmpZhPKi9Z29ZH5YxNPMslRadWotpJ+CIBABCrfTMGRvCwMEZrJrqZkrUygWxg2nc6WMBuljeB6jA7xWUoTsdvrGp4ymumtOirgsQRoXYTNyLCxhiYNvmn8SZ41HgUaFNdGoWlgI3JsBLbWMiLCbZmtnkplqYaoTqYwCQHk7RqJgCwASLgEkXEcpxUyaWgoGnV8ZEjVBhlXryz2JwxMe0mZx4SVbhDZlyafkaV5jqVakEwF+yDAgllN46yO2Acxw+kKKrWXyarBiVMqhcBkLCQW0Gd1BAIEEYYcMySvEkKfiSVJkLIiQ4j6HviXhjhb5hmpaVpKV5vNmWGlCwCwSZ1DqLau2Cd2qjCTGD/AB5EA4EyOqU2pJTqBmafKU3K6YEgSCpnTfYm8YDzhyyVjT0iI5n6QXmWg/daDAM8pE3x9DyfhVqBqltFXXzEmNNz2aTNx62+oHH/AP49aqzVkZabaJHNy1KgiBP3AY7f1wJZCNNeEYOnyAdpqF3xfh7v0xdkqmV0IoenATT8MmCTDMaaE2JsjKCOjXOLclWpmo4y7QS0yaajnU1AAoJI0QxHN2G/VXwqg6uf4xGpjYFSCvmEi0wSthMzO04j5/lE1W5Q4JXmkq1pBMWYSCf7XxqbgReUFTxRmlfiTGkys2WL2N0RSCGHKGQQZAMEfI2GEfG/EtOnGnL0yxnUoiVYBeUxqmzbi0g4DXirFT8DjqxF995VXTa1/SYwflEWuoepTdiAF1p8KiwA1aihM7LPUQB13IgG4MHG5OzCDcK8ZbnyAhMctOkHb6OQPlB3PYYPznHS9FqdWlV5lcamy9ECNJYTEOGAvIP+3HuY4ZRAAZnpathVUjfexAj5n26wJRzGWy7Ba+tgZCNRUNI7kX0egvsNpurfwjgVAhPBstTQ06rhAoZl06bwVN/9SzHsVwzrrSrFTTCGduWBBiDJAgep/wCML6OcpV1FKi1Z0E6V8v7SZ+EITzXkmSIiYg4IXKFQia0FpW4J0hZHwnUrR92ASJFxIJV5w3VRRBv99s9rcIDSoegJEgkyCBeRA5gO4kWIMRjL8V4YykcoLCRBKqD2b7oFwbH62nGjZqtwKbuOYGFYgmJI5VkTvHQyCBaF+UyZzLOtVXpgCRKkG5vZgNNx+g6ThuJ+zNiTZcYyCjOyGS0KBppmWkxB+nythgMsP/Gv/qMBP4NT7tRh/tH98Ut4Vqr8Nb9R/XCHZmYsY1VVRQjI5NT/APzT6D+2KavC6ZBGmJEEgCflKmPfA9PhGbUWqz/vb+uPHy+eHr/6n+mMmxdW8L5emHdVOogC+mIkbAAAY9xZxGrm1RgySLX0juOox2N5mG5usmw8tP5V/QYvwFk0+zT+Vf0GLgpxsyXgYkGwPJx2s46dCVfEMzmtA1EEgfFHRRJJ9Yjbr3xUKuF/Fc9USAisZi4pNUHsdDAi3vjqvYTCaibj3iTL1Xp0iSkzzBqgcExZUVQS15BlhI2MjFScKUHShWr1ZfNclVBNtAVBcxew3kWwNkeLNUq1WFarVb8KU0pqGBAAqamKzbcwRe+DUr57UjrTVwJBLVaZ8wkjoDEgAglehvIw4JUVruNctw9dQ8+nWCPOqmiqQqD4THkBi07kMblo7Yo4t4YLK1annqopyWZF1sVSLQoImSCI2uBe8rKGezSNH8PlqjQZZXRomTM62iLnlHTY4e5FXVvNqODVNjoWFAvphyJa3YNFyekDxN55keDcDreXq11yqqAVC06ZmJKuxud7xF/ecBnOeUQjiiGU3Amq496h0gPvyzYQb7YvyueRHNMZsa5OpQ4OszJkJHmNJN9Kk9u9gyBCtTRQTtpAKgGBI8umVTSevwm15xx2FGcBZuZHxLmVNc6iZaNSaLhtiNToAduh73wrbMsgUimVVrjYdDcqsA9jF77i+HOZ8OaWJdwsGbtpgyPh263s3tgV81lVARqkhBICFSVvcA97HYsN+8jmbiGmOwd/36wjw+M1Vr+a4mlTUBF0wFModSAiygSbNeCeslXw3xFWoureYFKnUqvAMjeRYwbjtvi/I+Lslr8sZYQNnZiW9ybz+98F18zReqtNMqlSvUFiF1lwFgGyqABA6n364RkBc7y7pep/x1IUXfNzQ5njNDPECisjVL1f8tBAmBq5ixBEcsTsSYx5mPEtHKppfzKb6RCEwHIIEo913gkGCARIm2AuH+EahYNUFCgsWpiDUAKkDWFGhQCR1YRIO+EvH/DbipRqUq1KsjBlspADaySQii0coJHW5644uLiVLTspm8zmnbyQpQq5UatShmBiJAB5rGOntgJeF18uvlqTqcu0I4K6o5fs2gWtYibEXwryXC8xRuRUgmbSt/lsce0eI5nK1zWeizqbDzJJibwTe5BB73weIlNvCb1eTtzqI39No6qF1MVpnm0hlM6dMqwKkaZMCAPvel3fhzPJUU03RgCQQ4AqHzO3OutTAFuYXnrgPKeJKDoC4q0FP/kWEJEbMwKfu4jDH/FMtRRgKoQsfhAVA694QCex1T898OqxUhve6jcBiWpKua0kkgurxpEba5ja1gRPtiw5RTsVBaAx0AyQdMuwImSTeRJMdcIOGZ3z6jJl6JZghbbSG0m0aiGm9zETGwOHb8QZBFVKlNVOmagZqZgkBVqwDBIsCRsN5wAx/GEclHynudp06QFS8KOZgyqVLGNQJAZR0JBAhl3OL6HFqQSm2unTamwBprW1rDhefW7p5sKwY8u4YQYxRU4ogRUK02AgFjFTp91WhR7XGE/Fc+iumgUzYmamixFvu09V+n9MH2YPMw5fKbHLcXpagPMoMQbPUrM59I1Agb/iER1x5xHMc/mvUpEuVQBSTBvAFpMyT6X6CcZ/LceytOmhKywTQfLpqlOxmASVewt2PbEqHHkqkeVRFNVHM6hI0eogSBeCJiT3vjAVt9f6mYzbC/pt9Y+NNuoB9j/cDHhn8J/X9JxVfHBj64VUfJk/6T8wR+uI6lnHgqnpjvNP4sdU6CcWjynv2/8AsMdj3i1b7F7Dp/8AYY8x1TIXk1+zT+Vf0GLj+thivKH7NI/Cu3tiYPp9f3ONmyU47EWXv/zipEJvLAdpmfrOOnS+BjwL64pAYD4tW/xCPzXbtsccKrdVI9rj8r/kMZOmLWjxLL6zSYIilpZBREjaY0zcek4W181nG5i1wSwJ0AyBEhREkDrc43NbzXWt57JDJpVUBFgCNXMLMbWFreuM6OFZkGKYWoknSzsKfpcVIdQb3UMDFicUdoSOIjsluZ4Z/MZnMAOz6tYJaYVSFm4kgjStgZuLRj6LX8JIKHm5rM1jqBZ5IICi5LBVDVNp29IxhOG0hRqu5qMa2uGlIUEqY8snqBcRcQDj6gmZD5ddbnS6qsBZOx1JMzETcAWBmZOEMWLbR6hQsyGc4lwqlTFPL0KGZra9ISmC3MQQHZnADC4NpEi34gVW4bX4hSR9b5fo8PKsN50ERI2JXuAdrNqHh2nTTTQpgVQABUNMMdUGY1MBpJkkx1N+1TJnnLU6z0qQqR5flKwpudRGhqx1aSdwAAWsAwJwYIEU6kmZfLeCqYqVKbM1fUDTplyI8wEMLG20LP8ANHbFGb4NQVKdPMeWELwtOnQYVWbflAJEjrYXIEdMaqhSVE8guhVCRCTSKkGDEEzEaZY9CDN8HZnNI4JllcbMR1EG7gMAZAlheLHvjmxOTa8TlzKuzHefO6/hvLVKLGih06gFLRqBGqfhJGw9NtiMU5Th7ZJhUGYPlaWKgx5gDBgApAIXUyhSs9RM9d/nMxGoIFJZiwFMoFLNdvja4mb7x6mMQzORVW8xQWcDmdo1KSL6dSMqiLaRAIP0Eq0YGFTG0eP5lTSZi2qsUTUEGoqSti2qBaTIBJMywm1GazrilFWqQvmMypVEeWykfDVpaio5oGtdJBgCBh3w7h1I5pqlNRdYSJLESIChJhjAOq8AAT1KPi/nrUqUqY06nAp1KZIZLQV7qpY/DAMsbrABFlppqPa7x7w/K0an2iUWcudCOQKkAfj8mqqiTeY23vhqPBypJNJQCZbyajw3oUcsQD3DL73xk+A5Xitc6KeZ+yFzVZgVA7CBLN17dyMbnIJ/C0lDVvOY2dn6RflVZk9IJPeTcY4YS28184XaJ14MtUBlzVQ5XVLofhYqbqQ6ib2gCBeegwSvEWp1KrVaJqUKhJDkFzTFolIgLyqYkXWYnFmd4nqdfMby1LAGrUEKgve9h/YiSBsxz+ZFJQUpv5MR54j+JM/EyBgW0tI+GKkfCBbBsgTYbmLDHIbOwi3MV8rWamKObUVFYKvlalaRPJqWGFNvvGTtM2GKM4me0fw7ZajWps5Cv5jTJYaCw++BIF4mOhwelJaDEs9MggeXWICVlIPwsVBDkgb/ABRvNyNbkUhRqJJAEzEzHUgbz2xoNDYTiASbNzOcc8NUQqnylVgFkqAP0xhKlajl/OZqSPCrpkAAMx66pFyd7b43niLOny2BUnc2I9B7nfHzzNV9TEJEsFVWIOmR+IifXvfCcdtkv4R+UaEr4zc8K4cmZpM/8Ci0CBpBQNJBaeUoLCFIMdT2xZR8L5anAGWpKR/oWx+YxZ/HBUDGYi50sQBtuAR8t/TBKZwMAwMg7G+GkMImwZJqRwKrFtvh7gTNukWj92xfWqgiLfMSPmOuLFewAsOg6ew9sBClUY8IxdM7wceED2/frjZ0WcXT7Jvl+ox2LeL0/smuOnT/AFDrOOx0yPsnw5GppoqCdC2J9B2xCvw2qPhUN7EYX5F/s0/kX9Bg+nnHXZjH1/XE2jKvBv3xlqeYK9Bh8YPtED6dfnjzT+/74Y/4ofvqre4GJJXot8ahfa35SQffGdrkX+S/KbpB4MR8QzqUU1ubbQN2PZR3xkOIcVzQ01FTVrZUppBhS2qPcmI2uSB1Axp/EPDFaqtRJdKa7Ei7FohVFydpt06xhTS4yXzNbK+U9M0VDLWiQ0FVJhp0GYgkk2MkG2PRR1XHYHePpJSrM/sHrEOW4kRVrLWpMr2RtFQ0yrQNcchuZANp3ww4dmkRanJUDhSR5uYNRTPWAqze/uMMOKeEmoZd3OY1htLMGQai7EDUG1TqNpvsMZ7KcCruSZbYqLTM2F529dvXEGU9Wz93jw4noYv8QL3ufHmA5aiXTzTT1NKwx1Ss6tRWLbx9TjeeFs8jUFUjUoudRHxdVsLAcoB3t6AlLnRUatUSlSZaRSmrIVAVWQtGltROok/FbZR0gd4Ur89QBVJ02U6o1XuRYgz+hEDD3BHMRjIa6m+Z3LACnqdgYMgDTuwDEloEDoZ1L6kBeIM/lMrJrVFVnpkKjfeu06UUFjOqC0fpiHHMh51FFLurMLtTbS1wYMg9OgmN8K+FeGFpsKjvUruQqg1G1xojlJMwIHbBABBuYpgXN1Mpn+A5mvozNZm8zRTIadIZDNiGjbYCSWgncXvyNTlPKwNPSGL1YMtedLmLlbwLbY3FTKqF5yRspKsQCQxJW940gEAm99wTjPZ3LAGrVCgstMGCF0sQ6KwgcsQY9IBtGG48pskRWXGKAMoynEmEAPqGxGoG/uAst6avkcH+JlFTLFvL81gukCIPOIkawJgkGYiJmQTjLuF1aqepAoBKsxJAJNiY5do6mIvfDmnn0NMqGEsCAYF3KkgADuYPXeMV4yH5kuQaNxFHDKNQ6jUzDUh5mgMqMSSS5HwTABH5iYkYrz9GqpUE+aHphxUKiCVLGCGiDCgDURci9sWZB6pcIlVA1MPrFW+qLEGNu4g2vEkk4t4lrSkpqVKeo3AE+WCfu6plWE2mJBC9onZu9o+EoC93V8ZqfDbOmVTWum0mSJk37m9++xtHUHi/F/L5C+l2BKkAtBtuDci4+8PfBmS4pRpUJeqimVET97y0BgR3B6fI4QHilNgar0S6ippALItSCOUAfEATzBW2lpP4WZeKEViO9mXeFcrVd0q5ttbMHYKdlp2VQBEcx8w+yg4ZJwnWCMsdOWqJARhrWXbS+hSwNEaZJCmDBtMHF3h7Ps9MVKg0PVBDiI0ETyQegUqsf6TttgHTWyxAq1TVyhaZVQCoMkKQBJSSGtcRiRaPPMrII38IPQfM5NUqilSq0ZHmmilRKpIJAOpm+1YbmVEmepkaThfFKtZnZaT0KVPlCtpGoxbkiVAEGJ6i2KOEcS8+rNOmUphT5pamVJKgaL31KAd+keuHCNIYTv8AqRv+QxmRjq01DxAEa/AeEz3iKsvkyfiv/wBel7/LHzMM4q01JKjWLg9iJIIP543nimtqUT0/Xt9MWcB8K0c1RfVqLoAUPSfUHcW/QjphONCUbejHvkCuoqxAP/y7MBv/ANp4C/Cb3vbVAJIHbvgfi/iKtTp1K7ORHlEK/wB4M0NpkXIA29Z6YMz/AACjQC1awYIGHmFZ2J3Bkk/K8Ye06ORfR5Io1maF0o9N3a5gAPDBh8RmI6Gb4XjwZcR75v1jMvUYcthBV+4DmK8tn6yV1SsIV6fmK0W0mIbsJmP+sO1YR0/fbGY8QNnkNMZOgGV6jBiokWIAUlYiRvEGe3XQhXBYaH5C0zaEBABJsA02j0tJnFVgjaRkEHeEq2ODev1wMH7Ylrxk6V8WqfZN8v8A7DHYo4q/2TfL33GOx06NMk/2afyr+gxeXnC/JPyJ/KP0wStT8t8ZNhBbFOaYBSfvQYk+nb03jtjwP8v30xRmXMqVjUh1AkxHyJvPa4v64JRZqYxoXCXtBVgx0AzEGAHtAiIJA+Z2Jxk+I+IM1UdU1qWMVC/lqsIpkF6g/wAwgCIjeD1Aw7yv33dygWn5Y3K99WlZY3AE+oNxuF4dy1lVVefJpkkwQpqMZG92mTIsBG0YoQIwIIiHLA2DCqPhjO1notm8wHpppcU0AWbA3UmT2m+/0e03SmxAUWsCgLRH3WUAkH/T6j2xleJ+M/NqBMkDRrkxVd6ZIQCbMoME6t3gwBgzLZitRpD+IqipVLszMsAEuVsAAAYAF7mD02Kg2TgxlJzGPH/8liqvqmSQAIjupMkbdCYKyLwMPVqCnXLKSdJDgEMJ5vhMAG/MZsIxus/zMVfzNUwTtBECFgATIuCLgC/LjEVayVStSm6lL0yTbmUKI5hqYiPugzOMINb7nmGrqG22HE+g5isQNSkFRAN5O23oDv8A7T647L1PNXSGJeQYFjAGrVzR92VLA9hsDKFM8ABpRnIQC4gTcyGaBEge8euBK1eqKbApEr8dmMkRrIDCdjYAbRYbEylj5RQIA842aDmfLLgAUtbIG0khSoUBQbC25HX3GMvnuOVhmzlxl5oVBoZiSSFaGLAwFhSouVm18EcHy2XywC0gQQOYlQGZovMNYkTc7D3OKuNI7Kxlwq3FNXHOsAqTps9j8RECRO0FdMTcYKqpPN5JnXVAWQv2jKwUi8cx+IkDew3F8Z+v4b1Sdd9yFsJG5IG3tvcbyMaPh4ChTTUCRM6UVoiDpClnW99YgWNlmQZSopTu4hQNwQVBudgIYyRFzBPTbGNnK7mEuAHiA0slQIdmMangWNyTEkEHTJufleLYuNKlTpzRJco/PTaLtJBKqYEX6COgjF9POUG8ymAnnMZSoE1NeTJAgtpvt2J2wV/GU2QUgq1KxqHn8rSDDHVPxaIuIJna3TCGzZCe09sZ2aqOzrwmNPAEL+YobS2oaSSQJnTPQkGe5tfth9k+EU9JYIjtZGJZBEXGqwA6WEna2Ds7kAKmoUzC6dcqPvTA1fEJg3m4+Uss/l0VZNIgTEiQARuCQtQEesAg798G3UalBr92ixiAaoLwdF8sLGrlJM7mSBMAkgynv16iVnDM/raBmKAYORUEfaEh2C7xDEBOcD7sybEWeG2oxWJGuoHOtZOtIEKLQwMW1dQLxthjU4MjMldGGqmdoWTqGnQYsd4gaYN/XDgl/H/cAuR7K/1GrZpDKaNFgCwBCn2kCIG4ggd538zddgWg3Ym4BmSSdxf2jaJHXAOXzKO+lnvpBXTb4lmdK8wEGJncEdMQrZoggPykmADNwBuJ37fP0xnZMTqBhjIANJEzPG89rPctUJJtczMmABPeBF8aTwjXiWYMoEL8UJ1PNe5O4P5jAme4BTrkhY1XNjpa53jubbg/1w28KZFqdNqTsGLEQIhoE3jt6gkevQc2IqLJ2nLk1GgIzqZanXo/bKmh20rpmH7SIgTG1/e+Mpx/wVSRy1BfLZW5WWAUaNUBrQIPfCfPeHqq5upVy2YaiadQ+SCSyjUAHYKZC6tTdpm0DGt4RUfyfLzFV61VyS1RQoJnYABoEKAN+hwa42Jvw8IDuKqZbhnE+J0q9Oi78lRyGqKSHOlS0dImBcjqYw5z2eZfMRQxDmIDRCtMkGCCFJ1EdR7Xhl8p5eapFWlFaoRKgEE0n+L8XMRET8utnEq9M1aqKyktBaBOkk8pja/b1U9cc9quwnYwrNuYVUp6QBMsANXv3FzYiDHriB2wvyOZTUy31jUzNqPNsCb2HXaPywfJ6H8h+R3wBG8IcQXirTSbfp+ox2O4r/lMbdPTquOxk2G5Ujy0/lX9B0xbq+vX9/ngXKvyJ/Kv6DCnw1UIatSYnkeR7N9O0z647wmb3Ufmr7YXZzMgVVB1FYAKjufT6fuMGqf3+/38sJM3mgKwJEqrLMjod9u284bhALbxeW9O0M4bxoVK70qlKd1VdUKwIBZiSqww0iZtteZJjwQVACVIdGVVGoxSAEiwu7yDJNgbc0DGVGaUF8zWYLSaqVNpkKHsI3l13/XroslxNatM1G1aWaVQHntI1EAgAG/+q/0pVLNCIfIFFtG1IairNVYPa9KmoABExzBmDDrfeJxKsymk6iu0WlCoM3HNIUFYYm09++MhxThKVTqoSGAJaNUbbaWJiw6Hv2wBQ4zmKJAdjBsrMqsCQbDm1aT0ueuC0bAj7RYcMSPGfQc1mKzajqpDUW1HQ3WAwKliCdrmQIHQ3BzOfoZamNA1uVuYEkdgBYLJ2EKb73nHZ3xBWJA0qVJ+JUGoEHsBuNsVU6uoEnVFiSSZ3kydze9/WcAEABoRjMSQTDc3x9/iUqu0bn6m83npH5y5/icx5CPVFOoCoIZLOu06rEMQCBO/NuATGQ4dVGvSwF5UnsDYWj19savh/EVoqtJ5C7JUW4IjXoYC6RBgnltics53lAVRtJ57ilLLK0kmQDyiYE8s6dUA2uYv2wqbiL5pClOKaUwIBDa3pn4mkHszN0Mwd4OI1VLVamYLUyG009KzpRRIIqAqOYkmSRY2MbYNqZjQxqU4KLUKsbSObTD+4CkfymeuOK7XM17wjgtPSWp6KlRqZTQrBnp80Q4RbOQQZcgG46w2NDnaI8wowUWJcOGBAJHMOxjUI7ges5MBRmFIZxUpj7Fk+IqQdKm8RJKnoRM4COYqHNvRq1CtVho1hgdNVyC0CCGOyTIshvLGVhVQ97e45crFe5t7YZneH1g+ujmUpJcSQdQ7hSAzDYTLKAZvvgzheSzNJ9dWstU/GulSGAIYioCyLMgTFwZuRBBb8I4ef4d6DsC6KqJWqgGlzGdOgFQGkzeSS4EmAMW8eWonk6KJqpo8o1FqBfiXTAWGhZC6YMAkz6r21UBtNJJWyd/OdTdyUplpLEN1jlYE7CxEjfuPbBPifh/KzJUVazwoILJUgkj7hmpAGzALYyQJGPmb8Rp0AKlF6jKH8wCoSo0CAyAtzVGYcpAstzvjeChSoVGeJ1SyMbs2q9ibAWFh2knsp1JYBYV0LbmL+NeHl8wVaTFK53YGJk8xJA67mx9sW8EyOaan5rZmjUHwljSkxJgSrAmQVba+oYo4hnrFSeZgSQLkj8IG5/tqNpwLxGglBmZHrIStJfLpNvCIiyt1GwE223tirsyi6VNHzk/aajZHuj2nk61VdS1DoDGdChdQIkEHe/ecZ/xLkBQrVQtxykE3sVG5O95/LGl8JcUoHLq6MF1CXWRyvF1JgEtPfGT8U8Q82pVKXDMqr6wALeljhmPG3e1eXPxgPkUsAvn9om4f4nrUKpCnVSn/AC2Ji3VTuhtNu+xxtuE+NMs0rUcIzD4K1gZ6hhysegJCwALDHz3+DTzIY+8RPpvgrJ8Lp69VN9bDYGNXXYH4o/0zt02w7FiduIGTIg5n0F+LovP5lIIFIYKQw+Vok/8AW5wuyfFalQ68vT8xQSfMd2Cm9xqshN9pJubb4RcHyYzFecxLKrFVSbW79ydz/wAY0GXpsisooAEklSAOUHooKwdtv+8UrhHjJMnUV/GSp8bBZVrp5D1Lrr0mQCJZY3idjH6Ym4pZWqahBZaguyiTNoJG5vF/TAHF+HfxNLS9JdSjkIQK2qxsV3PrBv0wk4NxPyKYXMVDqpvcPMhQwA2Fx6m3Mb4Rmx1zvKOnzah5eyG8PqEVKZYzrBAB2IuZHYTGNQG9Ld4jb2wiq011ioTIW6RAvtt02Bjsd8PVEjr7Hv26YnzAbER+Ine4t8T55qWXZliZUDtuCR62nHYC8XIanl0l3MsfYQAT+Yx2JizXtH0vjHOScaFn8I/QYVh/LzwPSrTI/wBy3kX9PzxfQrcikSOUbe2FnG68eTU/8dS9/umJ+sDp1wUzxmnDb/uP6jGQbNPqcspVpOnVEMJINwTH9ha4xozWtbCfigDg0zs5a8TpYEkW33G4PXFGAAk3E5jVRBxjMU3qJQFqNMgkIJk9FHSTJPse9sOKufRVGmk4A/1i/wAtFvqd8Z/KZH4WVRrDklR1IJ5fUxsOpCjrjRPoqUwykEEf0wXasD3TUBsKEd4XUnwTxj5DsEohg4EhnnlvGy+/rgDi2ZFUNFMgdpkX6XAFsJeHZGotUAkaVaSbXHQDsP8AnGkzDKF2gn9j8sD2mQbmcMWO6EVZditJZJ2H8x67nbft0wQ71KfO1MAR8M3Yep/YHbDDLaWpn0EGTMSQFj1mMRqqHpaGPOtiJH9d+n09cXsx0bSRQNe8AzFFDXDLdag6DqbQR/MAfbDR6iU1kxLORpf4bqbCIYtGqY98Z7MZNgWZtRWIjobEG5BiYm2K8hXZimuStPUukkWDmSZ6zYT2UCwx5+ZWHHvl+Ig8xtw4f5tekRUQu2umoMweulhzMRJIvMxhtQSmaZ8tnNNgDpnUqkTyqrEEAsYiZnvAGE9XkPmU2KPbcWK9mEwb/u4wzpcYoOOcmlW6qZgkjdW6gzPfAOSVFfCcgCsbhHDs3RDIztpZDChpDxIkFQDFp69Oxwtesi5qqaR1VqtRl1lf8oVKhkKpE+ZEgkiAAffHeRpYPqDAmJmd5364kcs38Q1dDGoK3KJOtbGRsZGkx15u2Jwf+SmlJAC2s1PA+JeXS0kkii1Niuguxg3YjfUbw82Jk4LocRGldbctSSF0aIEk6lUQbkzJuSSdsZ7NU6q1aFZSvmsB5qrMVEIXVoEm5DABWIEjFfEatVqx1NFFXDIQGFTlZQBUgSoG0rKgkRJOGNjA6jV7Kv4fpk6nVh/d97ibiOX/AIgn7Vafwl0qSsMRp1KYYQ0gaSRpjTcBY1dN9WWy4DLUZERToIblCKCeUkxI3iMZvivC6j1tAqiagUzI16CSA2qBqmAwi3XthxxUDUiC0bXiEVY36SRBPtvgHoNtHruvehWXyWtixAVYGomzteyCbhZMlzYXiWNquIZihltb1XLuCXZaYJMkES33ogmJ0iwg2xVU4lQpoQ1Qsv4qQYkHsXUQLeuF1ehQKOESuNcljpC7gX5hewAvvh4bVuxk7LWw4k6rq9TzRlwqhQUZTBZjYliRzBQwYX6Ndowt4rTZailFteGNlJ/FO1hDRvfrjqvHPLNJgYKllKlDpIuBMWWwB5ZAkjbEM03nkEaDDTLTBAaZtPUGPTD1skqIs6QoY87wSlQhwFOpjBYm8sQJ+QifmcHVcotRtIEFFF7C/QE9elvU4LytEUtTEeZa2nmuep0yR9O+PcnQejq1QZ5mYfO09b/T9bVTSK/f0yRn1G5RSylUDTr8tj8RHtEyIPbr0wpzVJqtfyzUAOnVqqSdlPL13N/1OGzZ0lt5B/pis5VGMnSfcTv6YgykOSSZZjBWgBJcF4YKlNSwFxJnCilk2qZitQDakhgCTMWuJ7TFsaLM8TFKmRTknqeg7TH5KLnAPBafkjWwYu55VAJYmDvEwPU2E32xije4R4rxjHwbxBXootQjXRJWojAWIFmIP3SOo6zh1wrNlvM1brVqr0P3iw+kj6YQnKDWa1SmpYWUA8tMHqfxtveQLC2D/DYvmegFU79JWbxgcjd2Ei77SvOc9bMN+BET0ksGO30+eOx7w5Scq9Q71XLkehcAY7ClahtDZbO8a8OzFE0l1qqtAv8AIX/f5YC4/lVNMqkQymCNpEkH/wBsVZXmRQpD8onSQSLdQDIPvgmjWhgBtI1MSI9ja52tM7yBaW4sesxebJ2fIgPDcyTTVpHwid+nKdus/pgPidPUT92eZDMRaJvciwkCemDuGZVtFe0eTUMdyjHkIv1i57k+gwt4xmDS5riRN7mRMi/yHzwWOsbHVMe3UFYDSoQ+qmyVPhD0wxVj3NM1NF+tp2wZSAeXplpMFiFO7CftKcA6u70tQJnlmSV1DPrXlasCwhugM7nqJkWNtsG5XOUpCZlD5iQBUFnIBNlcAsJBNtjJw44tS6l3ixlo6W2MozfEDTK/5ZLHcEiD6hgHHzGPADUcTUHeVkqPdyAu8bT8sNslXqOmqlWWsoAtUlH6j1XaGJJJPMAJjAWceruxVYkE6i8RawgWO4IuANpNlY0JbeG7gLL0yxpgjWDqiALTBBkzYQJ+cYZV1erGlCIYnl0hgNgG5Cz/AJCxjGepZqHQMyOB0nSxmPuuBJAmI7nGt4fmKRI54N7XB6m03F/19JF9UJCd94i4lwZgdelmmYJ6MLECB/wcZ/O02puDt0YWO3cXH7GPq2aNOp9mSpWB5hMGV/BfvufT3tl/FPh2kKbNTYiL6TcbRAO4HWMIzAMI/CxUxCmYlBtYCDF5BUb9TM7+mCmy61FZSJEAr3Bk95tIi/TGYo5wg6WjUBAPce+xw/r5ijY0ywdr6IHKt7k9egjezHqMecVo7S4cbxTVyjU2DJaDtNt4Iw2yebLlQkyWFpAM9rmJ6ev6xarquTJ9Tf672PfFdJfJ1PIRip0WN9N4AjTJMAc1t77Y1sZY96CHA4McI709L+RXclwAFYoXaBpLoFcE3tHvfclMtdqxpnK1aDKHquWqKwAYEliDSVWLHUNWqxLHuMVU/F+mrqpnUqXBhg8ysMdRII35Yvb1xo/F3jFkqL5arJp02qa7qAdWpAFOqQSL7b4TV7n7x91tEHEK7UwpZWRgNJUyAoEgaAfgWJtuL++FDr5zBmuAJv1+G/0OOzeeFZzLtoOgQVmORZbUSTAYEEWkEbYNSEFht1PT+mGpiJoxL5QLElRyw5ZNyu3YwfodvWY2xXmWAQzYss/MrEf19xiv/EkpspeSpYaypuAbSJtax+WFvibPIHilU8xAvxzIYkm0Cwiw95wwYaPeMUcl/wARFudqhqmlblmMTtsInrE+mHnCfD5bTJLo8Kp5gpnsS6i+wiZkd8JPDNVBmBUqgWErqEjVIgkdbT9Rj6SOP02TSecHcaCbR3t2G3W+LenRTZk2dmFLAn4AlIBQCL2AJLFY20kkIQeskb37Rr5IBZaABsnbvM7n19RtOLc34iAp9QwJFyFm8T6SL274yme8Thqi0xLMT8IMLJE3YiSb7AfPFGRqoGIxqTZjStSVuWkKQMydY1KfQmQQQeoINsUrwmreTllBvbU0WGwNQ9uxxZlaKunNKzzAqTIPqTJMHpse2JPlqIImpVcWMazEATpMAE81++w2wjLi72wlGPKNO5g9KkgcKs5mopFjy0lBMEkosUxY9BMdcW5eiabamYNWaAz6RywPhUBRA9/SfQBuK1ED06YFNQVHKvNBG7MTJPr674Bet0YxO8nbbc/OfngFQatzDZjp2mlp5xWlXbnYxYyxANttvlGDeEcRSjkM6VBLVatRVJAkAhadh/Nqj0GMz4epg1Hp0oLXhogEAXbqY6T6jG2PBgcvQonQDTdGLKkPUImdbTBksTMTPfqnNhOcUq7CEmQYT3jvDqi0hlVo6OanTpiVuxggFiIgyQfrjsD8ZoBqLa4AkRqUhTBF1cGQ24K3sNtyOwrLhw43KqPU/czsWXKyAk/T8TFiqXGklma06oMcsXKqbRaSR7YbUMxIU3LREDYEbydwNQusgGNicRoLyr1EDb2/O2LJC7e+G9LpL6XNeN+73/GM61yUtRuPD37H7RjkaIZmkWgfXb9I+uFHFch5qtTQ69BLLcCDMRG5EWsO03xDPZyp5TGi5Qg8x0g8sw0b7C8+h640Xhrw3T8vzGroxhWDWBWOYE6rKfYe8xi7qGx5BtPPwLlxc/KfOa/C66nnpP29e4HfbFuUo16oK0qZe0XQnRvF/l17Y+p0aorI01amnYLoWWF4CwusSABMiNW8zAOX8SZVVB8yjbcMyQpnY02IKkWEQDiRu5upMrU6xTATEZegaKpTYFSO9r6QD7jBFPSSSQZFhcfob/n9cMP8Up57NLRpjWgmWi0sQBBI7/K9tpwzzPAUpuQA2nYn7pb8JWbAd4+YxRhyLsTJ82NuPOYvxHwjzVQ02BMtqVjpnbae39cC5TIVwYUOgH+oMvy3H6Y2S8Npa+WqrPZQitfe8Kpn1PoJ6Yd5Hw6rE+Y2x23HW5MTjczY/wDsubiXJtjqYinRq9xPcrf8sF53KZhqahSzOzBdINiDsR2FoONRxzhqUabNTJUiLA/FeOpETIjbe+M1xKjm3QCktam2oHXqC6Y2C+Xc3gyZ7YEOMiErNKNjcK0zHijha0arUUfU9IAMymxY3Me0gbmYn0AGQ4iLU6+1yr9idHUAkWWJAPqDAKv6nhzMmXeXqE35SNXqDAE/LAjeF6rLJpm8nfeO24+eI+xeVjMvElRqU1EvXpsonYozNvA0qxPQHcWO4IjCzM8XUsSFKjYCRYCwEwNUdzfDTJ//AB/Ve71PK7qF1kHsbqJHWJ98K+P+FK+WYCVqIRZhafQgmx+ZwuieIfdB3jbwVmFbMEuoYCm5XUdIFQQU1Fdrjc+vtht41z9SutOrUWKhJDXM6RGkmfhvO29sZvgGSqKWZKqiFkllGgtNlh7MZnpa+2Cs1XqiiocLoBPJTUCP59FxO8k9BjdJ1bze7UVNn9Bjmk+s2+eGWX8RppiqjHTsV6XsINvrtaIGFVLhFWtV00wAGaBqMEDe/eBPvGNZQ/8AjcGkXOYhh0gAn2UyT9e/bHEMN4Pc4iPN8bpKZSmWM7ubQfwxHMDAuvQ3wAyvUBeoSbdd4/f9TjQ0vBFRdYUB2idV7DpHY/U++DqPhd22OoSIi/vs1j+/TDRjZhcA5EU1MzkaIL0wxAUsvzE32742tbIUWHIA3aL22G0j9nFS+BzIIeGMldth1URJjef0w78KsqNUo1DOYVuYsNLMsCGHUruJHUHvh2N+xUkj1icidswAMyea4auxhCIIsNrzYkSLYppZClSqLVgu8wGOyk2BAAC79yffH1TjS0TTLMAABsSeU+jb/wDWFuY4QqQwaikydNUtIZQZE6gVEKTcEWOGJ1GN+8RvFvgyJ3QdpjGqPBgEegBj8rfU4ll8lrqotWVBkRbcLJA9YH07Y3OU4a7KrJShdM6hpJ7wgYrb1YD264U+NsnSq0VK1PJrq2pQwKEdL6oIM9eu4kY186uO6N/KDjxFT3uIRX8EZciVJVzYjWZMAbqdlIA2/rOAcr4Vpi5SrUPdNIAZTMGbzEGZ9ojGWo+I+J0xo+yYC2olfaZV1/T1xo+EcdIpBHqrqYE1TEhiZsEUSyhTpAa0XxNjdkNP6yt8Ydbxj5QmnwipTbVlqIBGqdUao0mFF4BOrV7BZ3nAvBs9mPMFKtSgKDLsSGttKxebcwMH1wRlPETUNTDmQySShJtEFVLMTC272XeCD7Vq1q9aq7x8IRRZpWNTbWKnWCIPzOCbP2duBsPXf+4tOnOVhjJon4+H9QjN1waVT7pgbSZ5x2MjvEqJ6MTK9ijiFSKJ2kgEgwPvCP6747E2HPhddTg347SrqOkyY30oRXhvUW5WTTE7AC/y29t8VvcEWNo/6xKmvKtpkL+n9sQr1NpHS+AhRXRzRZx9nIAgiDeRAUd522jp64KyivUHlK4VNMKGMlx1gwTEyDG8XxHM5NSN97kA/Fbr6YJqcPV6J1MFIPKRuD/U7SOsfPFHS4ib1HY/U+fvr8xfWdQDWkbjz8APxf4lQyddLKgYb7LPyYcw+t8Jk4GK+YIKaCQztOqLb7bXPbFhzuaocry69GBlSPQNIHscQqeK8zqApA6trKQxG8Qpg7TscNfEFPPHhErnLrVbnx/fvH/C1GXqGjRClkJLco0kACTqZgTYiJHUDH0PI5fJLSBqhWawqGqVqEVPvLJJIOqQFFttIIjHybIeIW812q0QK9SNTVVnUBpsAFWLAAx6YaU/EqsQWo87OXXyyEsG1GRqbVzAQSdp9MLY6qB2m6CASN5ocp4jpJUcos0d6ackDmHNpLaoMAhegYjsBn+L+Kq1Os3keXVptBCOxV0McwMtcEyw33iYAxKh4gy48ym5zKM4raqahTJqbC8SdEGSPnEYlwLiVBadOlmKyI6ioWDJKgMZsYMk9L9fbHUhFXMtwbqJ3z+ZzTqcw1OnSRg5poQC0GQGuT8yfl1xvcnmv4mKdPLyw5ifNgD/AFF1AMSbaQflhJw/N0Tw8rrQVKSuYZSHYF5HxfFKCTpm1jtcTgfG0otUjlYqChWOU82oFT8SmZIPYHoMAG0nuwyuoGxNpxDLVqK6mqDQLHQo1xtvUlWN/wDTsesYi7qKTBHYuwYgsVkmCBNwZ5QBbYXwM1KtmEJqAsXSqaanSAARCkqJ5oIuSTvEC2MLS43r3plisyGMRG8Hf2g4M5itDmLTAHsk1UvpeOxTYytSjUNmQqGg9hfaesDHcYznmPRCqWTnd9W+pZAHUQLn+0YEzWaRwIo09j8bs5+WpjAiIE9BjzNVxV8vyUCadRLOPNBkyAFJA3JPXpicWHG0qNFeRC+I5n+Jy1OnRbQ6tzhBzaY6RvB3G/54K8DcN8uo3nt9kyEKKhv5kgALPSJJ9dOMx/C1KLB0bmmbLpE+guAI6Ynm8xVzD6qjFAByhZgGIn639MHbl7IjCuLRSmaXKcSpZbMJUCal1OIEGRzAEAn37fO+I8c/+QUXMVU8pjcRcAfCOnTt12wiyWV0MC2lwFIhVVCGixkT6iIw/wD4zLOQBRrAzeKigDrvpUzMdcDkdi3eEBUQLsYd4Q46WdqteKYJXRSN5SDdupJLem3ph5w8JXqExToqJ0Oq87DVuNSwAoKg2Nz92L5LP8QqJRJVEmCY1VGJi0FmYi+9v+MXZbiarR5czRSp5ThQL8241AxqJOyuG367YfjNiqraTZVrcG9/KazxJkxl8tVqUaupwAHLBXczblcQ6N6kkQCIEzjA8QytXPLOqqXy6FgwEFZ+ICJLEntHoDeReIeKq9QsjFjTKppEKBIABaEsCSO+wAEC2C+BcYWgXqFPMU02BmVCx94G5PWbThA/kNUcQQp0iV5Tw5mfPCVqtWp5YFWKjlqdiCs87die3KQex19HNGsai1Gf7GoFciIVpMMEUONwLlhtEzjP/wCNk1HcUE1VaafFJA0gqGUyJmL+2+Bh4sqEP5QpoK1aXPRXCxKgzIbSLk7mRucPDquwiezdrJ8pu+BcYrLR0kF9LVAHQCRpaACdENzQJGwAB1QZCzys1YVKzLSLFCyswgrBAUGNRUFQNRg72HT5zW4xm6lTy6NSoQzMyhdWkszHVpEwRqa/STgo5GtVrNQVvIOhSS78xDTAUKT1kfPHL/IkCYy92mPyh/HcqlSqG85FplQL6gAwkGNZANgDI3nE8gmWpjU7F/a0/oI9mxlE4VFRlQmqwYjUqkzBiYImOt8P8t4bqOQamr/e0R8rn6RhmPEpYvV+78zc3UP2Yx6qA8/xDqvig1HGXylJQ7mJ3Md/QDckzjSZHhqimqTAWCrbSwGon0EEN/KwPwglQ+F8LpZYE0lGowWY/e0kHTPRDsR64Or8RQCEIOoD3Uhielp6wLAu+mxs3MrqKqr58q8vz58CS4mVjYPHHnfn+8cmLOJUgq1ATJLTckxzCwPaP3Ax2K+JVYpvFjbafxb777j2+uOxDkILEgUJeoOkajZg+XflX1C2+XriVRD2/T9Jx5l/hUx90fp+WPHYgHYDp6+8YVDlVSlvAEj13/tikVjHeNh6f06YuNRbxuBgQszbn5z79OvT6HDceVsZtTAyY1yCmEv/AIxRY2ncG4+mK6eXp6gygAgzymPcdxIJG43wO6euF9U9focVjrtW2RQZJ/ghf+tiJoBQD16VSpU5EXSwqS3RrhYKzJsTtYzbFT8CpVMy5WmCoWmU0OVk/f2O9/QW6ycIVzlRTZz7Ez+s4mvGW+8qt+WO19Oxvceondn1CihR9Idw3gaNncwHNUaGHlkQepUksBB6CI2MYBocHbNVazjMKr0auhRoMQCdJEm0kGxvIOCKXiNVbUfMRu4Or/n8sG5HjlJSTTqIpYywjTqPQkGAT8uuNGDG1UwPoZjZsq3akeoi7hvFzUevSWjTq1PKqJTcEDQ8wai691I+7vtvJwBxE1da0aiHzTCqFi4kxojuR6xB26aDh2Ry9Gqa6U4MNs0rzb26DpbEq9NKmeo5iWSlTX4F5rw4kSQASQJt0F8IyYShAbmNx9Rqsrx94jp8WalUY1hVUOAy6mKn3AJA0E9rW+nvhiu1R6moELpBUdACzCB1IER8sP8APZIVc/lswj/Z00JcsCCpUuYOm7XbeSLHfBefpjzwQyMpoi6xuHMkiOoI6XvhbLQuNVyTXzmuTwpl6mtBTFMqqFXBm7Bz8MCACdpuFW4xc/gxdJRapCSCAVUna8tEmWg+gkRfDbg9QNUqQZ+zozHeHtPfb6jBufzPl06j9URmj2BI+pxpBuh7PoIrsce+1e7b6T51W4BSNBnVwKa1VQlk5tRZUJs0CnzBx1gxg/LeCcv5vlElmpkPUtANN9Wld7MCtz2b2GGdfJwn8PVTSrDKCNU6tNVKbmRHTyxg7w/kWpVX81tdV6aF3/EQ9RVtsOQKLDocVuFCEg+70+m9+2vbELhXULHqfb/XwuLP/wASy1EqvlmqagNMAkC8M5eTsdKxb+pxw8OUTXUVKZEqzKuvUo0NTueUb6tMdh3NnXHigagaj+WvmNLaykfZVPvAiPrijMinWrUirlkWnVl6dRlvqo2Low6SYm8emFBQaJ8jv8/bGHGm615bTAeMs2Fq13VFXQzA9mKRzEARf2OMx4lpP5VOvV8tEaAEXUSCyhpNh6W9DvBw68V5cv8AxKUwWLPUCSSSQSsHU1z3knDLinBEq5X+GNRtUUAHsRrnSCRquAFftbaYjAMKsCNLVRmXz2TIyC13cmmNHKqQxDfCW1GAB6dY+VtTgmuhUqK4SkUNY06ayiqBMAklmFrgHfvjRrw6k2RNJ0GhUWmYMNqXQQ8xO5J/2xgevxNKFE0JpKmnRpa8pcEQT2sbHrvg8WLW5XivPzFX9YrJmKKCPPw8jdRRlOEq2QFQUnLtl3IbzDupPwqDzXE6Ou0XwVX4SpytPQlFKuqmwYkl6YBDNHcysFT+InAdTxPRQQpZgB8KDSPTeBHywBV8VsZ8umq/zEk/0GHdngQUz/L9MXrzubVfnNhmW1tSJZitNnbTpCg6k0rtBBUlz1BkYpp1aVCo1RdFJmChpIMhYAsethsL4xlXiVapc1DHYEAfRYnFdNP5Z/X54w9ThX+KX7/xNHSZW/k9e78zZv4korOjU0mTpGkT846+mKBx922QIOhmT+cDCCiADe223aJMf2w0ykH1MG4ixF9hvMdO+FP1uVuNvdGr0eJeRfvhIzLMecz6zP6WH/WDKOYIMgk3N59dwf7YFy1UiIJHUAEkA7TpMgncTi2nfYXuZE3Ft57b4mZixsm5SFCigJbmqzFWje1+9x39/wB748xRm/8ALMT6RI7T0647AzYXSA8tLmdK2G3T1vafbHjqJIG3c3t/XA1DOJoWG2A79p7Riw52no36WPNvfebfT0xk2UhVF42/Xt+/TFVQE3k/WLf9fr1GJjNU/wAXtY9vb9x7YrObpxv09f7Y6dBnvYC/UdhHQ9DgarcaTYj9/v5YIfNruDJubg9L9r2nA38YhtIPsD67SLY6dAqqRfaZj5dMCVI/r+/ywWxmTv3P7+eIHSNz8oNvyvjZ0XsuBaq74ZOq2E2PptiirlgF1giPz/c46dF1OqyGUOk+n9RscFpxnMD7wO+6jr6i/rv1xGpTBFj+/wDvFZpgdcdOjKh4qdSZQTe4Pee89IHyw/4FxwV2YAONKzDGRuBY6sYl0F/TFerTsYOGDKwUp4f3f3iziTVq8f0T7HQzcH7Ly0BCgzO4kFuUi5m/sMSzubIb7N9JtzgsGO++klY/tj4+ubfoxB79frjjnan/AJG+pw9esyAg36CKPTIQRXqZ9V82rqDeedXQ6mn9MQzWfqNHmV3btJf+2PnFPiVXRJckhhv2INu3QY9PGahXTItPNzSZn1j8sUr/APSfkgf+RJz0K8An/wBGfRhxBmPNUNQREOWI27YOzXEFUAKyEECQVkA+gLWHp64+UNxSoR8cfIf2xEcQc21keot+mFP1zsQRt8BGp0iqK5+Jm7zecgMyhWj7qwu8DvA2F/c4QnxnW06URU5gwJJaIFhEC83+uEP8UxB52PuSfpfFJUA7/T9MTPmZhXtv4xy4VBs+VfCHZvi+Zqag1VtLEkqOUGY6COw+mBFcsZaSxsSTJPvOPA4/f7vi6QN4PecKJvmOAA2E5fz698ECjBiL9wZ/S2Kqa3N8Fo4UTa3pP5YydJ06Z6H8unXF6A7demw/U/ucC0s2Ose4H7/ZwY9ZIv0taf8AroMdOltGqOoJ7idx/QYKoOO5n9zcfuMApBA5hHSQdx02tvgvLVwsENEHcTN/7++OnRkbX2E73+U9u/0GClmAfuyYJtMehPp3MYW/xCAyG6djH577n6DBScSpkKJFjJJBue1uhEHa9vXHTJfmmXy2gAG25nqOptjsDZ3Op5Z557wpFwR6D8sdjp0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4" descr="data:image/jpeg;base64,/9j/4AAQSkZJRgABAQAAAQABAAD/2wCEAAkGBxQTEhUUExQWFRUXGBoZGBgYGR8eHBsZHBwbIB4bGxwcHyggGBwlHh8cITEhJSkrLi4uHB8zODMsNygtLisBCgoKDg0OGxAQGzckICYyMiwsLC0sLCwvLDUsLywsLCwyLCwsLCwsLCwsLSwvLCwsLCwsLCwsLCwsLCwsLCwsLP/AABEIAL8BBwMBIgACEQEDEQH/xAAbAAACAwEBAQAAAAAAAAAAAAAEBQIDBgABB//EAD4QAAIBAgQEBAMGBAYCAgMAAAECEQMhAAQSMQUiQVEGE2FxMoGRI0JSobHwFHLB0RUzYoLh8VOSB7IWNEP/xAAZAQADAQEBAAAAAAAAAAAAAAACAwQBAAX/xAAxEQACAgEDAQUIAgIDAQAAAAABAgARAxIhMQQTIkFRoWFxgZGxwdHwMuEU8SMzkgX/2gAMAwEAAhEDEQA/ANFk8lS8tPs1+FfujsMW/wADS/Ao+Q/tgvJUPs0hlPIv3o6D8UYtbLGJt8iD+hOMmxd/h1L8I/8AUf2xH/DKfZf/AFGDymPNI7jHToD/AIZT7L/6jFOdyKpTdlRGKqSBAvAnthnox5p9DjhsbmHcVMfwPiq1X0PSWSCVKoLxeIF+/T640SZJDtTHzSP1Awk4nwanQcPRGguSX5jpgdQAQRczy4J/xKqTGsSYsiBu0wfe317zh2dkdtSCovCjKtMbjilw9RqY00gC5gbXk/Kx2worcI1JUBhQS7F1VTIbXZSOmmL72IBtYLiWbdaRqhmYLHK6wCARvosw3EMZudurnMUq70FZZDOtM8irC9ZKsDboJ6x2wmtpf04xb9oYw8NikoUmmiX+8ijpH4f33xo85mMuNKmmpZhPKi9Z29ZH5YxNPMslRadWotpJ+CIBABCrfTMGRvCwMEZrJrqZkrUygWxg2nc6WMBuljeB6jA7xWUoTsdvrGp4ymumtOirgsQRoXYTNyLCxhiYNvmn8SZ41HgUaFNdGoWlgI3JsBLbWMiLCbZmtnkplqYaoTqYwCQHk7RqJgCwASLgEkXEcpxUyaWgoGnV8ZEjVBhlXryz2JwxMe0mZx4SVbhDZlyafkaV5jqVakEwF+yDAgllN46yO2Acxw+kKKrWXyarBiVMqhcBkLCQW0Gd1BAIEEYYcMySvEkKfiSVJkLIiQ4j6HviXhjhb5hmpaVpKV5vNmWGlCwCwSZ1DqLau2Cd2qjCTGD/AB5EA4EyOqU2pJTqBmafKU3K6YEgSCpnTfYm8YDzhyyVjT0iI5n6QXmWg/daDAM8pE3x9DyfhVqBqltFXXzEmNNz2aTNx62+oHH/AP49aqzVkZabaJHNy1KgiBP3AY7f1wJZCNNeEYOnyAdpqF3xfh7v0xdkqmV0IoenATT8MmCTDMaaE2JsjKCOjXOLclWpmo4y7QS0yaajnU1AAoJI0QxHN2G/VXwqg6uf4xGpjYFSCvmEi0wSthMzO04j5/lE1W5Q4JXmkq1pBMWYSCf7XxqbgReUFTxRmlfiTGkys2WL2N0RSCGHKGQQZAMEfI2GEfG/EtOnGnL0yxnUoiVYBeUxqmzbi0g4DXirFT8DjqxF995VXTa1/SYwflEWuoepTdiAF1p8KiwA1aihM7LPUQB13IgG4MHG5OzCDcK8ZbnyAhMctOkHb6OQPlB3PYYPznHS9FqdWlV5lcamy9ECNJYTEOGAvIP+3HuY4ZRAAZnpathVUjfexAj5n26wJRzGWy7Ba+tgZCNRUNI7kX0egvsNpurfwjgVAhPBstTQ06rhAoZl06bwVN/9SzHsVwzrrSrFTTCGduWBBiDJAgep/wCML6OcpV1FKi1Z0E6V8v7SZ+EITzXkmSIiYg4IXKFQia0FpW4J0hZHwnUrR92ASJFxIJV5w3VRRBv99s9rcIDSoegJEgkyCBeRA5gO4kWIMRjL8V4YykcoLCRBKqD2b7oFwbH62nGjZqtwKbuOYGFYgmJI5VkTvHQyCBaF+UyZzLOtVXpgCRKkG5vZgNNx+g6ThuJ+zNiTZcYyCjOyGS0KBppmWkxB+nythgMsP/Gv/qMBP4NT7tRh/tH98Ut4Vqr8Nb9R/XCHZmYsY1VVRQjI5NT/APzT6D+2KavC6ZBGmJEEgCflKmPfA9PhGbUWqz/vb+uPHy+eHr/6n+mMmxdW8L5emHdVOogC+mIkbAAAY9xZxGrm1RgySLX0juOox2N5mG5usmw8tP5V/QYvwFk0+zT+Vf0GLgpxsyXgYkGwPJx2s46dCVfEMzmtA1EEgfFHRRJJ9Yjbr3xUKuF/Fc9USAisZi4pNUHsdDAi3vjqvYTCaibj3iTL1Xp0iSkzzBqgcExZUVQS15BlhI2MjFScKUHShWr1ZfNclVBNtAVBcxew3kWwNkeLNUq1WFarVb8KU0pqGBAAqamKzbcwRe+DUr57UjrTVwJBLVaZ8wkjoDEgAglehvIw4JUVruNctw9dQ8+nWCPOqmiqQqD4THkBi07kMblo7Yo4t4YLK1annqopyWZF1sVSLQoImSCI2uBe8rKGezSNH8PlqjQZZXRomTM62iLnlHTY4e5FXVvNqODVNjoWFAvphyJa3YNFyekDxN55keDcDreXq11yqqAVC06ZmJKuxud7xF/ecBnOeUQjiiGU3Amq496h0gPvyzYQb7YvyueRHNMZsa5OpQ4OszJkJHmNJN9Kk9u9gyBCtTRQTtpAKgGBI8umVTSevwm15xx2FGcBZuZHxLmVNc6iZaNSaLhtiNToAduh73wrbMsgUimVVrjYdDcqsA9jF77i+HOZ8OaWJdwsGbtpgyPh263s3tgV81lVARqkhBICFSVvcA97HYsN+8jmbiGmOwd/36wjw+M1Vr+a4mlTUBF0wFModSAiygSbNeCeslXw3xFWoureYFKnUqvAMjeRYwbjtvi/I+Lslr8sZYQNnZiW9ybz+98F18zReqtNMqlSvUFiF1lwFgGyqABA6n364RkBc7y7pep/x1IUXfNzQ5njNDPECisjVL1f8tBAmBq5ixBEcsTsSYx5mPEtHKppfzKb6RCEwHIIEo913gkGCARIm2AuH+EahYNUFCgsWpiDUAKkDWFGhQCR1YRIO+EvH/DbipRqUq1KsjBlspADaySQii0coJHW5644uLiVLTspm8zmnbyQpQq5UatShmBiJAB5rGOntgJeF18uvlqTqcu0I4K6o5fs2gWtYibEXwryXC8xRuRUgmbSt/lsce0eI5nK1zWeizqbDzJJibwTe5BB73weIlNvCb1eTtzqI39No6qF1MVpnm0hlM6dMqwKkaZMCAPvel3fhzPJUU03RgCQQ4AqHzO3OutTAFuYXnrgPKeJKDoC4q0FP/kWEJEbMwKfu4jDH/FMtRRgKoQsfhAVA694QCex1T898OqxUhve6jcBiWpKua0kkgurxpEba5ja1gRPtiw5RTsVBaAx0AyQdMuwImSTeRJMdcIOGZ3z6jJl6JZghbbSG0m0aiGm9zETGwOHb8QZBFVKlNVOmagZqZgkBVqwDBIsCRsN5wAx/GEclHynudp06QFS8KOZgyqVLGNQJAZR0JBAhl3OL6HFqQSm2unTamwBprW1rDhefW7p5sKwY8u4YQYxRU4ogRUK02AgFjFTp91WhR7XGE/Fc+iumgUzYmamixFvu09V+n9MH2YPMw5fKbHLcXpagPMoMQbPUrM59I1Agb/iER1x5xHMc/mvUpEuVQBSTBvAFpMyT6X6CcZ/LceytOmhKywTQfLpqlOxmASVewt2PbEqHHkqkeVRFNVHM6hI0eogSBeCJiT3vjAVt9f6mYzbC/pt9Y+NNuoB9j/cDHhn8J/X9JxVfHBj64VUfJk/6T8wR+uI6lnHgqnpjvNP4sdU6CcWjynv2/8AsMdj3i1b7F7Dp/8AYY8x1TIXk1+zT+Vf0GLj+thivKH7NI/Cu3tiYPp9f3ONmyU47EWXv/zipEJvLAdpmfrOOnS+BjwL64pAYD4tW/xCPzXbtsccKrdVI9rj8r/kMZOmLWjxLL6zSYIilpZBREjaY0zcek4W181nG5i1wSwJ0AyBEhREkDrc43NbzXWt57JDJpVUBFgCNXMLMbWFreuM6OFZkGKYWoknSzsKfpcVIdQb3UMDFicUdoSOIjsluZ4Z/MZnMAOz6tYJaYVSFm4kgjStgZuLRj6LX8JIKHm5rM1jqBZ5IICi5LBVDVNp29IxhOG0hRqu5qMa2uGlIUEqY8snqBcRcQDj6gmZD5ddbnS6qsBZOx1JMzETcAWBmZOEMWLbR6hQsyGc4lwqlTFPL0KGZra9ISmC3MQQHZnADC4NpEi34gVW4bX4hSR9b5fo8PKsN50ERI2JXuAdrNqHh2nTTTQpgVQABUNMMdUGY1MBpJkkx1N+1TJnnLU6z0qQqR5flKwpudRGhqx1aSdwAAWsAwJwYIEU6kmZfLeCqYqVKbM1fUDTplyI8wEMLG20LP8ANHbFGb4NQVKdPMeWELwtOnQYVWbflAJEjrYXIEdMaqhSVE8guhVCRCTSKkGDEEzEaZY9CDN8HZnNI4JllcbMR1EG7gMAZAlheLHvjmxOTa8TlzKuzHefO6/hvLVKLGih06gFLRqBGqfhJGw9NtiMU5Th7ZJhUGYPlaWKgx5gDBgApAIXUyhSs9RM9d/nMxGoIFJZiwFMoFLNdvja4mb7x6mMQzORVW8xQWcDmdo1KSL6dSMqiLaRAIP0Eq0YGFTG0eP5lTSZi2qsUTUEGoqSti2qBaTIBJMywm1GazrilFWqQvmMypVEeWykfDVpaio5oGtdJBgCBh3w7h1I5pqlNRdYSJLESIChJhjAOq8AAT1KPi/nrUqUqY06nAp1KZIZLQV7qpY/DAMsbrABFlppqPa7x7w/K0an2iUWcudCOQKkAfj8mqqiTeY23vhqPBypJNJQCZbyajw3oUcsQD3DL73xk+A5Xitc6KeZ+yFzVZgVA7CBLN17dyMbnIJ/C0lDVvOY2dn6RflVZk9IJPeTcY4YS28184XaJ14MtUBlzVQ5XVLofhYqbqQ6ib2gCBeegwSvEWp1KrVaJqUKhJDkFzTFolIgLyqYkXWYnFmd4nqdfMby1LAGrUEKgve9h/YiSBsxz+ZFJQUpv5MR54j+JM/EyBgW0tI+GKkfCBbBsgTYbmLDHIbOwi3MV8rWamKObUVFYKvlalaRPJqWGFNvvGTtM2GKM4me0fw7ZajWps5Cv5jTJYaCw++BIF4mOhwelJaDEs9MggeXWICVlIPwsVBDkgb/ABRvNyNbkUhRqJJAEzEzHUgbz2xoNDYTiASbNzOcc8NUQqnylVgFkqAP0xhKlajl/OZqSPCrpkAAMx66pFyd7b43niLOny2BUnc2I9B7nfHzzNV9TEJEsFVWIOmR+IifXvfCcdtkv4R+UaEr4zc8K4cmZpM/8Ci0CBpBQNJBaeUoLCFIMdT2xZR8L5anAGWpKR/oWx+YxZ/HBUDGYi50sQBtuAR8t/TBKZwMAwMg7G+GkMImwZJqRwKrFtvh7gTNukWj92xfWqgiLfMSPmOuLFewAsOg6ew9sBClUY8IxdM7wceED2/frjZ0WcXT7Jvl+ox2LeL0/smuOnT/AFDrOOx0yPsnw5GppoqCdC2J9B2xCvw2qPhUN7EYX5F/s0/kX9Bg+nnHXZjH1/XE2jKvBv3xlqeYK9Bh8YPtED6dfnjzT+/74Y/4ofvqre4GJJXot8ahfa35SQffGdrkX+S/KbpB4MR8QzqUU1ubbQN2PZR3xkOIcVzQ01FTVrZUppBhS2qPcmI2uSB1Axp/EPDFaqtRJdKa7Ei7FohVFydpt06xhTS4yXzNbK+U9M0VDLWiQ0FVJhp0GYgkk2MkG2PRR1XHYHePpJSrM/sHrEOW4kRVrLWpMr2RtFQ0yrQNcchuZANp3ww4dmkRanJUDhSR5uYNRTPWAqze/uMMOKeEmoZd3OY1htLMGQai7EDUG1TqNpvsMZ7KcCruSZbYqLTM2F529dvXEGU9Wz93jw4noYv8QL3ufHmA5aiXTzTT1NKwx1Ss6tRWLbx9TjeeFs8jUFUjUoudRHxdVsLAcoB3t6AlLnRUatUSlSZaRSmrIVAVWQtGltROok/FbZR0gd4Ur89QBVJ02U6o1XuRYgz+hEDD3BHMRjIa6m+Z3LACnqdgYMgDTuwDEloEDoZ1L6kBeIM/lMrJrVFVnpkKjfeu06UUFjOqC0fpiHHMh51FFLurMLtTbS1wYMg9OgmN8K+FeGFpsKjvUruQqg1G1xojlJMwIHbBABBuYpgXN1Mpn+A5mvozNZm8zRTIadIZDNiGjbYCSWgncXvyNTlPKwNPSGL1YMtedLmLlbwLbY3FTKqF5yRspKsQCQxJW940gEAm99wTjPZ3LAGrVCgstMGCF0sQ6KwgcsQY9IBtGG48pskRWXGKAMoynEmEAPqGxGoG/uAst6avkcH+JlFTLFvL81gukCIPOIkawJgkGYiJmQTjLuF1aqepAoBKsxJAJNiY5do6mIvfDmnn0NMqGEsCAYF3KkgADuYPXeMV4yH5kuQaNxFHDKNQ6jUzDUh5mgMqMSSS5HwTABH5iYkYrz9GqpUE+aHphxUKiCVLGCGiDCgDURci9sWZB6pcIlVA1MPrFW+qLEGNu4g2vEkk4t4lrSkpqVKeo3AE+WCfu6plWE2mJBC9onZu9o+EoC93V8ZqfDbOmVTWum0mSJk37m9++xtHUHi/F/L5C+l2BKkAtBtuDci4+8PfBmS4pRpUJeqimVET97y0BgR3B6fI4QHilNgar0S6ippALItSCOUAfEATzBW2lpP4WZeKEViO9mXeFcrVd0q5ttbMHYKdlp2VQBEcx8w+yg4ZJwnWCMsdOWqJARhrWXbS+hSwNEaZJCmDBtMHF3h7Ps9MVKg0PVBDiI0ETyQegUqsf6TttgHTWyxAq1TVyhaZVQCoMkKQBJSSGtcRiRaPPMrII38IPQfM5NUqilSq0ZHmmilRKpIJAOpm+1YbmVEmepkaThfFKtZnZaT0KVPlCtpGoxbkiVAEGJ6i2KOEcS8+rNOmUphT5pamVJKgaL31KAd+keuHCNIYTv8AqRv+QxmRjq01DxAEa/AeEz3iKsvkyfiv/wBel7/LHzMM4q01JKjWLg9iJIIP543nimtqUT0/Xt9MWcB8K0c1RfVqLoAUPSfUHcW/QjphONCUbejHvkCuoqxAP/y7MBv/ANp4C/Cb3vbVAJIHbvgfi/iKtTp1K7ORHlEK/wB4M0NpkXIA29Z6YMz/AACjQC1awYIGHmFZ2J3Bkk/K8Ye06ORfR5Io1maF0o9N3a5gAPDBh8RmI6Gb4XjwZcR75v1jMvUYcthBV+4DmK8tn6yV1SsIV6fmK0W0mIbsJmP+sO1YR0/fbGY8QNnkNMZOgGV6jBiokWIAUlYiRvEGe3XQhXBYaH5C0zaEBABJsA02j0tJnFVgjaRkEHeEq2ODev1wMH7Ylrxk6V8WqfZN8v8A7DHYo4q/2TfL33GOx06NMk/2afyr+gxeXnC/JPyJ/KP0wStT8t8ZNhBbFOaYBSfvQYk+nb03jtjwP8v30xRmXMqVjUh1AkxHyJvPa4v64JRZqYxoXCXtBVgx0AzEGAHtAiIJA+Z2Jxk+I+IM1UdU1qWMVC/lqsIpkF6g/wAwgCIjeD1Aw7yv33dygWn5Y3K99WlZY3AE+oNxuF4dy1lVVefJpkkwQpqMZG92mTIsBG0YoQIwIIiHLA2DCqPhjO1notm8wHpppcU0AWbA3UmT2m+/0e03SmxAUWsCgLRH3WUAkH/T6j2xleJ+M/NqBMkDRrkxVd6ZIQCbMoME6t3gwBgzLZitRpD+IqipVLszMsAEuVsAAAYAF7mD02Kg2TgxlJzGPH/8liqvqmSQAIjupMkbdCYKyLwMPVqCnXLKSdJDgEMJ5vhMAG/MZsIxus/zMVfzNUwTtBECFgATIuCLgC/LjEVayVStSm6lL0yTbmUKI5hqYiPugzOMINb7nmGrqG22HE+g5isQNSkFRAN5O23oDv8A7T647L1PNXSGJeQYFjAGrVzR92VLA9hsDKFM8ABpRnIQC4gTcyGaBEge8euBK1eqKbApEr8dmMkRrIDCdjYAbRYbEylj5RQIA842aDmfLLgAUtbIG0khSoUBQbC25HX3GMvnuOVhmzlxl5oVBoZiSSFaGLAwFhSouVm18EcHy2XywC0gQQOYlQGZovMNYkTc7D3OKuNI7Kxlwq3FNXHOsAqTps9j8RECRO0FdMTcYKqpPN5JnXVAWQv2jKwUi8cx+IkDew3F8Z+v4b1Sdd9yFsJG5IG3tvcbyMaPh4ChTTUCRM6UVoiDpClnW99YgWNlmQZSopTu4hQNwQVBudgIYyRFzBPTbGNnK7mEuAHiA0slQIdmMangWNyTEkEHTJufleLYuNKlTpzRJco/PTaLtJBKqYEX6COgjF9POUG8ymAnnMZSoE1NeTJAgtpvt2J2wV/GU2QUgq1KxqHn8rSDDHVPxaIuIJna3TCGzZCe09sZ2aqOzrwmNPAEL+YobS2oaSSQJnTPQkGe5tfth9k+EU9JYIjtZGJZBEXGqwA6WEna2Ds7kAKmoUzC6dcqPvTA1fEJg3m4+Uss/l0VZNIgTEiQARuCQtQEesAg798G3UalBr92ixiAaoLwdF8sLGrlJM7mSBMAkgynv16iVnDM/raBmKAYORUEfaEh2C7xDEBOcD7sybEWeG2oxWJGuoHOtZOtIEKLQwMW1dQLxthjU4MjMldGGqmdoWTqGnQYsd4gaYN/XDgl/H/cAuR7K/1GrZpDKaNFgCwBCn2kCIG4ggd538zddgWg3Ym4BmSSdxf2jaJHXAOXzKO+lnvpBXTb4lmdK8wEGJncEdMQrZoggPykmADNwBuJ37fP0xnZMTqBhjIANJEzPG89rPctUJJtczMmABPeBF8aTwjXiWYMoEL8UJ1PNe5O4P5jAme4BTrkhY1XNjpa53jubbg/1w28KZFqdNqTsGLEQIhoE3jt6gkevQc2IqLJ2nLk1GgIzqZanXo/bKmh20rpmH7SIgTG1/e+Mpx/wVSRy1BfLZW5WWAUaNUBrQIPfCfPeHqq5upVy2YaiadQ+SCSyjUAHYKZC6tTdpm0DGt4RUfyfLzFV61VyS1RQoJnYABoEKAN+hwa42Jvw8IDuKqZbhnE+J0q9Oi78lRyGqKSHOlS0dImBcjqYw5z2eZfMRQxDmIDRCtMkGCCFJ1EdR7Xhl8p5eapFWlFaoRKgEE0n+L8XMRET8utnEq9M1aqKyktBaBOkk8pja/b1U9cc9quwnYwrNuYVUp6QBMsANXv3FzYiDHriB2wvyOZTUy31jUzNqPNsCb2HXaPywfJ6H8h+R3wBG8IcQXirTSbfp+ox2O4r/lMbdPTquOxk2G5Ujy0/lX9B0xbq+vX9/ngXKvyJ/Kv6DCnw1UIatSYnkeR7N9O0z647wmb3Ufmr7YXZzMgVVB1FYAKjufT6fuMGqf3+/38sJM3mgKwJEqrLMjod9u284bhALbxeW9O0M4bxoVK70qlKd1VdUKwIBZiSqww0iZtteZJjwQVACVIdGVVGoxSAEiwu7yDJNgbc0DGVGaUF8zWYLSaqVNpkKHsI3l13/XroslxNatM1G1aWaVQHntI1EAgAG/+q/0pVLNCIfIFFtG1IairNVYPa9KmoABExzBmDDrfeJxKsymk6iu0WlCoM3HNIUFYYm09++MhxThKVTqoSGAJaNUbbaWJiw6Hv2wBQ4zmKJAdjBsrMqsCQbDm1aT0ueuC0bAj7RYcMSPGfQc1mKzajqpDUW1HQ3WAwKliCdrmQIHQ3BzOfoZamNA1uVuYEkdgBYLJ2EKb73nHZ3xBWJA0qVJ+JUGoEHsBuNsVU6uoEnVFiSSZ3kydze9/WcAEABoRjMSQTDc3x9/iUqu0bn6m83npH5y5/icx5CPVFOoCoIZLOu06rEMQCBO/NuATGQ4dVGvSwF5UnsDYWj19savh/EVoqtJ5C7JUW4IjXoYC6RBgnltics53lAVRtJ57ilLLK0kmQDyiYE8s6dUA2uYv2wqbiL5pClOKaUwIBDa3pn4mkHszN0Mwd4OI1VLVamYLUyG009KzpRRIIqAqOYkmSRY2MbYNqZjQxqU4KLUKsbSObTD+4CkfymeuOK7XM17wjgtPSWp6KlRqZTQrBnp80Q4RbOQQZcgG46w2NDnaI8wowUWJcOGBAJHMOxjUI7ges5MBRmFIZxUpj7Fk+IqQdKm8RJKnoRM4COYqHNvRq1CtVho1hgdNVyC0CCGOyTIshvLGVhVQ97e45crFe5t7YZneH1g+ujmUpJcSQdQ7hSAzDYTLKAZvvgzheSzNJ9dWstU/GulSGAIYioCyLMgTFwZuRBBb8I4ef4d6DsC6KqJWqgGlzGdOgFQGkzeSS4EmAMW8eWonk6KJqpo8o1FqBfiXTAWGhZC6YMAkz6r21UBtNJJWyd/OdTdyUplpLEN1jlYE7CxEjfuPbBPifh/KzJUVazwoILJUgkj7hmpAGzALYyQJGPmb8Rp0AKlF6jKH8wCoSo0CAyAtzVGYcpAstzvjeChSoVGeJ1SyMbs2q9ibAWFh2knsp1JYBYV0LbmL+NeHl8wVaTFK53YGJk8xJA67mx9sW8EyOaan5rZmjUHwljSkxJgSrAmQVba+oYo4hnrFSeZgSQLkj8IG5/tqNpwLxGglBmZHrIStJfLpNvCIiyt1GwE223tirsyi6VNHzk/aajZHuj2nk61VdS1DoDGdChdQIkEHe/ecZ/xLkBQrVQtxykE3sVG5O95/LGl8JcUoHLq6MF1CXWRyvF1JgEtPfGT8U8Q82pVKXDMqr6wALeljhmPG3e1eXPxgPkUsAvn9om4f4nrUKpCnVSn/AC2Ji3VTuhtNu+xxtuE+NMs0rUcIzD4K1gZ6hhysegJCwALDHz3+DTzIY+8RPpvgrJ8Lp69VN9bDYGNXXYH4o/0zt02w7FiduIGTIg5n0F+LovP5lIIFIYKQw+Vok/8AW5wuyfFalQ68vT8xQSfMd2Cm9xqshN9pJubb4RcHyYzFecxLKrFVSbW79ydz/wAY0GXpsisooAEklSAOUHooKwdtv+8UrhHjJMnUV/GSp8bBZVrp5D1Lrr0mQCJZY3idjH6Ym4pZWqahBZaguyiTNoJG5vF/TAHF+HfxNLS9JdSjkIQK2qxsV3PrBv0wk4NxPyKYXMVDqpvcPMhQwA2Fx6m3Mb4Rmx1zvKOnzah5eyG8PqEVKZYzrBAB2IuZHYTGNQG9Ld4jb2wiq011ioTIW6RAvtt02Bjsd8PVEjr7Hv26YnzAbER+Ine4t8T55qWXZliZUDtuCR62nHYC8XIanl0l3MsfYQAT+Yx2JizXtH0vjHOScaFn8I/QYVh/LzwPSrTI/wBy3kX9PzxfQrcikSOUbe2FnG68eTU/8dS9/umJ+sDp1wUzxmnDb/uP6jGQbNPqcspVpOnVEMJINwTH9ha4xozWtbCfigDg0zs5a8TpYEkW33G4PXFGAAk3E5jVRBxjMU3qJQFqNMgkIJk9FHSTJPse9sOKufRVGmk4A/1i/wAtFvqd8Z/KZH4WVRrDklR1IJ5fUxsOpCjrjRPoqUwykEEf0wXasD3TUBsKEd4XUnwTxj5DsEohg4EhnnlvGy+/rgDi2ZFUNFMgdpkX6XAFsJeHZGotUAkaVaSbXHQDsP8AnGkzDKF2gn9j8sD2mQbmcMWO6EVZditJZJ2H8x67nbft0wQ71KfO1MAR8M3Yep/YHbDDLaWpn0EGTMSQFj1mMRqqHpaGPOtiJH9d+n09cXsx0bSRQNe8AzFFDXDLdag6DqbQR/MAfbDR6iU1kxLORpf4bqbCIYtGqY98Z7MZNgWZtRWIjobEG5BiYm2K8hXZimuStPUukkWDmSZ6zYT2UCwx5+ZWHHvl+Ig8xtw4f5tekRUQu2umoMweulhzMRJIvMxhtQSmaZ8tnNNgDpnUqkTyqrEEAsYiZnvAGE9XkPmU2KPbcWK9mEwb/u4wzpcYoOOcmlW6qZgkjdW6gzPfAOSVFfCcgCsbhHDs3RDIztpZDChpDxIkFQDFp69Oxwtesi5qqaR1VqtRl1lf8oVKhkKpE+ZEgkiAAffHeRpYPqDAmJmd5364kcs38Q1dDGoK3KJOtbGRsZGkx15u2Jwf+SmlJAC2s1PA+JeXS0kkii1Niuguxg3YjfUbw82Jk4LocRGldbctSSF0aIEk6lUQbkzJuSSdsZ7NU6q1aFZSvmsB5qrMVEIXVoEm5DABWIEjFfEatVqx1NFFXDIQGFTlZQBUgSoG0rKgkRJOGNjA6jV7Kv4fpk6nVh/d97ibiOX/AIgn7Vafwl0qSsMRp1KYYQ0gaSRpjTcBY1dN9WWy4DLUZERToIblCKCeUkxI3iMZvivC6j1tAqiagUzI16CSA2qBqmAwi3XthxxUDUiC0bXiEVY36SRBPtvgHoNtHruvehWXyWtixAVYGomzteyCbhZMlzYXiWNquIZihltb1XLuCXZaYJMkES33ogmJ0iwg2xVU4lQpoQ1Qsv4qQYkHsXUQLeuF1ehQKOESuNcljpC7gX5hewAvvh4bVuxk7LWw4k6rq9TzRlwqhQUZTBZjYliRzBQwYX6Ndowt4rTZailFteGNlJ/FO1hDRvfrjqvHPLNJgYKllKlDpIuBMWWwB5ZAkjbEM03nkEaDDTLTBAaZtPUGPTD1skqIs6QoY87wSlQhwFOpjBYm8sQJ+QifmcHVcotRtIEFFF7C/QE9elvU4LytEUtTEeZa2nmuep0yR9O+PcnQejq1QZ5mYfO09b/T9bVTSK/f0yRn1G5RSylUDTr8tj8RHtEyIPbr0wpzVJqtfyzUAOnVqqSdlPL13N/1OGzZ0lt5B/pis5VGMnSfcTv6YgykOSSZZjBWgBJcF4YKlNSwFxJnCilk2qZitQDakhgCTMWuJ7TFsaLM8TFKmRTknqeg7TH5KLnAPBafkjWwYu55VAJYmDvEwPU2E32xije4R4rxjHwbxBXootQjXRJWojAWIFmIP3SOo6zh1wrNlvM1brVqr0P3iw+kj6YQnKDWa1SmpYWUA8tMHqfxtveQLC2D/DYvmegFU79JWbxgcjd2Ei77SvOc9bMN+BET0ksGO30+eOx7w5Scq9Q71XLkehcAY7ClahtDZbO8a8OzFE0l1qqtAv8AIX/f5YC4/lVNMqkQymCNpEkH/wBsVZXmRQpD8onSQSLdQDIPvgmjWhgBtI1MSI9ja52tM7yBaW4sesxebJ2fIgPDcyTTVpHwid+nKdus/pgPidPUT92eZDMRaJvciwkCemDuGZVtFe0eTUMdyjHkIv1i57k+gwt4xmDS5riRN7mRMi/yHzwWOsbHVMe3UFYDSoQ+qmyVPhD0wxVj3NM1NF+tp2wZSAeXplpMFiFO7CftKcA6u70tQJnlmSV1DPrXlasCwhugM7nqJkWNtsG5XOUpCZlD5iQBUFnIBNlcAsJBNtjJw44tS6l3ixlo6W2MozfEDTK/5ZLHcEiD6hgHHzGPADUcTUHeVkqPdyAu8bT8sNslXqOmqlWWsoAtUlH6j1XaGJJJPMAJjAWceruxVYkE6i8RawgWO4IuANpNlY0JbeG7gLL0yxpgjWDqiALTBBkzYQJ+cYZV1erGlCIYnl0hgNgG5Cz/AJCxjGepZqHQMyOB0nSxmPuuBJAmI7nGt4fmKRI54N7XB6m03F/19JF9UJCd94i4lwZgdelmmYJ6MLECB/wcZ/O02puDt0YWO3cXH7GPq2aNOp9mSpWB5hMGV/BfvufT3tl/FPh2kKbNTYiL6TcbRAO4HWMIzAMI/CxUxCmYlBtYCDF5BUb9TM7+mCmy61FZSJEAr3Bk95tIi/TGYo5wg6WjUBAPce+xw/r5ijY0ywdr6IHKt7k9egjezHqMecVo7S4cbxTVyjU2DJaDtNt4Iw2yebLlQkyWFpAM9rmJ6ev6xarquTJ9Tf672PfFdJfJ1PIRip0WN9N4AjTJMAc1t77Y1sZY96CHA4McI709L+RXclwAFYoXaBpLoFcE3tHvfclMtdqxpnK1aDKHquWqKwAYEliDSVWLHUNWqxLHuMVU/F+mrqpnUqXBhg8ysMdRII35Yvb1xo/F3jFkqL5arJp02qa7qAdWpAFOqQSL7b4TV7n7x91tEHEK7UwpZWRgNJUyAoEgaAfgWJtuL++FDr5zBmuAJv1+G/0OOzeeFZzLtoOgQVmORZbUSTAYEEWkEbYNSEFht1PT+mGpiJoxL5QLElRyw5ZNyu3YwfodvWY2xXmWAQzYss/MrEf19xiv/EkpspeSpYaypuAbSJtax+WFvibPIHilU8xAvxzIYkm0Cwiw95wwYaPeMUcl/wARFudqhqmlblmMTtsInrE+mHnCfD5bTJLo8Kp5gpnsS6i+wiZkd8JPDNVBmBUqgWErqEjVIgkdbT9Rj6SOP02TSecHcaCbR3t2G3W+LenRTZk2dmFLAn4AlIBQCL2AJLFY20kkIQeskb37Rr5IBZaABsnbvM7n19RtOLc34iAp9QwJFyFm8T6SL274yme8Thqi0xLMT8IMLJE3YiSb7AfPFGRqoGIxqTZjStSVuWkKQMydY1KfQmQQQeoINsUrwmreTllBvbU0WGwNQ9uxxZlaKunNKzzAqTIPqTJMHpse2JPlqIImpVcWMazEATpMAE81++w2wjLi72wlGPKNO5g9KkgcKs5mopFjy0lBMEkosUxY9BMdcW5eiabamYNWaAz6RywPhUBRA9/SfQBuK1ED06YFNQVHKvNBG7MTJPr674Bet0YxO8nbbc/OfngFQatzDZjp2mlp5xWlXbnYxYyxANttvlGDeEcRSjkM6VBLVatRVJAkAhadh/Nqj0GMz4epg1Hp0oLXhogEAXbqY6T6jG2PBgcvQonQDTdGLKkPUImdbTBksTMTPfqnNhOcUq7CEmQYT3jvDqi0hlVo6OanTpiVuxggFiIgyQfrjsD8ZoBqLa4AkRqUhTBF1cGQ24K3sNtyOwrLhw43KqPU/czsWXKyAk/T8TFiqXGklma06oMcsXKqbRaSR7YbUMxIU3LREDYEbydwNQusgGNicRoLyr1EDb2/O2LJC7e+G9LpL6XNeN+73/GM61yUtRuPD37H7RjkaIZmkWgfXb9I+uFHFch5qtTQ69BLLcCDMRG5EWsO03xDPZyp5TGi5Qg8x0g8sw0b7C8+h640Xhrw3T8vzGroxhWDWBWOYE6rKfYe8xi7qGx5BtPPwLlxc/KfOa/C66nnpP29e4HfbFuUo16oK0qZe0XQnRvF/l17Y+p0aorI01amnYLoWWF4CwusSABMiNW8zAOX8SZVVB8yjbcMyQpnY02IKkWEQDiRu5upMrU6xTATEZegaKpTYFSO9r6QD7jBFPSSSQZFhcfob/n9cMP8Up57NLRpjWgmWi0sQBBI7/K9tpwzzPAUpuQA2nYn7pb8JWbAd4+YxRhyLsTJ82NuPOYvxHwjzVQ02BMtqVjpnbae39cC5TIVwYUOgH+oMvy3H6Y2S8Npa+WqrPZQitfe8Kpn1PoJ6Yd5Hw6rE+Y2x23HW5MTjczY/wDsubiXJtjqYinRq9xPcrf8sF53KZhqahSzOzBdINiDsR2FoONRxzhqUabNTJUiLA/FeOpETIjbe+M1xKjm3QCktam2oHXqC6Y2C+Xc3gyZ7YEOMiErNKNjcK0zHijha0arUUfU9IAMymxY3Me0gbmYn0AGQ4iLU6+1yr9idHUAkWWJAPqDAKv6nhzMmXeXqE35SNXqDAE/LAjeF6rLJpm8nfeO24+eI+xeVjMvElRqU1EvXpsonYozNvA0qxPQHcWO4IjCzM8XUsSFKjYCRYCwEwNUdzfDTJ//AB/Ve71PK7qF1kHsbqJHWJ98K+P+FK+WYCVqIRZhafQgmx+ZwuieIfdB3jbwVmFbMEuoYCm5XUdIFQQU1Fdrjc+vtht41z9SutOrUWKhJDXM6RGkmfhvO29sZvgGSqKWZKqiFkllGgtNlh7MZnpa+2Cs1XqiiocLoBPJTUCP59FxO8k9BjdJ1bze7UVNn9Bjmk+s2+eGWX8RppiqjHTsV6XsINvrtaIGFVLhFWtV00wAGaBqMEDe/eBPvGNZQ/8AjcGkXOYhh0gAn2UyT9e/bHEMN4Pc4iPN8bpKZSmWM7ubQfwxHMDAuvQ3wAyvUBeoSbdd4/f9TjQ0vBFRdYUB2idV7DpHY/U++DqPhd22OoSIi/vs1j+/TDRjZhcA5EU1MzkaIL0wxAUsvzE32742tbIUWHIA3aL22G0j9nFS+BzIIeGMldth1URJjef0w78KsqNUo1DOYVuYsNLMsCGHUruJHUHvh2N+xUkj1icidswAMyea4auxhCIIsNrzYkSLYppZClSqLVgu8wGOyk2BAAC79yffH1TjS0TTLMAABsSeU+jb/wDWFuY4QqQwaikydNUtIZQZE6gVEKTcEWOGJ1GN+8RvFvgyJ3QdpjGqPBgEegBj8rfU4ll8lrqotWVBkRbcLJA9YH07Y3OU4a7KrJShdM6hpJ7wgYrb1YD264U+NsnSq0VK1PJrq2pQwKEdL6oIM9eu4kY186uO6N/KDjxFT3uIRX8EZciVJVzYjWZMAbqdlIA2/rOAcr4Vpi5SrUPdNIAZTMGbzEGZ9ojGWo+I+J0xo+yYC2olfaZV1/T1xo+EcdIpBHqrqYE1TEhiZsEUSyhTpAa0XxNjdkNP6yt8Ydbxj5QmnwipTbVlqIBGqdUao0mFF4BOrV7BZ3nAvBs9mPMFKtSgKDLsSGttKxebcwMH1wRlPETUNTDmQySShJtEFVLMTC272XeCD7Vq1q9aq7x8IRRZpWNTbWKnWCIPzOCbP2duBsPXf+4tOnOVhjJon4+H9QjN1waVT7pgbSZ5x2MjvEqJ6MTK9ijiFSKJ2kgEgwPvCP6747E2HPhddTg347SrqOkyY30oRXhvUW5WTTE7AC/y29t8VvcEWNo/6xKmvKtpkL+n9sQr1NpHS+AhRXRzRZx9nIAgiDeRAUd522jp64KyivUHlK4VNMKGMlx1gwTEyDG8XxHM5NSN97kA/Fbr6YJqcPV6J1MFIPKRuD/U7SOsfPFHS4ib1HY/U+fvr8xfWdQDWkbjz8APxf4lQyddLKgYb7LPyYcw+t8Jk4GK+YIKaCQztOqLb7bXPbFhzuaocry69GBlSPQNIHscQqeK8zqApA6trKQxG8Qpg7TscNfEFPPHhErnLrVbnx/fvH/C1GXqGjRClkJLco0kACTqZgTYiJHUDH0PI5fJLSBqhWawqGqVqEVPvLJJIOqQFFttIIjHybIeIW812q0QK9SNTVVnUBpsAFWLAAx6YaU/EqsQWo87OXXyyEsG1GRqbVzAQSdp9MLY6qB2m6CASN5ocp4jpJUcos0d6ackDmHNpLaoMAhegYjsBn+L+Kq1Os3keXVptBCOxV0McwMtcEyw33iYAxKh4gy48ym5zKM4raqahTJqbC8SdEGSPnEYlwLiVBadOlmKyI6ioWDJKgMZsYMk9L9fbHUhFXMtwbqJ3z+ZzTqcw1OnSRg5poQC0GQGuT8yfl1xvcnmv4mKdPLyw5ifNgD/AFF1AMSbaQflhJw/N0Tw8rrQVKSuYZSHYF5HxfFKCTpm1jtcTgfG0otUjlYqChWOU82oFT8SmZIPYHoMAG0nuwyuoGxNpxDLVqK6mqDQLHQo1xtvUlWN/wDTsesYi7qKTBHYuwYgsVkmCBNwZ5QBbYXwM1KtmEJqAsXSqaanSAARCkqJ5oIuSTvEC2MLS43r3plisyGMRG8Hf2g4M5itDmLTAHsk1UvpeOxTYytSjUNmQqGg9hfaesDHcYznmPRCqWTnd9W+pZAHUQLn+0YEzWaRwIo09j8bs5+WpjAiIE9BjzNVxV8vyUCadRLOPNBkyAFJA3JPXpicWHG0qNFeRC+I5n+Jy1OnRbQ6tzhBzaY6RvB3G/54K8DcN8uo3nt9kyEKKhv5kgALPSJJ9dOMx/C1KLB0bmmbLpE+guAI6Ynm8xVzD6qjFAByhZgGIn639MHbl7IjCuLRSmaXKcSpZbMJUCal1OIEGRzAEAn37fO+I8c/+QUXMVU8pjcRcAfCOnTt12wiyWV0MC2lwFIhVVCGixkT6iIw/wD4zLOQBRrAzeKigDrvpUzMdcDkdi3eEBUQLsYd4Q46WdqteKYJXRSN5SDdupJLem3ph5w8JXqExToqJ0Oq87DVuNSwAoKg2Nz92L5LP8QqJRJVEmCY1VGJi0FmYi+9v+MXZbiarR5czRSp5ThQL8241AxqJOyuG367YfjNiqraTZVrcG9/KazxJkxl8tVqUaupwAHLBXczblcQ6N6kkQCIEzjA8QytXPLOqqXy6FgwEFZ+ICJLEntHoDeReIeKq9QsjFjTKppEKBIABaEsCSO+wAEC2C+BcYWgXqFPMU02BmVCx94G5PWbThA/kNUcQQp0iV5Tw5mfPCVqtWp5YFWKjlqdiCs87die3KQex19HNGsai1Gf7GoFciIVpMMEUONwLlhtEzjP/wCNk1HcUE1VaafFJA0gqGUyJmL+2+Bh4sqEP5QpoK1aXPRXCxKgzIbSLk7mRucPDquwiezdrJ8pu+BcYrLR0kF9LVAHQCRpaACdENzQJGwAB1QZCzys1YVKzLSLFCyswgrBAUGNRUFQNRg72HT5zW4xm6lTy6NSoQzMyhdWkszHVpEwRqa/STgo5GtVrNQVvIOhSS78xDTAUKT1kfPHL/IkCYy92mPyh/HcqlSqG85FplQL6gAwkGNZANgDI3nE8gmWpjU7F/a0/oI9mxlE4VFRlQmqwYjUqkzBiYImOt8P8t4bqOQamr/e0R8rn6RhmPEpYvV+78zc3UP2Yx6qA8/xDqvig1HGXylJQ7mJ3Md/QDckzjSZHhqimqTAWCrbSwGon0EEN/KwPwglQ+F8LpZYE0lGowWY/e0kHTPRDsR64Or8RQCEIOoD3Uhielp6wLAu+mxs3MrqKqr58q8vz58CS4mVjYPHHnfn+8cmLOJUgq1ATJLTckxzCwPaP3Ax2K+JVYpvFjbafxb777j2+uOxDkILEgUJeoOkajZg+XflX1C2+XriVRD2/T9Jx5l/hUx90fp+WPHYgHYDp6+8YVDlVSlvAEj13/tikVjHeNh6f06YuNRbxuBgQszbn5z79OvT6HDceVsZtTAyY1yCmEv/AIxRY2ncG4+mK6eXp6gygAgzymPcdxIJG43wO6euF9U9focVjrtW2RQZJ/ghf+tiJoBQD16VSpU5EXSwqS3RrhYKzJsTtYzbFT8CpVMy5WmCoWmU0OVk/f2O9/QW6ycIVzlRTZz7Ez+s4mvGW+8qt+WO19Oxvceondn1CihR9Idw3gaNncwHNUaGHlkQepUksBB6CI2MYBocHbNVazjMKr0auhRoMQCdJEm0kGxvIOCKXiNVbUfMRu4Or/n8sG5HjlJSTTqIpYywjTqPQkGAT8uuNGDG1UwPoZjZsq3akeoi7hvFzUevSWjTq1PKqJTcEDQ8wai691I+7vtvJwBxE1da0aiHzTCqFi4kxojuR6xB26aDh2Ry9Gqa6U4MNs0rzb26DpbEq9NKmeo5iWSlTX4F5rw4kSQASQJt0F8IyYShAbmNx9Rqsrx94jp8WalUY1hVUOAy6mKn3AJA0E9rW+nvhiu1R6moELpBUdACzCB1IER8sP8APZIVc/lswj/Z00JcsCCpUuYOm7XbeSLHfBefpjzwQyMpoi6xuHMkiOoI6XvhbLQuNVyTXzmuTwpl6mtBTFMqqFXBm7Bz8MCACdpuFW4xc/gxdJRapCSCAVUna8tEmWg+gkRfDbg9QNUqQZ+zozHeHtPfb6jBufzPl06j9URmj2BI+pxpBuh7PoIrsce+1e7b6T51W4BSNBnVwKa1VQlk5tRZUJs0CnzBx1gxg/LeCcv5vlElmpkPUtANN9Wld7MCtz2b2GGdfJwn8PVTSrDKCNU6tNVKbmRHTyxg7w/kWpVX81tdV6aF3/EQ9RVtsOQKLDocVuFCEg+70+m9+2vbELhXULHqfb/XwuLP/wASy1EqvlmqagNMAkC8M5eTsdKxb+pxw8OUTXUVKZEqzKuvUo0NTueUb6tMdh3NnXHigagaj+WvmNLaykfZVPvAiPrijMinWrUirlkWnVl6dRlvqo2Low6SYm8emFBQaJ8jv8/bGHGm615bTAeMs2Fq13VFXQzA9mKRzEARf2OMx4lpP5VOvV8tEaAEXUSCyhpNh6W9DvBw68V5cv8AxKUwWLPUCSSSQSsHU1z3knDLinBEq5X+GNRtUUAHsRrnSCRquAFftbaYjAMKsCNLVRmXz2TIyC13cmmNHKqQxDfCW1GAB6dY+VtTgmuhUqK4SkUNY06ayiqBMAklmFrgHfvjRrw6k2RNJ0GhUWmYMNqXQQ8xO5J/2xgevxNKFE0JpKmnRpa8pcEQT2sbHrvg8WLW5XivPzFX9YrJmKKCPPw8jdRRlOEq2QFQUnLtl3IbzDupPwqDzXE6Ou0XwVX4SpytPQlFKuqmwYkl6YBDNHcysFT+InAdTxPRQQpZgB8KDSPTeBHywBV8VsZ8umq/zEk/0GHdngQUz/L9MXrzubVfnNhmW1tSJZitNnbTpCg6k0rtBBUlz1BkYpp1aVCo1RdFJmChpIMhYAsethsL4xlXiVapc1DHYEAfRYnFdNP5Z/X54w9ThX+KX7/xNHSZW/k9e78zZv4korOjU0mTpGkT846+mKBx922QIOhmT+cDCCiADe223aJMf2w0ykH1MG4ixF9hvMdO+FP1uVuNvdGr0eJeRfvhIzLMecz6zP6WH/WDKOYIMgk3N59dwf7YFy1UiIJHUAEkA7TpMgncTi2nfYXuZE3Ft57b4mZixsm5SFCigJbmqzFWje1+9x39/wB748xRm/8ALMT6RI7T0647AzYXSA8tLmdK2G3T1vafbHjqJIG3c3t/XA1DOJoWG2A79p7Riw52no36WPNvfebfT0xk2UhVF42/Xt+/TFVQE3k/WLf9fr1GJjNU/wAXtY9vb9x7YrObpxv09f7Y6dBnvYC/UdhHQ9DgarcaTYj9/v5YIfNruDJubg9L9r2nA38YhtIPsD67SLY6dAqqRfaZj5dMCVI/r+/ywWxmTv3P7+eIHSNz8oNvyvjZ0XsuBaq74ZOq2E2PptiirlgF1giPz/c46dF1OqyGUOk+n9RscFpxnMD7wO+6jr6i/rv1xGpTBFj+/wDvFZpgdcdOjKh4qdSZQTe4Pee89IHyw/4FxwV2YAONKzDGRuBY6sYl0F/TFerTsYOGDKwUp4f3f3iziTVq8f0T7HQzcH7Ly0BCgzO4kFuUi5m/sMSzubIb7N9JtzgsGO++klY/tj4+ubfoxB79frjjnan/AJG+pw9esyAg36CKPTIQRXqZ9V82rqDeedXQ6mn9MQzWfqNHmV3btJf+2PnFPiVXRJckhhv2INu3QY9PGahXTItPNzSZn1j8sUr/APSfkgf+RJz0K8An/wBGfRhxBmPNUNQREOWI27YOzXEFUAKyEECQVkA+gLWHp64+UNxSoR8cfIf2xEcQc21keot+mFP1zsQRt8BGp0iqK5+Jm7zecgMyhWj7qwu8DvA2F/c4QnxnW06URU5gwJJaIFhEC83+uEP8UxB52PuSfpfFJUA7/T9MTPmZhXtv4xy4VBs+VfCHZvi+Zqag1VtLEkqOUGY6COw+mBFcsZaSxsSTJPvOPA4/f7vi6QN4PecKJvmOAA2E5fz698ECjBiL9wZ/S2Kqa3N8Fo4UTa3pP5YydJ06Z6H8unXF6A7demw/U/ucC0s2Ose4H7/ZwY9ZIv0taf8AroMdOltGqOoJ7idx/QYKoOO5n9zcfuMApBA5hHSQdx02tvgvLVwsENEHcTN/7++OnRkbX2E73+U9u/0GClmAfuyYJtMehPp3MYW/xCAyG6djH577n6DBScSpkKJFjJJBue1uhEHa9vXHTJfmmXy2gAG25nqOptjsDZ3Op5Z557wpFwR6D8sdjp0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608" y="5038725"/>
            <a:ext cx="2505075" cy="1819275"/>
          </a:xfrm>
          <a:prstGeom prst="rect">
            <a:avLst/>
          </a:prstGeom>
        </p:spPr>
      </p:pic>
      <p:pic>
        <p:nvPicPr>
          <p:cNvPr id="5126" name="Picture 6" descr="http://static.plusgsm.com.br/data/MetaMirrorCache/img219.imageshack.us_img219_8072_cabecaareiaqd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29889"/>
            <a:ext cx="2785692" cy="182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1.bp.blogspot.com/-yZ6l5gV_PVU/VZpevGdJ01I/AAAAAAAAXmQ/Z-ONXu4YHJo/s1600/graffiti%2Bem%2Bfortaleza%2Bclovis%2Brenato%2B%25283%25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29" y="5012493"/>
            <a:ext cx="2460676" cy="184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noticias.universia.com.br/br/images/docentes/c/ca/car/carnaval-em-madureira-tarsila-do-amaral-notici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29" y="0"/>
            <a:ext cx="32385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sp1.fotolog.com/photo/1/62/2/crizis_16/1238015614559_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808" y="32792"/>
            <a:ext cx="1401875" cy="184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365" y="24855"/>
            <a:ext cx="1857376" cy="1857376"/>
          </a:xfrm>
          <a:prstGeom prst="rect">
            <a:avLst/>
          </a:prstGeom>
        </p:spPr>
      </p:pic>
      <p:pic>
        <p:nvPicPr>
          <p:cNvPr id="5134" name="Picture 14" descr="http://4.bp.blogspot.com/-qtTvL1-E7Ik/UeGsUBnL3LI/AAAAAAAAHa0/YWZcLwQmACI/s1600/How-and-Nosm-Arte-Urban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153" y="86618"/>
            <a:ext cx="2056242" cy="177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56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origens da arte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22437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De </a:t>
            </a:r>
            <a:r>
              <a:rPr lang="pt-BR" dirty="0"/>
              <a:t>modo geral, o meio é um dos elementos mais importantes para a comunicação do que observamos, sentimos ou imaginamos.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24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origens da arte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pic>
        <p:nvPicPr>
          <p:cNvPr id="6146" name="Picture 2" descr="http://40.media.tumblr.com/tumblr_m8wc9bkanW1rd0zqho1_12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268954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historiadomundo.com.br/imagens/rinoceronte-em-chauv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52936"/>
            <a:ext cx="3212663" cy="208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encrypted-tbn1.gstatic.com/images?q=tbn:ANd9GcSSNyFFn4hfKinyPKj8Jr1sNJripHUTb0AcauBzQDValIMSS-W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20650"/>
            <a:ext cx="2906947" cy="203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tse1.mm.bing.net/th?id=OIP.M996fb5c958b97e7bbdc7295e51403325o0&amp;pid=15.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445" y="1412776"/>
            <a:ext cx="2857500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://www.jornallivre.com.br/images_enviadas/arte-pre-historica-no-brasilr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7" y="5192978"/>
            <a:ext cx="2621206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15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6981" y="1340768"/>
            <a:ext cx="8576121" cy="4566196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São </a:t>
            </a:r>
            <a:r>
              <a:rPr lang="pt-BR" dirty="0"/>
              <a:t>desse período instrumentos de pedra talhada, decoração de objetos, </a:t>
            </a:r>
            <a:r>
              <a:rPr lang="pt-BR" dirty="0" smtClean="0"/>
              <a:t>joias </a:t>
            </a:r>
            <a:r>
              <a:rPr lang="pt-BR" dirty="0"/>
              <a:t>para diferentes partes do corpo, pequena estatuária representando a figura feminina ou animais, relevos e pinturas parietais com </a:t>
            </a:r>
            <a:r>
              <a:rPr lang="pt-BR" dirty="0" smtClean="0"/>
              <a:t>temática </a:t>
            </a:r>
            <a:r>
              <a:rPr lang="pt-BR" dirty="0"/>
              <a:t>de caça e figuras isoladas de animais ou caçadores</a:t>
            </a:r>
            <a:r>
              <a:rPr lang="pt-BR" dirty="0" smtClean="0"/>
              <a:t>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30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48680"/>
            <a:ext cx="8226425" cy="2448272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Segundo </a:t>
            </a:r>
            <a:r>
              <a:rPr lang="pt-BR" dirty="0"/>
              <a:t>o teórico Victor </a:t>
            </a:r>
            <a:r>
              <a:rPr lang="pt-BR" dirty="0" err="1"/>
              <a:t>Leonardi</a:t>
            </a:r>
            <a:r>
              <a:rPr lang="pt-BR" dirty="0"/>
              <a:t>, o homem deve ter sentido fascínio pelas cores desde o </a:t>
            </a:r>
            <a:r>
              <a:rPr lang="pt-BR" dirty="0" smtClean="0"/>
              <a:t>Paleolítico.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  <p:pic>
        <p:nvPicPr>
          <p:cNvPr id="9218" name="Picture 2" descr="https://i.ytimg.com/vi/0GkcTdic_M0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369" y="3926779"/>
            <a:ext cx="3023658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108" y="3933056"/>
            <a:ext cx="2259830" cy="1690279"/>
          </a:xfrm>
          <a:prstGeom prst="rect">
            <a:avLst/>
          </a:prstGeom>
        </p:spPr>
      </p:pic>
      <p:sp>
        <p:nvSpPr>
          <p:cNvPr id="6" name="AutoShape 4" descr="Resultado de imagem para período paleolít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9" y="3930280"/>
            <a:ext cx="2265990" cy="169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just"/>
            <a:r>
              <a:rPr lang="pt-BR" sz="3600" dirty="0" smtClean="0"/>
              <a:t>  Não </a:t>
            </a:r>
            <a:r>
              <a:rPr lang="pt-BR" sz="3600" dirty="0"/>
              <a:t>existiam teorias a respeito da arte. Existiam cores. Pintores. E o fascínio.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05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1332" y="908720"/>
            <a:ext cx="8576121" cy="3240360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 smtClean="0"/>
              <a:t>   As </a:t>
            </a:r>
            <a:r>
              <a:rPr lang="pt-BR" dirty="0"/>
              <a:t>cavernas pintadas guardam, até hoje, </a:t>
            </a:r>
            <a:r>
              <a:rPr lang="pt-BR" dirty="0" smtClean="0"/>
              <a:t>a força </a:t>
            </a:r>
            <a:r>
              <a:rPr lang="pt-BR" dirty="0"/>
              <a:t>desse fascínio e vestígios daquelas técnicas rudimentares empregadas para a obtenção das primeiras cores usadas em pintura.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9" y="4653136"/>
            <a:ext cx="3398634" cy="220486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2" y="4653136"/>
            <a:ext cx="3544864" cy="221554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7450" y="4653136"/>
            <a:ext cx="2141612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0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88640"/>
            <a:ext cx="8226425" cy="5760640"/>
          </a:xfrm>
        </p:spPr>
        <p:txBody>
          <a:bodyPr/>
          <a:lstStyle/>
          <a:p>
            <a:pPr algn="just"/>
            <a:r>
              <a:rPr lang="pt-BR" dirty="0" smtClean="0"/>
              <a:t>   Os </a:t>
            </a:r>
            <a:r>
              <a:rPr lang="pt-BR" dirty="0"/>
              <a:t>pigmentos principais eram obtidos a partir dos óxidos de ferro e do carvão.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   Misturados </a:t>
            </a:r>
            <a:r>
              <a:rPr lang="pt-BR" dirty="0"/>
              <a:t>a gorduras de animais e </a:t>
            </a:r>
            <a:r>
              <a:rPr lang="pt-BR" dirty="0" smtClean="0"/>
              <a:t>aquecidos </a:t>
            </a:r>
            <a:r>
              <a:rPr lang="pt-BR" dirty="0"/>
              <a:t>em fogueiras, no fundo da caverna, davam origem ao vermelho ocre e ao preto</a:t>
            </a:r>
            <a:r>
              <a:rPr lang="pt-BR" dirty="0" smtClean="0"/>
              <a:t>.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amarelo ocre também foi utilizado e o branco brilhante devia ser obtido a partir de cristais de calcita.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878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  <p:pic>
        <p:nvPicPr>
          <p:cNvPr id="11266" name="Picture 2" descr="http://cienciasecognicao.org/neuroemdebate/wp-content/uploads/2012/07/Imagem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8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50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614085" y="1844824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chemeClr val="tx1"/>
                </a:solidFill>
              </a:rPr>
              <a:t>Em outras palavras, os meios são condições do pensamento do artista, são momentos do seu processo de criação e parte integrante da sua expressão. </a:t>
            </a:r>
            <a:endParaRPr lang="pt-BR" sz="3600" dirty="0" smtClean="0">
              <a:solidFill>
                <a:schemeClr val="tx1"/>
              </a:solidFill>
            </a:endParaRPr>
          </a:p>
          <a:p>
            <a:pPr algn="just"/>
            <a:endParaRPr 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4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39552" y="1124744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2800" dirty="0">
              <a:solidFill>
                <a:schemeClr val="tx1"/>
              </a:solidFill>
            </a:endParaRPr>
          </a:p>
          <a:p>
            <a:pPr algn="just"/>
            <a:r>
              <a:rPr lang="pt-BR" sz="3600" dirty="0" smtClean="0">
                <a:solidFill>
                  <a:schemeClr val="tx1"/>
                </a:solidFill>
              </a:rPr>
              <a:t>A </a:t>
            </a:r>
            <a:r>
              <a:rPr lang="pt-BR" sz="3600" dirty="0">
                <a:solidFill>
                  <a:schemeClr val="tx1"/>
                </a:solidFill>
              </a:rPr>
              <a:t>arte considera, fundamentalmente, o ambiente, o meio e o material utilizado. Todos eles, juntos, condicionam as técnicas, as ferramentas e o estilo do artista, sua marca inconfundível e seu significado sensível. </a:t>
            </a:r>
          </a:p>
        </p:txBody>
      </p:sp>
    </p:spTree>
    <p:extLst>
      <p:ext uri="{BB962C8B-B14F-4D97-AF65-F5344CB8AC3E}">
        <p14:creationId xmlns:p14="http://schemas.microsoft.com/office/powerpoint/2010/main" val="36908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Desde </a:t>
            </a:r>
            <a:r>
              <a:rPr lang="pt-BR" dirty="0"/>
              <a:t>a pré-história, o conceito de arte e de como ela surgiu passa pela necessidade das pessoas de representar a natureza, assim como pela necessidade de representar a sua comunidade, os seus entes queridos ou personagens de sua </a:t>
            </a:r>
            <a:r>
              <a:rPr lang="pt-BR" dirty="0" smtClean="0"/>
              <a:t>história</a:t>
            </a:r>
            <a:r>
              <a:rPr lang="pt-BR" dirty="0"/>
              <a:t>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73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Essa </a:t>
            </a:r>
            <a:r>
              <a:rPr lang="pt-BR" dirty="0"/>
              <a:t>necessidade repete-se desde a pré-história até hoje. Como exemplo, podemos dizer que as primeiras imagens, desenhadas na pré-história, respondem às necessidades vitais do ser humano pré-histórico.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4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</a:t>
            </a:r>
            <a:r>
              <a:rPr lang="pt-BR" dirty="0"/>
              <a:t>arte é um dos meios de comunicação e expressão do ser humano que revela sua convicção profunda de criar, além de ser uma atividade que proporcionou grandes avanços técnicos, relacionados às invenções de utensílios e materiais como as ferramentas, os suportes e os pigmentos de tintas, entre outros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408" y="6121572"/>
            <a:ext cx="79057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6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730" y="4581128"/>
            <a:ext cx="6723974" cy="148012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340768"/>
            <a:ext cx="2304256" cy="2509079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 bwMode="auto">
          <a:xfrm>
            <a:off x="0" y="3861048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584" y="1343710"/>
            <a:ext cx="2201416" cy="2486785"/>
          </a:xfrm>
          <a:prstGeom prst="rect">
            <a:avLst/>
          </a:prstGeom>
        </p:spPr>
      </p:pic>
      <p:cxnSp>
        <p:nvCxnSpPr>
          <p:cNvPr id="12" name="Conector reto 11"/>
          <p:cNvCxnSpPr/>
          <p:nvPr/>
        </p:nvCxnSpPr>
        <p:spPr bwMode="auto">
          <a:xfrm>
            <a:off x="0" y="1340768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046" y="1371224"/>
            <a:ext cx="1770581" cy="2474547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177" y="1371223"/>
            <a:ext cx="2526407" cy="245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8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As primeiras civilizações artísticas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 A </a:t>
            </a:r>
            <a:r>
              <a:rPr lang="pt-BR" dirty="0"/>
              <a:t>região do Mar Mediterrâneo passou, há aproximadamente três mil anos, a ser um dos principais berços de grandes esforços de progresso do ser humano no sentido de edificar sistemas políticos, culturais, religiosos e também de caráter industrial e comercial, que contribuíram para suas realizações materiais e espirituais.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459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  <p:pic>
        <p:nvPicPr>
          <p:cNvPr id="18434" name="Picture 2" descr="http://cdn.wp.clicrbs.com.br/viajandocomarte/files/2015/02/FOTO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843" y="1318419"/>
            <a:ext cx="76200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20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Um </a:t>
            </a:r>
            <a:r>
              <a:rPr lang="pt-BR" dirty="0"/>
              <a:t>aspecto curioso é que o povo egípcio, tal como o mexicano, o peruano ou o hindu sentiram a necessidade de construir, sob a forma de pirâmides, autênticas montanhas de pedra ornamentadas com enormes esculturas talhadas em rochas.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694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3384376" cy="316859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3905212"/>
            <a:ext cx="3635896" cy="295278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8" y="3539827"/>
            <a:ext cx="2885653" cy="318796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0" y="188640"/>
            <a:ext cx="20955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66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37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67544" y="836712"/>
            <a:ext cx="84249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3200" dirty="0" smtClean="0">
              <a:solidFill>
                <a:schemeClr val="tx1"/>
              </a:solidFill>
            </a:endParaRPr>
          </a:p>
          <a:p>
            <a:pPr algn="just"/>
            <a:endParaRPr lang="pt-BR" sz="3200" dirty="0">
              <a:solidFill>
                <a:schemeClr val="tx1"/>
              </a:solidFill>
            </a:endParaRPr>
          </a:p>
          <a:p>
            <a:pPr algn="just"/>
            <a:r>
              <a:rPr lang="pt-BR" sz="3200" dirty="0" smtClean="0">
                <a:solidFill>
                  <a:schemeClr val="tx1"/>
                </a:solidFill>
              </a:rPr>
              <a:t>Essas e outras civilizações </a:t>
            </a:r>
            <a:r>
              <a:rPr lang="pt-BR" sz="3200" dirty="0">
                <a:solidFill>
                  <a:schemeClr val="tx1"/>
                </a:solidFill>
              </a:rPr>
              <a:t>trouxeram grandes avanços técnicos, principalmente na arte de representar o corpo humano, o seu ambiente construído e a natureza. </a:t>
            </a:r>
            <a:endParaRPr lang="pt-BR" sz="3200" dirty="0" smtClean="0">
              <a:solidFill>
                <a:schemeClr val="tx1"/>
              </a:solidFill>
            </a:endParaRPr>
          </a:p>
          <a:p>
            <a:pPr algn="just"/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254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38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67544" y="836712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3200" dirty="0" smtClean="0">
              <a:solidFill>
                <a:schemeClr val="tx1"/>
              </a:solidFill>
            </a:endParaRPr>
          </a:p>
          <a:p>
            <a:pPr algn="just"/>
            <a:endParaRPr lang="pt-BR" sz="3200" dirty="0">
              <a:solidFill>
                <a:schemeClr val="tx1"/>
              </a:solidFill>
            </a:endParaRPr>
          </a:p>
          <a:p>
            <a:pPr algn="just"/>
            <a:endParaRPr lang="pt-BR" sz="3200" dirty="0">
              <a:solidFill>
                <a:schemeClr val="tx1"/>
              </a:solidFill>
            </a:endParaRPr>
          </a:p>
          <a:p>
            <a:pPr algn="just"/>
            <a:r>
              <a:rPr lang="pt-BR" sz="3200" dirty="0">
                <a:solidFill>
                  <a:schemeClr val="tx1"/>
                </a:solidFill>
              </a:rPr>
              <a:t>Através dos séculos, sucederam-se diferentes métodos e estilos artísticos, assim como teorias relacionadas com a finalidade da arte para, em alguns casos, reaparecerem em épocas posteriores com alguma modificação.</a:t>
            </a:r>
          </a:p>
        </p:txBody>
      </p:sp>
    </p:spTree>
    <p:extLst>
      <p:ext uri="{BB962C8B-B14F-4D97-AF65-F5344CB8AC3E}">
        <p14:creationId xmlns:p14="http://schemas.microsoft.com/office/powerpoint/2010/main" val="11316507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460375" y="324810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tx1"/>
                </a:solidFill>
              </a:rPr>
              <a:t>A ARTE DOS POVOS - GRÉCIA</a:t>
            </a:r>
            <a:endParaRPr lang="pt-BR" sz="4000" dirty="0">
              <a:solidFill>
                <a:schemeClr val="tx1"/>
              </a:solidFill>
            </a:endParaRPr>
          </a:p>
        </p:txBody>
      </p:sp>
      <p:pic>
        <p:nvPicPr>
          <p:cNvPr id="19460" name="Picture 4" descr="http://www.culturamix.com/wp-content/gallery/2_60/arquitetura-da-arte-grega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25745"/>
            <a:ext cx="4566220" cy="303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xQQEBUQDxQUFBQUFRQWFxcVFBQVFRcVFhUXFxUUFRQYHCggGBolGxcVITIhJykrLi4uFx8zODMsNygtLisBCgoKDg0OGxAQGiwkHyQsLCwsLCwsLCwsLSwsLCwsLCwsLCwsLCwsLCwsLCwsLCwsLCwsLCwsLCwsLCw1LCssLP/AABEIAQcAvwMBIgACEQEDEQH/xAAcAAABBQEBAQAAAAAAAAAAAAABAAIDBgcEBQj/xABFEAABAwEEBggDBQQJBQEAAAABAAIRAwQSITEFBkFRYXEHEyIygZGhsULB8CNSYtHhFHKSoiQzQ1NzgoPC0hVjk6PxFv/EABoBAAIDAQEAAAAAAAAAAAAAAAABAgMFBAb/xAAtEQACAgEEAQMCBQUBAAAAAAAAAQIRAwQSITFBE1FhIvAFFDJxgRUzkbHBI//aAAwDAQACEQMRAD8AxYBPARDU4BdCRTYAE6EQE6FNIi2NARhOhGFKhWNhJOhGE6FY2EoToShFBY2EoToShFBY2EIT4QIRQWMIQIUkIJUOyMhCFJCBCjQ7IiE0hSkJsKLQ7IiECFKQmkKNErIiE0hSkJsKFErOkBOARAToXSkUtiY2SAASSQABmScAANpV61e6PXVW37W5zA5jopshtRj70NL7wIiJw3kYryNQbK99tY5jA5jQ7rHOaS2m0tPaBjv7htnxG32QSwB13eIwwORjYYXJqc0ovbE6sGKLW6Rmtk6L2yeutLxjgGUmzd2S4uifBS1ujCl8FqqN/wASmx3LukLSzTOJAHgD7lMDyM2/mub183uX+li9jE9N6jWmzAvbdtFMCS6iZc3i6me1HKVXH0XN7zXN/ea5vuF9FFzSciDsUpotdgcRxxV0dZNfqVlUtNDw6Pm4JQt80nqTY64N+gwEz26f2b533mRPjKz3SnRnaabj+zvp1WbLzjTqciIunwIXRDVQl3wUT0811yUWEoXu23VG20u/Z3kb2XXj+UyvFLcSDgRgQZBB3EHIrojKMumihxa7QxCE+EoUqI2RwhCkhCEqGRwhC6LLQdVN2i11RwEkMaXkDeYURbs27RtBGYI2KPHRLnsjITSFIhCTQ0yIhCFIQgQotDsiITSFLCaQoUSTOgBOARATgF0JFNl76J9JXa1SzPPYe01GiP7Rt1pOUmW7OC1ZgAAI3L52sdodRqNq0zD2OBB+R4ESDwK2jVbW6hbGhsinVA7VNx9WH4gs/VYZKW5HdpssXHayzteNykneoHR5fWKdnx4D9FxKTR1OKI7RQBEjD2/RVzSetFms1fqK9QB11rrwktAOQc6MDhKk1u1moWJl09uq7u02ux5u+6OJ9Vi9ttTq1R1WoZc8yY2bgOAGHguzT4Hk5lwcubMocLk3SwaYpvjq6jXNd3S1wcOUhey1wK+bGG6ZbLTvBIPmFbNBa+Wmzw2r9uz8WDwOD9vI+asnopeHZGGqj5RsVrIAmOHjsXhW3QFG0m/aKTKjsrzmgujdezhcui9cLPbGljH3Khg3KnZM7IOThO4le9QrXg0+m5cM4yg/KOuMoyRUtKdHlmeOw11F2xzCXDxY6RHKFnOsOgKtiqXKolp7j2g3XbxwcNoW/wBKmD895XBpTQNO103U6zZadmRBHxNOwhX4NROPfKKsuCMuuGfPRWjajajNextqtjbxd2qdEjANOT6gOZ3NyxG1TWjowY2uwdc80XXi4EC/daJIDsoyzG1aTYqYAJZdOAEbANw8IV2fU7o1BlOHBtdzGU7GGNDWNAu5NADP0VQ111Mp21ptFGKdoAGYgPA2PA27nK/txgH6zXJa2jvDMf8A2DwXJFuLtM6ZJS4Z80WmzupvdTqAtewlrgcwR9eRChIV86WLK0WmlVaIL6bmu4ljuz/K76hUYha0Jb4qRmzjtlRFCEKQhNITaI2MITCFKQmwo0Ts6QE4BJEK+imxJQiAjCdCs9Gyaw2ukIpWmsBuLy4DkHyAja9YLXWEVbVXcN3WOa3xayAV5ySXpx9iW+XuKPXP9TtShJJTohYkkkUUA0hbzqab1hs5djNJh490bVhdCg6o9tNglziGgcTv4beQW9apWPqrHRpk4MYGzvgQD5Qs7X1SXk7tHfL8HvUaQGMY+Ke90e6VIZefmlaBLXYT2HYf5SuHmjs4RXattNSubmADXMnabzmkkbu6vTFEBzSMA6RuBygSMJhV/R7IrFh+EAeWEqwMhzQHGAJMjbH0EoocmdjnFpxxG/dAXHbavZkRjkRj9foue1aRbSBc9/YGMuOTQM3FUTTfSFRpveLMwVjdEOB+yvOmZnEwIyEKyOOU39JXKairZ5HSfbmVOppB7XVGF7nBvwggBt7cTgYVDIXRarQ6rUdVqGXvcXOMASTngMlCVq44bI0Z2Se6VkcIEJ5CBClREjITYUhCaQo0OzohOASCKuK7EikjCYrAlCKSYhJIwlCAAkjCdTpFxDW5uIA5nAIbrsFyWrUjRch9pcMgWsw34OcPbzWyaPpfZ3B9BVfQeixToNpjINLRzaRB8Y9VZbBVwAy2ct4WBPI8k3Nm1GChFRPQptnwhSOMZZqOmcMEx5mUC7Z5dbRzm1hWYbxxvNdheBjJ28EAieKNoY9wAJuNmd7jvxyxC9Zhj81z2upAF7HdxKQ2VzWzVttosr6bTicWGSe2MWzzPusKLTk4EEEgg5gjAgjeDK+gLTaqmYDY3buOeKyDXiyFlqdUuwKva5P+LzwPmu7R5Kew5NTDjcVwhBPQIWgziGIFOhJRoYwhNKkITSFGhkyKSdCuKwIwjCSAElCKSYhQlCSSAEvb1MsfW2tsjBgc7xyb6n0XiLUOjfQ12kKjh2qpDj+78I+fiuXWZNmJr34OnSQ35F8FssYIAwzz4FenQoh04wfdQWmzEHs44KazvwnasdKjUbJCS03dylY8LjPb7TcxsO0bkmWoEwcDuyKYkd3WSoNIMkDguC06RZTMTJOTRif0XLU1ip9x0tOHeGH8QyQI732e8JG5U7XjRIqWd4A7TWlzTxbj+nir5ZSHRGRyXk6x0wKdSfuu9k43FpoTpqj59SRbklC3zGGkIEJ6aVElY1CE4hBRYycBJFJWlYkkkYToQEUUoRQWBJOhKExEljsxq1G0m5vcG8pzPgJK3TVyzGnTYw5NAAI3AQJG9ZnqFo69UNY8Wt9Lx9QPNa7YWXR2t2Sxddl3ZNvhf7NfSYtuPc/J2mmCVDUpkbM10Wd8p9QenuuZFrZ5NV4B3Hj8iuW1EuGIbIyJEwvVqUWu73guCrZWkuEuiJ+HOcssE6GVTT+m2WVt5/ePdAiSeA+ZVK0Nba1tt9JlRzrrql4tB7MMBdB34gDHeuLWu0dZbKuMhjrgxJ7oAOfGV7HRhZ71uLvu0nebi0e0rQWGOPC5vl0cTzSnlUV0bNo9kMGGxVjpFtPVWKs5ubmhg5vIbPqrbSi6qP0lvH7DVB/B532wuLFzJL5R1ZOmzGoQITkluGONTU6EEDGlAhPKaoskTpJIgKxIrFCMJIpiBCKSSAEklCKYGj6jsijRI2h5Pi/9FeGO4lUjU6pFnoHe0t8Q7BXOm/Z9QvM5/wC5L92egxfoX7Id+1upkHML12Vg9ge3I/UHivMdSkLgp2o2d0iTTJ7Qn1HFQjKuxyjfR71YiNhVU1p0o+hZ6z6cS1mZ3kgekr29I1yA0xBcWwZnszDp82+aq2vwmyVLowDAI3C+10+hXTjpyS+SmfEWZO4k4kyTiTvJzKuvRQ4C01pz6kR4OVKVq1BslU1nVmCKd1zCTtJgw3fEDHJa2spYWjM01vKjaKUgY44LOele1gUWUx8dQeIbLvyVq62pTbI/Q8FmfSTbestTWDu06f8AM90n0DVl6OO/Iv8AJoap7YMqKSKC3KMgCBCcUFEY1NKcUCgZMAnJJKZASSSKYChEJJQmICMIwlCYFy1NtV6g6l8VN14cjj7ytA0ZXFRgWLWG2OoPFSnnkQcnA5gq+6padFSdhBxBMxORnd81i63TOMnNdM1dLqFKKi+y/tmPRc1ps4e0iPNdFmrBwXSyks1wO6MjxtHUpBpPMlsROM0wcIPAx6JaUsIexwIkOkEHcRiui22RwcH0+83EfMHgVFatIdYAygJec5m7TO529w3cijdQbbMnsGqr6tsfZ8RTpkFz/wABxa0fiIw4YrXdG6PZRpinTaAAAGxsjYjovRLaTcZJJvOJzLjm4ldFqtTWNkkNaAZJwyXTkyzzVu6RTDHDFe3ycmmbUylRfUqEANBJPmcFhelLZ19Z9Ygi+ZAOYEQAfAe6sWvOtH7Y4UaJ+xYZn+8cMj+6Nm/wVUWppMGxbn2zO1Obe9q6Q0oQnlNIXYcg1JFBRZIBTU5ApATJJBFWEBIpQnKVACEUkk6EJJFJFABdOj7Y6hUFRmzMbHNObSudJKUVJUwjJxdo1rV/SoqUxUpGR8TfiB2jmrKzStNoBccdjQJceTVhmjNJVLM+/RMHCRscNxHzWyaE0cGzWtBDqxALhHZaIENaDjAmPXasDV4HhdLpmzpsyyrntHVVrvri7BptOeILyNmIwapbJZxShuzZ7rrfDRP0Fw2ml1tM1XyR8LQSBGwneT7LjUL5Z1OXhDdJaXusJpgvugkxlgJuzksa05rTVtvZLrtI/A0jHbLzt5ZLaNLUYoRuaB4hv5rgtegaFrZNSkwuLGm9dAcCQMbwxXXgzRxu5Rv/AIc+bFKaqLow1BelrDo79mtVShsaRHIgED19F5y3VJSW5eTHlFxdMCCKSBDSEE4pqQwIIlBIZMiAkiArSAUkkUxWKEkkUxARhJJAChKEkkAS2St1dRlS619xzXXXd110yA6Ni1fQuslASKlama74fVM4veQAKbBuAgQMcPFZGrL0d2UVLewkSKbKj8cRMXBI299cOtwRnHe30jr0maUZbEuzW7N9vEzGBcOJyZugbfJS6Ub2qbR8TmzyabxPkCF1WGmAMh4CB5LnteNobOxhI8SB+axkjVb5INKu7B4j5LosLfsWnb1bfZQaapTRPI+ylsuDWjgOeSQzF+kB97SNb/TH/rafmq6rX0lWTq9IOOyoxjh4C6fZVUheg0/OKP7GLm4yS/cagigVayoSaU5AqIxpQRKCTGTBOQCKtREKSSSZEKSSSAEjCQCKABCUIpJWAIV56K6P2lZ/BjR5kn2HkvG1R1fNsqm9/VsIvfiOd2d0YnmtIpWNtltFNrAGtfTaAAIANNzpw5PaszXalU8S78/BoaPTt/8Ao/4LRQqZBedaqn9LAP8AdO85vf7V003ZFeTpN0WhpxmNmeIfgFmWaDR3aTrNNMgnZ74ADioX3mtbeEXQ2Y3xBUtjs0dupF7d93lO3ipLT3CFF+40Zt0qMvGjV3XqZ5ntD2KoS1PXyyX7E8/dLXjwOPpeWWFbegluxV7GVrI1kGoIlJdbOUagUUCojGoIppSYzoCKARVqIBRCCITEJEIJwQAkklJZ6D6hu02uedzWlx8YyUZSS5Y0m+ERr1NA6DqWt8MkMHefGA3gbyvS0TqfVe8ftH2bcy0EOqO4Yd3mtQ0Xo5lGmGsaGAYABZ2p1yX043b9zu0+jb+qapexzaE0S2yMbTYOzmZPaLsJk7VNrDAZTqbadakeMPcKThG7ttPghpTTFGgJqOaAJzjPhOapGsGvwex1Oiy8DEvdgMCHS0Zzgs6GLJk6V/J3zyQx9ujSrK3ylcxg2ona2mI4Euj2UtgtTXU2unAgHzEhcfWf0l5/Azyk/kq+iZ37eSOZhMaZxylPpvx+tqPAvJ5OnbKKtF7PvtcPMEe5WFjLHPbz2re3nMbliusFm6q1VmDAB5I5O7Q91pfh0uXE4dbDhM84ppTimlahngQKKaVAY0ppTiUwlRZJHSE5MCeFcisKKCITEJOTUZQAVpOoNRgsYDB9oXvv75vYSd126s2H5DmTkOa1fUbQxs9EdYIe43ncCe63wEeMrM/E2vTS82d/4en6jfij37DZWslzjiYJJ3fJVDWjXgMJpWWHPGBccWN/5O9F16+ad6mj1bDFSoHNbGYHxP8AAHzIWXBc+i0in9cui/Wapw+iPZJabQ6q8vqOLnHMuMn9PBRJJLZSS6Mm2+WazqPa+ssdFv8AkPJuEr2LQ/q7RIxBZ44HAD0VU6M6hNnePu1THi1s/NWXSdoYXMAcLwIbhj3tvMHFeczrblkvk38T3Y4v4PVqVBdl2wDnkoqbjOG5c4dgJxjP62p9iznfKrZJDX4Ts+swsp18oXLaTsexhHhLT7Ba3a8lm/SRS/qX7QXMnmJ+S69BOsqXuc+rheNv2KSUwolNJW2zIEUwlElMJUGySQiVG4pOco3OVbkTSO4FOBXM16kD1YpIjtJwUZUIcva1b0Sy1OLXPew3gBdaCIIJkuOWWSWTUQxxuRKGGU3UTzJSV+pag0TnWq/wsXU3o9s8Y1KpOXeaB4Q1c39RxfJd+RyfB5GoGiw8vrvaeyQ1hIwxm8Qd+QnmrppDSIoUXOOTAfEAFdFmsRpsZTY4BrA0NFxsQ0YbMTtUWktBttDHUqr3lpibt1pwIM3o3jyWVkyrJlc5faNLHD08ajHsyPSekH2ioatTM5DY0bGhchK1RnR3ZBn1x/1fyanno9smwVR/rO/Jaa/EMMUkk6+/kz3ossnbaMolCVrB6PbHH9tP+K5JnR1Yzn13/lT/AKli9n9/yL8hk919/wAFW1NrOZSLW3iKrz2RtugCeAkieStgstV7QLrRMQCd88OB8l32LVujQDRQvi6HABxDsCZJxGOMbV30rG5sG+c5gtEZZ4Rj4rGzS9TI5e5q4o7IKJ41nr1WsDXhrwMcHdoNxk7iAB6r1bO/Jv1GyE39mzECIjNwOH7rt5yxXNQpvENaWEtAzvtmMMTiq0ybR7D3SIVC6RbPNmJHwOaTymCfIq02m3mkPtGZzF14Iw5gFeHpW2stNNzHU3Q9pbMs2znBV2Ke2akirJHdFxMmLlGXr2q2qloBgGk6P+4Qc4xBbErw7bQfReadQXXNzGB45jMZLcWeEumZDwyj2AvTHPURqKNz0nMagSOeoXPTHVFC6oqXMmoHe2opG1F6DNG0fvP8wpW6Lpb3fxfqqvzSLvQPOD1YdSLZctBbPeaC395hmBxIvLlGiaO8/wATv+Sksej6bHh7TBaZBDnSD5qvNmWSO2iePHslZrtFoPaGRIIMzO5dwbis7smnX0xF8kE4gtpkE78gvQZre4cf8g/5ri2nXvsut1APwVSbrjIxDf4fkHqVmubQO7jwG2cDF7cltYKSLlRdgFIw48lTf/2zYwaAdvZd7SnU9eG/g49mqP8AaU6YbkW8MKa9piPrNVJuvA29XmY/rctmbFJT11bIJ6uB+J485YimG5Fo60HAYken1CcG7OYVap64UySbtPEzhVPhmzBSt1vpziGxwqtB9QimO0e2DjEenzUNqZj2cMAcBxP5Lyma1Ub03XZuMCrQIx5uCL9ZqRJ7D9nxUXAeAqKG1j3I4dO1MGgmcX/7R815jDgPxYoaa0y178GVI7X93tI3O4BeadLEO7gAgxLwMIgZA7lbBcFU3bPQfiSTx9pWd65VwbbVDcbt1ni1onyOCtFTSr4wNNpxgi8Y4j9VWTohmMlzpxJLzJJzJV2OSg7ZXNblR4LnqI1FYv8Ao1LaD/G5D/pNDaP53fmrXmK/TK056iLlZ3aGouyvDk4/OU06tMIkVHeQMeBjj5KDyIkoPwddnqXmtdGYBhdVMkmICSSqGSHkMEgwbh5BBJIB4AGY9kg0ZloSSQAbo5fXNI0ox+vdFJAADRx8yiAJgE8pPFJJADXNIyJx4p3VEDvFFJAxrWuynDkJ9k64dh8wkkiwAZzvegRFR0Zjy/VJJMQTWfsI8j+a4q1dzzLiNw4bY9Ukk0AyeJ8ICUb5PMlJJMBFg3BOB8EEkB5JKeJhPpGcT9RggkoS7Lod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4" y="1007569"/>
            <a:ext cx="1819275" cy="2505075"/>
          </a:xfrm>
          <a:prstGeom prst="rect">
            <a:avLst/>
          </a:prstGeom>
        </p:spPr>
      </p:pic>
      <p:pic>
        <p:nvPicPr>
          <p:cNvPr id="19466" name="Picture 10" descr="https://zonademente.files.wordpress.com/2015/07/g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943" y="2086175"/>
            <a:ext cx="2531982" cy="28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0021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460375" y="324810"/>
            <a:ext cx="77768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800" dirty="0" smtClean="0">
                <a:solidFill>
                  <a:schemeClr val="tx1"/>
                </a:solidFill>
              </a:rPr>
              <a:t>A ARTE DOS POVOS - ROMANA</a:t>
            </a:r>
            <a:endParaRPr lang="pt-BR" sz="3800" dirty="0">
              <a:solidFill>
                <a:schemeClr val="tx1"/>
              </a:solidFill>
            </a:endParaRPr>
          </a:p>
        </p:txBody>
      </p:sp>
      <p:sp>
        <p:nvSpPr>
          <p:cNvPr id="4" name="AutoShape 6" descr="data:image/jpeg;base64,/9j/4AAQSkZJRgABAQAAAQABAAD/2wCEAAkGBxQQEBUQDxQUFBQUFRQWFxcVFBQVFRcVFhUXFxUUFRQYHCggGBolGxcVITIhJykrLi4uFx8zODMsNygtLisBCgoKDg0OGxAQGiwkHyQsLCwsLCwsLCwsLSwsLCwsLCwsLCwsLCwsLCwsLCwsLCwsLCwsLCwsLCwsLCw1LCssLP/AABEIAQcAvwMBIgACEQEDEQH/xAAcAAABBQEBAQAAAAAAAAAAAAABAAIDBgcEBQj/xABFEAABAwEEBggDBQQJBQEAAAABAAIRAwQSITEFBkFRYXEHEyIygZGhsULB8CNSYtHhFHKSoiQzQ1NzgoPC0hVjk6PxFv/EABoBAAIDAQEAAAAAAAAAAAAAAAABAgMFBAb/xAAtEQACAgEEAQMCBQUBAAAAAAAAAQIRAwQSITFBE1FhIvAFFDJxgRUzkbHBI//aAAwDAQACEQMRAD8AxYBPARDU4BdCRTYAE6EQE6FNIi2NARhOhGFKhWNhJOhGE6FY2EoToShFBY2EoToShFBY2EIT4QIRQWMIQIUkIJUOyMhCFJCBCjQ7IiE0hSkJsKLQ7IiECFKQmkKNErIiE0hSkJsKFErOkBOARAToXSkUtiY2SAASSQABmScAANpV61e6PXVW37W5zA5jopshtRj70NL7wIiJw3kYryNQbK99tY5jA5jQ7rHOaS2m0tPaBjv7htnxG32QSwB13eIwwORjYYXJqc0ovbE6sGKLW6Rmtk6L2yeutLxjgGUmzd2S4uifBS1ujCl8FqqN/wASmx3LukLSzTOJAHgD7lMDyM2/mub183uX+li9jE9N6jWmzAvbdtFMCS6iZc3i6me1HKVXH0XN7zXN/ea5vuF9FFzSciDsUpotdgcRxxV0dZNfqVlUtNDw6Pm4JQt80nqTY64N+gwEz26f2b533mRPjKz3SnRnaabj+zvp1WbLzjTqciIunwIXRDVQl3wUT0811yUWEoXu23VG20u/Z3kb2XXj+UyvFLcSDgRgQZBB3EHIrojKMumihxa7QxCE+EoUqI2RwhCkhCEqGRwhC6LLQdVN2i11RwEkMaXkDeYURbs27RtBGYI2KPHRLnsjITSFIhCTQ0yIhCFIQgQotDsiITSFLCaQoUSTOgBOARATgF0JFNl76J9JXa1SzPPYe01GiP7Rt1pOUmW7OC1ZgAAI3L52sdodRqNq0zD2OBB+R4ESDwK2jVbW6hbGhsinVA7VNx9WH4gs/VYZKW5HdpssXHayzteNykneoHR5fWKdnx4D9FxKTR1OKI7RQBEjD2/RVzSetFms1fqK9QB11rrwktAOQc6MDhKk1u1moWJl09uq7u02ux5u+6OJ9Vi9ttTq1R1WoZc8yY2bgOAGHguzT4Hk5lwcubMocLk3SwaYpvjq6jXNd3S1wcOUhey1wK+bGG6ZbLTvBIPmFbNBa+Wmzw2r9uz8WDwOD9vI+asnopeHZGGqj5RsVrIAmOHjsXhW3QFG0m/aKTKjsrzmgujdezhcui9cLPbGljH3Khg3KnZM7IOThO4le9QrXg0+m5cM4yg/KOuMoyRUtKdHlmeOw11F2xzCXDxY6RHKFnOsOgKtiqXKolp7j2g3XbxwcNoW/wBKmD895XBpTQNO103U6zZadmRBHxNOwhX4NROPfKKsuCMuuGfPRWjajajNextqtjbxd2qdEjANOT6gOZ3NyxG1TWjowY2uwdc80XXi4EC/daJIDsoyzG1aTYqYAJZdOAEbANw8IV2fU7o1BlOHBtdzGU7GGNDWNAu5NADP0VQ111Mp21ptFGKdoAGYgPA2PA27nK/txgH6zXJa2jvDMf8A2DwXJFuLtM6ZJS4Z80WmzupvdTqAtewlrgcwR9eRChIV86WLK0WmlVaIL6bmu4ljuz/K76hUYha0Jb4qRmzjtlRFCEKQhNITaI2MITCFKQmwo0Ts6QE4BJEK+imxJQiAjCdCs9Gyaw2ukIpWmsBuLy4DkHyAja9YLXWEVbVXcN3WOa3xayAV5ySXpx9iW+XuKPXP9TtShJJTohYkkkUUA0hbzqab1hs5djNJh490bVhdCg6o9tNglziGgcTv4beQW9apWPqrHRpk4MYGzvgQD5Qs7X1SXk7tHfL8HvUaQGMY+Ke90e6VIZefmlaBLXYT2HYf5SuHmjs4RXattNSubmADXMnabzmkkbu6vTFEBzSMA6RuBygSMJhV/R7IrFh+EAeWEqwMhzQHGAJMjbH0EoocmdjnFpxxG/dAXHbavZkRjkRj9foue1aRbSBc9/YGMuOTQM3FUTTfSFRpveLMwVjdEOB+yvOmZnEwIyEKyOOU39JXKairZ5HSfbmVOppB7XVGF7nBvwggBt7cTgYVDIXRarQ6rUdVqGXvcXOMASTngMlCVq44bI0Z2Se6VkcIEJ5CBClREjITYUhCaQo0OzohOASCKuK7EikjCYrAlCKSYhJIwlCAAkjCdTpFxDW5uIA5nAIbrsFyWrUjRch9pcMgWsw34OcPbzWyaPpfZ3B9BVfQeixToNpjINLRzaRB8Y9VZbBVwAy2ct4WBPI8k3Nm1GChFRPQptnwhSOMZZqOmcMEx5mUC7Z5dbRzm1hWYbxxvNdheBjJ28EAieKNoY9wAJuNmd7jvxyxC9Zhj81z2upAF7HdxKQ2VzWzVttosr6bTicWGSe2MWzzPusKLTk4EEEgg5gjAgjeDK+gLTaqmYDY3buOeKyDXiyFlqdUuwKva5P+LzwPmu7R5Kew5NTDjcVwhBPQIWgziGIFOhJRoYwhNKkITSFGhkyKSdCuKwIwjCSAElCKSYhQlCSSAEvb1MsfW2tsjBgc7xyb6n0XiLUOjfQ12kKjh2qpDj+78I+fiuXWZNmJr34OnSQ35F8FssYIAwzz4FenQoh04wfdQWmzEHs44KazvwnasdKjUbJCS03dylY8LjPb7TcxsO0bkmWoEwcDuyKYkd3WSoNIMkDguC06RZTMTJOTRif0XLU1ip9x0tOHeGH8QyQI732e8JG5U7XjRIqWd4A7TWlzTxbj+nir5ZSHRGRyXk6x0wKdSfuu9k43FpoTpqj59SRbklC3zGGkIEJ6aVElY1CE4hBRYycBJFJWlYkkkYToQEUUoRQWBJOhKExEljsxq1G0m5vcG8pzPgJK3TVyzGnTYw5NAAI3AQJG9ZnqFo69UNY8Wt9Lx9QPNa7YWXR2t2Sxddl3ZNvhf7NfSYtuPc/J2mmCVDUpkbM10Wd8p9QenuuZFrZ5NV4B3Hj8iuW1EuGIbIyJEwvVqUWu73guCrZWkuEuiJ+HOcssE6GVTT+m2WVt5/ePdAiSeA+ZVK0Nba1tt9JlRzrrql4tB7MMBdB34gDHeuLWu0dZbKuMhjrgxJ7oAOfGV7HRhZ71uLvu0nebi0e0rQWGOPC5vl0cTzSnlUV0bNo9kMGGxVjpFtPVWKs5ubmhg5vIbPqrbSi6qP0lvH7DVB/B532wuLFzJL5R1ZOmzGoQITkluGONTU6EEDGlAhPKaoskTpJIgKxIrFCMJIpiBCKSSAEklCKYGj6jsijRI2h5Pi/9FeGO4lUjU6pFnoHe0t8Q7BXOm/Z9QvM5/wC5L92egxfoX7Id+1upkHML12Vg9ge3I/UHivMdSkLgp2o2d0iTTJ7Qn1HFQjKuxyjfR71YiNhVU1p0o+hZ6z6cS1mZ3kgekr29I1yA0xBcWwZnszDp82+aq2vwmyVLowDAI3C+10+hXTjpyS+SmfEWZO4k4kyTiTvJzKuvRQ4C01pz6kR4OVKVq1BslU1nVmCKd1zCTtJgw3fEDHJa2spYWjM01vKjaKUgY44LOele1gUWUx8dQeIbLvyVq62pTbI/Q8FmfSTbestTWDu06f8AM90n0DVl6OO/Iv8AJoap7YMqKSKC3KMgCBCcUFEY1NKcUCgZMAnJJKZASSSKYChEJJQmICMIwlCYFy1NtV6g6l8VN14cjj7ytA0ZXFRgWLWG2OoPFSnnkQcnA5gq+6padFSdhBxBMxORnd81i63TOMnNdM1dLqFKKi+y/tmPRc1ps4e0iPNdFmrBwXSyks1wO6MjxtHUpBpPMlsROM0wcIPAx6JaUsIexwIkOkEHcRiui22RwcH0+83EfMHgVFatIdYAygJec5m7TO529w3cijdQbbMnsGqr6tsfZ8RTpkFz/wABxa0fiIw4YrXdG6PZRpinTaAAAGxsjYjovRLaTcZJJvOJzLjm4ldFqtTWNkkNaAZJwyXTkyzzVu6RTDHDFe3ycmmbUylRfUqEANBJPmcFhelLZ19Z9Ygi+ZAOYEQAfAe6sWvOtH7Y4UaJ+xYZn+8cMj+6Nm/wVUWppMGxbn2zO1Obe9q6Q0oQnlNIXYcg1JFBRZIBTU5ApATJJBFWEBIpQnKVACEUkk6EJJFJFABdOj7Y6hUFRmzMbHNObSudJKUVJUwjJxdo1rV/SoqUxUpGR8TfiB2jmrKzStNoBccdjQJceTVhmjNJVLM+/RMHCRscNxHzWyaE0cGzWtBDqxALhHZaIENaDjAmPXasDV4HhdLpmzpsyyrntHVVrvri7BptOeILyNmIwapbJZxShuzZ7rrfDRP0Fw2ml1tM1XyR8LQSBGwneT7LjUL5Z1OXhDdJaXusJpgvugkxlgJuzksa05rTVtvZLrtI/A0jHbLzt5ZLaNLUYoRuaB4hv5rgtegaFrZNSkwuLGm9dAcCQMbwxXXgzRxu5Rv/AIc+bFKaqLow1BelrDo79mtVShsaRHIgED19F5y3VJSW5eTHlFxdMCCKSBDSEE4pqQwIIlBIZMiAkiArSAUkkUxWKEkkUxARhJJAChKEkkAS2St1dRlS619xzXXXd110yA6Ni1fQuslASKlama74fVM4veQAKbBuAgQMcPFZGrL0d2UVLewkSKbKj8cRMXBI299cOtwRnHe30jr0maUZbEuzW7N9vEzGBcOJyZugbfJS6Ub2qbR8TmzyabxPkCF1WGmAMh4CB5LnteNobOxhI8SB+axkjVb5INKu7B4j5LosLfsWnb1bfZQaapTRPI+ylsuDWjgOeSQzF+kB97SNb/TH/rafmq6rX0lWTq9IOOyoxjh4C6fZVUheg0/OKP7GLm4yS/cagigVayoSaU5AqIxpQRKCTGTBOQCKtREKSSSZEKSSSAEjCQCKABCUIpJWAIV56K6P2lZ/BjR5kn2HkvG1R1fNsqm9/VsIvfiOd2d0YnmtIpWNtltFNrAGtfTaAAIANNzpw5PaszXalU8S78/BoaPTt/8Ao/4LRQqZBedaqn9LAP8AdO85vf7V003ZFeTpN0WhpxmNmeIfgFmWaDR3aTrNNMgnZ74ADioX3mtbeEXQ2Y3xBUtjs0dupF7d93lO3ipLT3CFF+40Zt0qMvGjV3XqZ5ntD2KoS1PXyyX7E8/dLXjwOPpeWWFbegluxV7GVrI1kGoIlJdbOUagUUCojGoIppSYzoCKARVqIBRCCITEJEIJwQAkklJZ6D6hu02uedzWlx8YyUZSS5Y0m+ERr1NA6DqWt8MkMHefGA3gbyvS0TqfVe8ftH2bcy0EOqO4Yd3mtQ0Xo5lGmGsaGAYABZ2p1yX043b9zu0+jb+qapexzaE0S2yMbTYOzmZPaLsJk7VNrDAZTqbadakeMPcKThG7ttPghpTTFGgJqOaAJzjPhOapGsGvwex1Oiy8DEvdgMCHS0Zzgs6GLJk6V/J3zyQx9ujSrK3ylcxg2ona2mI4Euj2UtgtTXU2unAgHzEhcfWf0l5/Azyk/kq+iZ37eSOZhMaZxylPpvx+tqPAvJ5OnbKKtF7PvtcPMEe5WFjLHPbz2re3nMbliusFm6q1VmDAB5I5O7Q91pfh0uXE4dbDhM84ppTimlahngQKKaVAY0ppTiUwlRZJHSE5MCeFcisKKCITEJOTUZQAVpOoNRgsYDB9oXvv75vYSd126s2H5DmTkOa1fUbQxs9EdYIe43ncCe63wEeMrM/E2vTS82d/4en6jfij37DZWslzjiYJJ3fJVDWjXgMJpWWHPGBccWN/5O9F16+ad6mj1bDFSoHNbGYHxP8AAHzIWXBc+i0in9cui/Wapw+iPZJabQ6q8vqOLnHMuMn9PBRJJLZSS6Mm2+WazqPa+ssdFv8AkPJuEr2LQ/q7RIxBZ44HAD0VU6M6hNnePu1THi1s/NWXSdoYXMAcLwIbhj3tvMHFeczrblkvk38T3Y4v4PVqVBdl2wDnkoqbjOG5c4dgJxjP62p9iznfKrZJDX4Ts+swsp18oXLaTsexhHhLT7Ba3a8lm/SRS/qX7QXMnmJ+S69BOsqXuc+rheNv2KSUwolNJW2zIEUwlElMJUGySQiVG4pOco3OVbkTSO4FOBXM16kD1YpIjtJwUZUIcva1b0Sy1OLXPew3gBdaCIIJkuOWWSWTUQxxuRKGGU3UTzJSV+pag0TnWq/wsXU3o9s8Y1KpOXeaB4Q1c39RxfJd+RyfB5GoGiw8vrvaeyQ1hIwxm8Qd+QnmrppDSIoUXOOTAfEAFdFmsRpsZTY4BrA0NFxsQ0YbMTtUWktBttDHUqr3lpibt1pwIM3o3jyWVkyrJlc5faNLHD08ajHsyPSekH2ioatTM5DY0bGhchK1RnR3ZBn1x/1fyanno9smwVR/rO/Jaa/EMMUkk6+/kz3ossnbaMolCVrB6PbHH9tP+K5JnR1Yzn13/lT/AKli9n9/yL8hk919/wAFW1NrOZSLW3iKrz2RtugCeAkieStgstV7QLrRMQCd88OB8l32LVujQDRQvi6HABxDsCZJxGOMbV30rG5sG+c5gtEZZ4Rj4rGzS9TI5e5q4o7IKJ41nr1WsDXhrwMcHdoNxk7iAB6r1bO/Jv1GyE39mzECIjNwOH7rt5yxXNQpvENaWEtAzvtmMMTiq0ybR7D3SIVC6RbPNmJHwOaTymCfIq02m3mkPtGZzF14Iw5gFeHpW2stNNzHU3Q9pbMs2znBV2Ke2akirJHdFxMmLlGXr2q2qloBgGk6P+4Qc4xBbErw7bQfReadQXXNzGB45jMZLcWeEumZDwyj2AvTHPURqKNz0nMagSOeoXPTHVFC6oqXMmoHe2opG1F6DNG0fvP8wpW6Lpb3fxfqqvzSLvQPOD1YdSLZctBbPeaC395hmBxIvLlGiaO8/wATv+Sksej6bHh7TBaZBDnSD5qvNmWSO2iePHslZrtFoPaGRIIMzO5dwbis7smnX0xF8kE4gtpkE78gvQZre4cf8g/5ri2nXvsut1APwVSbrjIxDf4fkHqVmubQO7jwG2cDF7cltYKSLlRdgFIw48lTf/2zYwaAdvZd7SnU9eG/g49mqP8AaU6YbkW8MKa9piPrNVJuvA29XmY/rctmbFJT11bIJ6uB+J485YimG5Fo60HAYken1CcG7OYVap64UySbtPEzhVPhmzBSt1vpziGxwqtB9QimO0e2DjEenzUNqZj2cMAcBxP5Lyma1Ub03XZuMCrQIx5uCL9ZqRJ7D9nxUXAeAqKG1j3I4dO1MGgmcX/7R815jDgPxYoaa0y178GVI7X93tI3O4BeadLEO7gAgxLwMIgZA7lbBcFU3bPQfiSTx9pWd65VwbbVDcbt1ni1onyOCtFTSr4wNNpxgi8Y4j9VWTohmMlzpxJLzJJzJV2OSg7ZXNblR4LnqI1FYv8Ao1LaD/G5D/pNDaP53fmrXmK/TK056iLlZ3aGouyvDk4/OU06tMIkVHeQMeBjj5KDyIkoPwddnqXmtdGYBhdVMkmICSSqGSHkMEgwbh5BBJIB4AGY9kg0ZloSSQAbo5fXNI0ox+vdFJAADRx8yiAJgE8pPFJJADXNIyJx4p3VEDvFFJAxrWuynDkJ9k64dh8wkkiwAZzvegRFR0Zjy/VJJMQTWfsI8j+a4q1dzzLiNw4bY9Ukk0AyeJ8ICUb5PMlJJMBFg3BOB8EEkB5JKeJhPpGcT9RggkoS7Lod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1506" name="Picture 2" descr="http://www.brasilescola.com/upload/conteudo/images/coliseu-marco-arquitetura-romana-1313675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003141"/>
            <a:ext cx="3203848" cy="185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103258"/>
            <a:ext cx="2577700" cy="382731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48" y="1166390"/>
            <a:ext cx="2190304" cy="327333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656" y="1166390"/>
            <a:ext cx="2950435" cy="2118594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6213596" y="3429000"/>
            <a:ext cx="282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REPRESENTAÇÃO DA BATALHA DA FONTE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937357" y="6158596"/>
            <a:ext cx="2822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C00000"/>
                </a:solidFill>
              </a:rPr>
              <a:t>LUCIO VERO</a:t>
            </a:r>
          </a:p>
          <a:p>
            <a:endParaRPr lang="pt-BR" b="1" dirty="0">
              <a:solidFill>
                <a:srgbClr val="C00000"/>
              </a:solidFill>
            </a:endParaRPr>
          </a:p>
          <a:p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2808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827584" y="2636912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tx1"/>
                </a:solidFill>
              </a:rPr>
              <a:t>Arte em constante metamorfose.</a:t>
            </a:r>
            <a:endParaRPr lang="pt-BR" sz="4800" dirty="0">
              <a:solidFill>
                <a:schemeClr val="tx1"/>
              </a:solidFill>
            </a:endParaRPr>
          </a:p>
        </p:txBody>
      </p:sp>
      <p:pic>
        <p:nvPicPr>
          <p:cNvPr id="22530" name="Picture 2" descr="http://www.ecult.com.br/wp-content/uploads/2012/12/cinelandia4_Fabio-Nag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309" y="5445224"/>
            <a:ext cx="2556218" cy="143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4.bp.blogspot.com/-gGKiOWmEkcQ/TVMv5q3iYgI/AAAAAAAAAws/a-sJ9K2jMgs/s1600/Metamorfose+de+Narciso+-+Salvador+Da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7634"/>
            <a:ext cx="2316386" cy="145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s://www.revistabemmulher.com.br/files/materias/11862/0R2A76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445224"/>
            <a:ext cx="2113494" cy="140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5274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42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1259632" y="3284984"/>
            <a:ext cx="6878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tx1"/>
                </a:solidFill>
              </a:rPr>
              <a:t>Técnicas de reprodução artística</a:t>
            </a:r>
          </a:p>
        </p:txBody>
      </p:sp>
    </p:spTree>
    <p:extLst>
      <p:ext uri="{BB962C8B-B14F-4D97-AF65-F5344CB8AC3E}">
        <p14:creationId xmlns:p14="http://schemas.microsoft.com/office/powerpoint/2010/main" val="975296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GRAVURA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  <p:sp>
        <p:nvSpPr>
          <p:cNvPr id="4" name="AutoShape 2" descr="data:image/jpeg;base64,/9j/4AAQSkZJRgABAQAAAQABAAD/2wCEAAkGBxMTEhUUExQWFhUXGB0ZGRgYGCAgHRsfIRwcHCAfISEgHyghIh8lHRwdIjEhJSksLi4uGR8zODMtOCgtLysBCgoKDQ0OFA8PFCwcFBwsLCwsLCwsLCwsLCwsLCwsLCwsLCwsLCwsLCwsLDcsNyw3LDcrLCwsLCwrNywrKywsK//AABEIAMkA+gMBIgACEQEDEQH/xAAcAAACAwEBAQEAAAAAAAAAAAAFBgMEBwIBAAj/xABQEAACAQIFAQUFAwcGCwYHAAABAgMEEQAFEiExQQYTIlFhBxQycYEjQpEzUmKhscHRFSQ0coKyFjVDRHN0krPh8PElRVNUosIXY4Ojw9LT/8QAFgEBAQEAAAAAAAAAAAAAAAAAAAEC/8QAGBEBAQEBAQAAAAAAAAAAAAAAABEBQSH/2gAMAwEAAhEDEQA/AMXd7sTyfU46c7b9NhbEDnfbHrNiD0nH3eHzOOMe2OKOi+OhIT1P44jAx7bAd6z5n8cdCVvzj+Jx7SOAw1BbdSwJA9bAi+DdD2YkqVaWIqIkBLySFY0U72FtRNibAX6nAAzK1rXNvK+PjKb3v0xHKCCQdiOcWsqy8zyLErxqW4MjBV892PGAhSocG6sQfMEg47M5ty1+pudx0v8ALBXtH2VmohG0jROslwrRPqFxa4JsN98Am5wE7TMRa5t88WqeCWVggDtJbwLYkm25Uf2bn6YHjDx2cmUwl2qKkSR7uIddygtp30kXv4eRyLnAJxBG3XHLOeD+Bwy9ua2Gpl7+AP4Qol1k6tR31AEkKNV1sOGB88CM48eibrKt2/rqdLEfPZv7RwFiCgW+l2GiVPsZrkKHAvpPlv4GB42PG+BayHncfXHMdQ2hkBOhiCw6Ejg+lrnFvMacJ3RUELJErX3N23VvwYHbpgKpc8XP44+1GxxazOVWETKf8kisOoZbqfxABv64oje+AtVBZWK+IAcatiAQCL224IOOJVZTZgwNgbHncXH6sWqiYPGZHs00km1vuqoA4B+8bAXHCnzxy8YWGxAMryHn4kVBbfqCWPXomAjppCTY338t8FMtlRT+UudwFaAP6D4msDvf0wLoI0LfaGQD/wCWoJv9SBbHM6kkm1vpb9WCm5e6IDMzeFrArFTKLEesl784rUmdoo7szTotmv4Y3UsedxuFPnvbCwkRO1ufIYvZXSs0oTu3LnhRCXb56OcCmzN6mrhUxzzFVKBrgoWaMjwC4NrG1rDyGAhz4rF4ACSfEZI0PiHUHUTsDyQMFMsatadaOVG0v/Nl7yAfZA7hlsNivxEXtz5YHf4PFI6wykq1LPGhsgsxdmXrxxq6ixG2IoFJWMeW2PQbD8MQavrbrhmOVy2qpnkKIJu5U914pWLdFAFgFUEkDyGKOewAM6RyySxQ6dbaTpDEWLeQBfwi++2CBPfbbbb9MGYJ4tK3L3sOvphfjGJdf/N8WI5qolV2CsCo4J6/8cdOUCEaCSbaXJtxfV4eCDcfK3rho7AzwLW2eIM7MyqC6hLcaSHUg3PG4x97V63XXGPSFEKKgFgNyoY/Dt9630wUm4ZeySU8pEFQaltTeGKHTpY22uWYWPrhaGJ6eXSysOQQR8wb4IMdruz7UU3dk3RhqjNwTpJNtWk7NsR5bbXwCY40t+2UlRCyT0UMgtYGSdVAv6bcWuDyN8I1flyppCSJI55WNtYX+0Nj8umAGYJZLmjU7agFYXGpGAKvY3AYEG9jim1O4NijAkbXU7/LbBPLsjqXuYYZGKi7eDjnfxC3/XAaRluU0ebxBHeCOpVRoNOTqVQPhZWA1BeNsJtH2EqWe8ccssSvZmEZRrearLYH8T64hgzCrpZFY6w6WIGtgB/s2/A4v5323rKi7STA327oCTTa1uLhT9bnfBTP7Q5dVCsBiqLhw6tJFHGFIBGr7PY3DaSLdb4ymemZT4rfQg/sODNfmDVAQSDxJt4IrHTbfxFt/lipBlkjNc6Re+7yRr9SWbnfAeZJlYqHKlygAvcLqJPQAalufrjSey1KaMBlkeylSxNKF2uAbsZ7Hb0PGFWhi7pQBUIlyDZK224PURId7euOarMXceGoqB5hTUSA79SzgHfyHXABMtzALVd5J41Zm7wMDZw1yQbb2JPPTnpiSsgiNO6xyau7cSJq2YxuAjC356sqXA8ycWM7yYajJS63isGZShWSMnkFTuUvezC46HcYDJRuTYKT6W38+vzGCJ88ZDPIUIKsQwtxuAbfS9vpiH3xu67o7gNqUnlCRZgPRtiR+iMQFfPHhPywEk0JXST95dQ36XI/aDjuigDuqFggY2LHhR1P0HTrivceePb4CxSxszjQCSPEo67bjb92G3Ooe7qG7qKSNig70NPGPG47xhcjoWC/2fPFHs5nFPEDqSLvCRoZ4BJoII8QJkUb87iwx7U0kruZEgvGdVnFPGNW125JBtfkE4os0mYFwELqi3t460i1uTZFvv0xbq1hUA93FIrkKxE9U2rSd/EUAPTYcEjAfvnRgQ0i33J1xp8vh4AOL+WVFTHqb3uN4wfEpqm0EnqQu4vzfYkrgorlnZmeZbQGFxdnUMZ18BIUEMbDUp5Qb7A9cMFf2XrWUzMEWrpwFV1L3qAqh0KtqF2FmQqQb23xX7HmgYd1VVgOsXIFZL4SrB1KkgKDt0Nx63xoObQLMVUgNG8wOzOxBC3R1K/AQd99t+d8QzCxBSQ1Lx1qRPUVCyIjqC8UaSqPFIVbcBRba3l54+7UVuWqZYzLS6pJFeoWQlu80iyjwHwkbdD8t8Fe1NcYlaOnWojkLameGl7wOWU9TZb+bHfbGA53KzTtrBDDw2MYjO3mqiwOItah2sgkr1WSiqoniiIAhAF9fwg33JvyNVrWvhVypJDB7hErx1TTfaxtEGMhJO5ufCsai/qx/FUyzMJYJVlhco6m4IP7fMEbEY1btT2hqZaSilhKQiqGmaUcL6FviCjfrfa2CMlngCSMgOoKxUNxexte3TjHa0EhAIjkIO9whscEu1GRvSVJik0EkBgY/hseNuVO3BxGuc6RptJ4dtpCBttx0+WNIPdhqaAyNZ6lZRIbtHJEi6bmx8Z1X+WBntIy94q6QsG0y2dGJB1DSAdwSDY3GB+QSGN2kZWK2IuERt7g/wCU2+vOGb/CGgenCzSVk5HED92EBsQCGUXFvMH6YypDUdbdMej6YtVkcXMZbncGzW/tC23zGIVWxGoEfS17fPBFqmrXUAKke3XuVJ/EqcXIcyrrBUeVQOka6ev6IHU44jq0K2ZZ3YEHaSy267Ac+oxcy+ph1hXhgFxpJlaViCeulTcn9G3XFBCkz/MCU72eovuFJlRBY+rA2xNmOZyEXknVjaxDV7ufTaMAbWt+GO4ZqYbA0oN7Ax5fI5+mtuR9cHMup5ZQGjTMGtupio6eOMni4LdPnfnFVmlQwkY6QB/V1tf8STiWKFgQW1ADcB0a34eRxrFLltUpYyPLEtrlZq2GHzANoYz5+mA+Z02X6iaitjAv+ThnmmY2822HPpiBF7yO51GMb3sIb7+XI29L4OUmZTgAomlF28FLCLX6eK+xP7T545FNlZf7Na6pG5b4I1A+Zu3lycdjOKGnNhlkDtbmWpaTnzC+G/oMVEtPmlaxvHLMqm/3qePcfUD5Y4nNW7aTWSG/I97U23vuI9W9x+IxxL20NgEpaGIdNFKGI+rNv548X2g1i/DVTLvwscSi3kAB+GIGrsdQxmpSmm76nmkjvHUhg0kptdwJHU6BYGwUKdzffDBmfsqpEiZ4IRLLyFqJ3Cnqd13v88Zie089Y6xz1Mpu47p2CgxyfcYlRe1yQbdGv0xvXYnO/fKZXdQs0d4p1bbTIuzC3rcH64qsNpqzw+Cnyy6yBAoiaRyT1uxIK+pOKzdqpY7qsVLGRwFpI7c73vc4ZfbPklLSzxd3HpaUPI1txsyi1i1lXnYDk4U6aeB7RiFSSyhO7gvK56qbvpt9DiI4k7ZVLfdpvW1LENuLfDxgec6lJBAiUjfaGO1997aebHDJS9maeoLQp7xT1ihmEM6r9qouSI7BLMADsdjY2JthPlCj4ST53FjfqOTgO6uteVtTkXAA8KqosOllAGHLIMlf+S5pJInlWd1FPGqM2lkJJl8gu5X9K5wv9kMgNdVx04OlWuXfoqKLsfw2+uGPtZ20ilmcCkgeKMd3BqkeyouwICOFBPO3pgF3MMqnW7yQGIbG3dhRvxsTe2PstzKopwRHI8e4JUMuknbcruG/dfEZrQSWEVGge/htcrbbbUWIPXfFdwDYq0V7Wsu569AuA03s12smumqFZAy/k1NMFP6RCpqG+25wWyGreCuRJ+9QS6lDPUq4ZuAhRFCcWC8Hbywidic0SjlEjVLBjbTDDG3jJ2+0bRfSB90Am/lzh6r+1uZSFfdqYjXbQHpnJG1i+pmAA1XtcA2wUw9tIglKU+Iu19JSdlNiSbiI3Bu17Egfhj88ZjJqkJKaP0d9v9rxfjvj9NxULT0aRy1TaztJLAwS7XIIBF7C+1ucKGceyWld2b3uVGFi2pg534Jv4tyDa/P0wNYdFCzMqopLMQFA5JOwH1xs2ePVZVl9IkBQ90dM5ZNSrcEkkDpqPPywR7MdkaTL60IEklmWIyidyp076SqxrvexNzbg8+S72sj7iSajeWaBZZe9inJd0kMlg6ynYDdFAtxbfYnAZ1nlQZJTKe6HeHVaLUAOm4a5B2vv54FSubnnk4IVWXmPUshCyIwQx3ub9eOg8/ljlmjBt3f6zgDvZjswJCZRKWtcDTSSTKTt5qFuMPlJ2faJA0slSpvfwUUK2+Z0MAPr1wJaCKNpnhh7phJc97Xd11JJCo1tN+h8xi5T1auP8x3Oq3ezTrcW3sNgNzsf34iiFflzKqlaiSRbHUJaiKHn0Ee9/nbbCbWmmBZZEQlbeFswv6EDSh+ovg5Tdy8mjXGt7reHLGPivzqbVspt0xxmGUuwJcVcoXxGSKhiiIN7NcN4iLDUNvXfA0MyrNqaI3VKXm3jq52t9FTj+GLLdpI4lNQkn3xHop4EDFtOq7SzanIIB8Vr4izPsv3C98qySRG41PWRR9bX8IIKna2567DA7LmDAAkN3dfSkhZDILMHBseDew/ZioaaDN+0FVH/ADanMKXuJJB4jfa4aX8fCuJ4/Zrm1Sb1leQCdwru5/AaVGAvav2jZlFVzwRzhUjmZVsi3sDsLkeWNL9p08gymZo5JEkCo4dCVPxKW3BvuL4qFk+xamVHZ5pZ5ApNhpXxWNr7FufXGI30k7BiNvS/nbr9cbB7AappDWq7M1zGxYsSSW1Kb33PHOMyrqPu46hWHijqtB/CQW/EfqxAKZy2xJPp8/1f9MWqXLpn+CGVv6sbH9gw9ez+peOiqhG/dt3kRDd00h3VhayeLcgbjj64JCvnW93ksTsRQTvfoR9rIP2YDO37O1YHip5VtuSy6f71sFKTIlTL5K6TSzd8II4zbSGFtTkX8VhsF46m+NBzShYwSMYilomLO2VKCfCfvNNYH1UDzwqvCydnYbyd2JKt2Ia/jAGwFh5i/rbABMpkc0tXIAuuERaXCKGUO5ViCFvfgX6XOHjsj2iekalqZheGqHdz73PerqWOX5sq2NudLdcI3ZCVQKyFuJqSQAHkuhV1A8zcWti3l1VU1UEWXwQNIyh1bysZFkVifu6GDjUejnFDN2tmqs6dZY4BFTR6+7kZWZmtzcqptv0JAFzgH7Le0NPRVbGqXZ10CTnuzq34+6Ryelhh2yX2VSmCOOrq5tHiJhiYBE1XPJvq3AJ2HJ+ojOezOW0NWxZaxliVDpWIMgJXlpHupJJBsAAOMQFu2/aekqqugipZ49cM3evUXARI1W7DWebgXI9LYyztbLG1ZO0JBjMjFSGuCCxI3txhrr+2FG6tGq1mlhY/0ZbdALCO1vrhY7+mays7qAxtrhRtr7eJCGv57H0xQ2ezCJYKSvrm0CyinXvCyp4ypa7KCfzRsL/LFanqacNoE9Puf8jSyyniwA12G1vLHNKVo1ca3mp3IfvaSRHQHoXgkDAEceIjjnBWk7QJNIGlqpoYpG09/TFUBNgqiWMi8RC28SnSdzgI4am4+zXMmC893RwRqBfbcqf1+eKdXNdW1rVCxsTLWQxbm3QLfg+WOcy7OyBgGTV3gZk1VUkzSLsBIBElyOv1xTl7OMNhARzcrRTcfOYrx+/EEPZ7Plo6oVCKjSAEKXqSwFxYlrL4hztgzS+0KTQyCKG80muV3kmYOLWCi26jciw224wuxQCIXcygjmzQJY7cbsTtiSlraNCNUMj24JrdJuL72SPbe3B4wDxkHaSaaamo4YaNI0k1CNUlKc6wxJQWZNyOLtbjBXP6mtc1jwyuUmWNoQtM5MapLptdlAufEbEm97jCDRZ3GkgkjhiVxy5qal73Gne3zxcTtKO7SEyUqooKaTBPKwBOo31nfxb79QMAy9oah5KiGoMslNKYba07pLnrC+qQi4fU17WAffCRm0neDu5al5VU6tMlXFa5G9rBrn6+eIqrMI9IUVFPYXI00Frb9Lr1sMUKqpS9xOjeL/ygX62t59MFR1MUQj20F9jqFSGP0UKN/nxbA2Rtzt1x1K1zyD8l09b8Y7MPp+3DUbFkgo5gzU8jhVVmZlplUbG7btHvvva5OLsVanfFI/fipYHvI/yNmsQwIFih24Bt6Wwn9mM1WkoZB3tMwMRuFnbVubGyEW1gHkc7D1wqx5rUxIYoa+QhLqii4DLc20k8XHQ2tiNU+VnaeJ6s0lPDLUNY2d6mSMo9iXALC4AsN7/LFvLUzOESGPLolVt272paQk8A3LE262GFWLL55MwBhgZgaTu7gXGo01t24vqPU84Z0jngqOz9KxZJEVmcA+nwmxsbKCPQHFSq2ZUWcIkknd5dGsWqUhEjJBt4iLqbEgc7XtjPKHPqiWogEkhKd/E2jZVuHFjZQALXO9upxoeWoEm7QnlAjGx531n5jnGT5V+Vi/0if3hgGb2qQFM0q/Msr7fpRo1/1nG/ZzRe9Za0OtV76nA1t8IJUHUfIdcYn7bY/wDtWT9KKI/+m37sa174WydHYQyK1KhKzMFjI0geI9Bb92CEz2HURhq8xg1K5TQutDdSQzi6nyO++M57bROtfWoSbCockb2uWNjbz3/WcPvsjkCZrVoohQPFcLC+uIeJTZTc3G/03GFX2lQ2zPMBx4lb8e73/XgDfsupWliqY0FyVgNu+aP773OpBqBAHTm9uuGOt7IT76qSKYGwGvMKjYXty1v+RjH8uqBGT4yLi11Zx676CCfxx7UZo7KQbMN/iLNt/aY4oeu0OQnu5FFCqkKSZBmferFpt4ihN+Oh88Hcthlq+zsKRsi6H0M8gFkRGOt9+LLbje22APaLs7LSZbClNEzCqCy1TqNTCwBVLDcR3JPzXfFzJcglSCky9ncHMG7+dTcd3Ci6tO/DNtf1sMAX7I9lFcaqYtTU/wALVLj+cVAtuUJ/IxHpbc4uduOy0sdCkOUo0arLaRYzaSXawOq92FzuCfW22JswzvMkzNKanhUUqd2rErtpKgsdXQgH4Rc7DbfHfYftfNWyzrY6YQQrPYa2OwEigbNsTtawNiMRYIezOhq4qXRWSM7FyyqW1GMbXVmud776d7bjCx7WspvULILN3qWClZJSWW1gsa2UXGm7E9MaXmNdHS07TSNHGqAFifhueeBck32AFycZt2q7RT5glqenl92JsJJWdFY36RxfavcdDcbcYqMnmikQMXjKl/DbwqASL/Da4G3pgUThizrJWhW7goebe6uoO4+83T54XWxB3TzMh1IxU+aki/pt0wbizRXW7BI51B0uIxolFt0lUbXPAe3XfocAiOMeXwDlS1ytBZe9WBbl0Vjqo3NlEitsTC5O6dLc3AJH1ssusRzhb21XklkdWW2oMCz6Sp6WwNy+pSMKyF+/LWINu6Mdvhbq2rrfYDzw7ZZQo0bROzDRD77SSKiM/dbl4bvsNJubX5Rj1wC9FNECbPTg83WJbA+h8R9MRPUqDcNcWAsGK3txuE28sMn8o04jUtXz6ybkCZAo23voiYjgbeWI5HppDYVkzqSbgzSN8vhptsULsmYpc/ZvwOaiT8PhHXf6YrmoRuERTcEkzSb/APPOCtfTFSf55IV2uSk56EcmMdNvlikoj8JRpJmBsVUup+hKbXvbEFGriW+zp/ZZyPldhjiOPpqv/tfwwYrqtQh1Uci7gannlIHoRYDpxgTHWkcKl/M3v+Or6YCGVQCbWI+v7wMXAl9+5Jv11n+OKTuSb7C/QcYKwg6RZYeBzpv9fXCCrkOTNUErGbsPE0YF2ZRyVHBI/NuOcFars4ixJPGZXhW3vEekCaA77lTtYgXBOIux9TWJIGpN3U/AqAll5N/DfT5233xr01HUVYFVAGpK5U0skm8UqnfQbixU9DyOoGIrI+xgH8oQdzJZBMrWcldSg3IsCRqtfw9cO/a7tFXtX3y93FkANObagRe57twL3BBBW9xgN2i7EPLC1VT07QyISKil5sR9+LzU86enTAvKc2y+aGOKvSaOSEaI54Pi0i5AZSeVN7W/VihmyPOxU0+ao9MkFS1MXlcMw1FQQbo3wne9h5nGUK/UdN8aLW9vJRSx6ZIpZkleLVJGC0kWhSGYNuLk6SDsfphd7T5jO9oqilgha2pdMHdNY+o5B+uCDntjOrMEa1tVNC3PocPMOVVlVkVItIVDCMa43VSsyg2C3bYWtf18xhN7YU5r0pKmB0J91SNo22YuhIKp0ZufBe9rGxvhv7G9pKimymLu6Y1DwMY5YgbPEodjdl5uVK2sD14xQvezXKaqkzlVqadoTLHKAAv2fGrwkErbw9D+3AL2wKRmtRtsVQj1GkD8NsNeW9shU53TGmeZIZVCSxSHYuEfe1yOdO4te2Bfthp/+0Zjfikjbf73j07eX/DEVmhHGO0iLMEA+IhR9Tb9+OS2CPZ4XqqcbWM8Q/8AuLgjYM37J5icziqIZD7uO7jNpLNHEAiyCx28W+43388XM8zqmgrqurqbtHEsdGiKLkswMsgG/qu9+mAVBRZk2fNIVqfdxO4LHZO6Gqwt8JW1rfxxYm7LPmcFUokEcyZlO3iJKnhADYXFltY4BqXt1Se5pXMxjhdiunRdzIL34vvZfwthiyqIbsqjxnVci3O/ofx3wt9nuxMUNDHTTqJdL98T0El73U82FreovfnDTBJpRpAt7XIF/IfsAH7cRpnObVaZhmU3f2/k7KwZH28LyAC+r861mAA8rdcZ9N247ydVYSxUSsx7mnfQ7E38TNfxMTueg4HGDFQrL2dlmtY1dXrc+neMLfimMzbrisnZe0+XcHL5SDy3vT6z8z1/44jbs5TzgPSSlkay6XAWSKUglI5OhR9JUOPvaQcan2T7BZfJl8Le7hzLEjtIWu4JUXOrpY32FhtjIuzcYTMHp1bWjd7FqH3goZlceoZFYHzGKFlscAYIZ6ymeRluQzswP9Y6uLC25P4YoXxB8Rht7M5oUFLIwDLS1Ghhb/JT3DX+uvb9LCkBg7Qpekq22DM1OigbAks7dNrgL+3AMVLkyRT1EZnAkimZVJnhQaVLAFg0bEGw5G2+Jhm5hIIqYSAdwtawvYX/AMnGux42POI6HLRPmFY7aHjWRg593ebe9rqEFgSwI3PAOGmr7MQwwtM7RiPZfBl6X1NbSyAkkC5sdQ2sRbFCNmnaVJL6o4n35aqqHv8ALU2w2wO/wgiX4KOjO/LCR/rZpLf9MN2Y0gomiqXczQmxulHEE1XsUNyCr8nja2KmcZpVhFenqV7kf5RVhjN2HwMFFw68eRG4JxFL0NZJL4VpKYXIFxTubeu18Ev5Oq1YsKOJNJ5FG5BHn4gduD9cVY+0Vc5UPmLKGGx7wgL6NpHhJ+RwTqpZ4GKVuYBgyqwCSyswDAFXQhQpHBIvYgHAUZYZYwwaOEFjY3o9zcm4vb9npj6KKn0i8kQNhe8L3+u3OLTSx06pfMo31JcFY5n21dbkANccEbbeeK8aQWH89k4/8F/44CrkeXzRqJ4po4yDY3m0ML7EedvMjbDpkqyyxFosyjjmvraIzagSD8X6JuQbAEG+974WOzWVRSIO8coy/Cvdk94OWXwnVq4svXDFlOUUENUk0dYfA19LQtYc8k/I+K2xtjOKH19ZV1FUJo6oe9rpTTDGwsoG53ADbG7C23yxTzWgpq2R2WVYqtfyqKhKTEWu8QuPFyWQeRsCcaH2n7KxsvfwTd2kZEskanZ9wxZG4VrX626bYz+np8vnlWOEuzNvG891CvqvobQRdWGwcfCTfFCPNFZiLg72B3sel/P8cGII6eoCo8zQTqAoaVi0L+V2+KP63UemDmbdl6ca0jWrWo6QP3fJNtmPxqPNdyLna2FeuyiSBik6tG+nUAQCDfggg2sfO+Kykop6iGUwxkFnbu2QFXjkJNhzdTfow8+RhwymtcOUaV6WqjtpjqWZPok9tQHBCSalP68JOV00csmmWQRi1xcW1EfdB4DW4J2JFiRe+HDtReTKaWWSUTyR1DxJKDcmMqGAe+4IItY3t64osRZpBDXRS1sMkE8bB+8VNJfkXeP4WB572Pnyxd9q9JNPVxzUyGWGalQCRSCGGpmPXbpjP6DMahgIdJqEA2iZS9h+jbxJ81Iww1jJLBFA9S1I0RNoqlZAVVgLBWUeJb6rXAO/piKEHsdXAeKmkW352lR59WGK7UUtJMhkA+zdHJRg4XxXALKSA3hOx8jg5Bl8SiO2ZwyFJVcrpl+6B1IN/LjEfaCmijjqmWrhk7+YOIl1a9nYg7iwsrH6YIfs1zbODma+6d49I3dslkBiMTBdRZrci5vvfYYs0s1TT1WawwFDKY0qIx90yEBZLAn0IseoF8JnZLtPPNRvl4qGjmAU0jhtJJU7wltviHw367YIZLmtRJTQ1aamrMukZJk5kkgY73B3JHiFzfcE4Bi7I5rmlctPIX7lAzrMTF+UC2ZSoIsNQYqSLbptjRTGpFyPgJ0k9CQQT+sjEGWZ1FURRzRPqSQeGw8+h8iOCPPEUGe05m92E8Zl0FtANybW8tuotvc77bYjQH22poTl70jMiPNZYQdKCSQ+IegJfc2AF2GPz82VymQxkBJAbFHYKS2wsL7XPTcXx+hO3nZX3+KJoZQk0La4nI287H0uoN/MDFaDsx76izVkXcVigoXjIPF1vY3QqbXAINtR4xUYeiZjHEYlWrSJ9ioD6G/Dw/hjmjtTpIwIadl0LpN+6DbMSR98rdNI3ALE4P8AbDLSjSItdNNoJvE0EqAG+9rfZ2P5wsDhJaQ2t0vfBHVTOXYsep5xC2PgMfEYDpN8M2TRlo6eDYCSoedmteyxRkW2+T4XIULEKFuWIAHqTYfjfDBWU/cd+Q2ooBSoy9WI+1A67LqXVbfX64Bg9mdLNJ3zCIlJCNTHXoNjfS1pEBF7+ZH1th4mnmiM0E2T95DIw/IDUr7C17nn024xmtP2akNOCKWoY3sfFpddrlkTTZkN+SdrdMHcgyipUtTVkcjwS/DI1QoEb2urprN9QUkFfWxwDHTU9TDEojy8S080haSmNOqSLyLP4rH0kA4AvixV9mJFBeip4Ajr9rSiGMvY2ukhZyDp5FiOcA4ux9fSvJLE0kpXT7vJ7yArAkXVlb4rrtYbfgMdy5LVRyRV1JSmKq1t39N34Ia42YWbdLE6lO9yMFXM47KRujtT01PHO7LGsTvCSCouXjtdSTuCh9SOMLktfUUbpHXU69yF0xjRBri/SjIWxsbnS3OCc9BT1QWbLoYErw+qWBnuQQNzH4wukG5Nhvc4CJnaVjyJPDSQ1VgEmdToBQgaHDXAuAQG6YCx2o7QVlOB3Zp3pSWWKaNI3DEXOrUFAEoHS3Tg84UBmD/nnFx8+qqZngJiCa7tF3aGMn84eHy4IxTWvYDk/wCyv8MAboconEcEzPFGG3R5JOQPPnbgen1wzZ5TyCJG96jCMpCi/wASbXAsnIJsfzr388CFzBZaf3aWB1KWtKQTp+7q4tY7j6YJ5DmLKFiqaN9Ee4l0ElbbBhsb9bi3GI0NezvOVXVTu2uO5ETG5K6reEkjg3HNrEEcYF9rexcTO88UiwpGSG1KbREG9mABOg3urcAHy4a8kMpdo5KNVDba40Om/wB1mv8AcYW8I44OLhqj30kTU6rKUCA+Lu5R1QkqOhOltx09MEJ1G1HXwJT1VTG00RKRzIHBUmwALMApjbgX6gb4Wu0vZqnpJGgnq5hItrL3B0sh38PisPptcEc4YO1NFHRzJLDQQvDIhRQwcsj2IZJBqIuADaw3v6YpSZp3jxxTZbIY7eFGa7K62s0feDg2IZCSGv54qFaPLI4pk7to6uCVTYODGxO4MZvukv5rcE288SNSPSq09Oe+pGbRNFKN0a/5OZOjA/DIOo2I4w+HJ1nW5oqb3vwldbju6tALEABgUkC23I2PnhYzvJ5ZLhtEcxUqCsiC9rfYz2axcCwV+oG/FwAWGGQQST0EzRodp4u9CSJa7ABiQZE5tp38xixW1fveV99OWeopplhSQkktG4LaXJ50kGx53wrVNI0UhSRSrK1mU7EEcj/jgpnOd95EkMMIp6dWLaNRYu/Bd2NtTAWAHA+uCAhOHX2Y9iRmErNKxWCLTrtsWJOy36bA3PywlyMCSeB5c42+lpP5N7PyOLiWSO7N11y2UW/qqR+GACdsPZqhT3nKyHj5MStfjrGxNza1yp38sJGWZ/UQVQqVP2ym0gNx3nRg46kjm/XfnDp7BnkM86Bm7oIpKX8OotYH0NtX/Iwy5xkuXZzJMsMndVkTMhIFixVrXZfvrsfEDcXwUq5Tm6QpO8Gt8unutTANpaQvvqX9G9rMNjpsdwMNuU+zuGagRfeFd0JemqoRodVO4vv4he56W6cYzjNcor8qlDyx25VZhurD80nggjlHGLPZrtrNSsfdLBW3elkJMd/OJr3W/wCaT587YB+ou1Fdlp7nM4WkiF1WriXUNNr3YKPxvY+h5xo9M6yIrqVZGAII4IIuD+/CJQe1mic6KhHppBsySqbXI8/L5jDXlmf0kyjuJ4SBwFcCwA8jbBGYdpqmIVtQZHiALsNM1RLLc/owQ8L5Kx2xlOa04SRlDXsfzGS3W2ltxt542Lt12cMtTJVUpCu2nUVq4kDhRYHgsGI9emMs7T0jRy+Pu9X3tM/eknbxM2+54+mKAmJIYyzKoIBYgbmw3NtydgPXHKrvj0L0xBfhf3dg1lMqhgADcBjsGuNtS3vtfexx3JTF0VUUiWINrQqbkX1a/Mm3PkAMNGUdkBT1SQZkHhMwHu00bApruLG/1XY2/fh4r8saqfuJnFNmibxToNKVSpcBvU2vdeVuehtgM6yempAEnM1YSoBdogl423BBBN9J2sdwbkHDJR0OUu0umOsYON6bSlgTtqTyZTxpN9yLEYXp6dYXd5KZlqIz/OKfWFTSeWVQpvE21xfYnbaxFCGlWYXpaR3cXuut2Zd9mAULsOPPzxRrcWV0VHB3T+9vSzKtzJIrRxObWOxukine6/ux2Miyl6j3iKdu/i8TGGQKSVA8bW8O+1zsDexwr5HLVR08ifyZu+kyRtHJ3U8YWxspbwTbFtQ5+eKVdBNQyLU0dKhppVYKDE5IDAaopVJuCNxwAfniKZqvJKAvJN7hMk3eaY0aZYxKTyY9L6dViW0XH0vgbn2WKS61FLBHKxJgqpTdZVA2SUa9QksbFjfdRfETPJPTrLRUFMQzRhkeDxQSgbsAxCsrW2fkDnjEmXZjmkqtHNQxBlYESSwAoDbhgSedjrXiwvcYBX/leWnDLNRUhAUrGGjjJUsAdQsW1DcG3B6dcD07SyAAdzSbC39HT+GGuqiz2NQlo1U92UdTCui26qDcWHO1iNtsLs2TVuo6nQtc3PfR7nr97zwFv3eqayy5pTotvvVRvZudgvUcjEBy5L6Zs3g0gfdaZ7352tbcbHfjAg/yb099+f2R/Vtjo1mXce7VA/SFQL/OxS2AcckqaSNlp2zEvuDTzJEwMLk8aibaPNTti/24y5ahmSSpBqoyNHgIPw6tJ3PhYglStwCbbDbCzlyZHJH9rJVwuBuDZtXyKqR9NsPGSZtltX7tDIKhZI49MUsrBGlUgqIy6ndWA9PLAJ2Sdp3kTup5BZVCsJQ/2qjbu20A+JeVk2YEdcdSwU9lWSveellc6bxOzxsANLAn4ZBwRwRvY9Pe1py+Kb7KmqVnQ+IGUIVYfogHxX322I0m+5xWyrMqOdXBpmLswaSJahl16R8aWW2oEklfL02wFubIaKlX7asd4JbPG8VOSGbcao31bOpvcHpfbjELU1LXtpMzisCkd4YwoqlA8IALbS2FrkjVieg7T5csMkJon7iQjUpqNVje2tNXBHmCD88CM7FNDZoqVJYHP2cwmlvcH4TuQsg2uvr1xBWqUgk1RvM6yR+GKWRbEadu5mAJsRawcXF9uMVmUmGRY1GwLSwHfQQLd9Gb3t5gE263FiGTKMyhqGBqKFnm0KkchaTTMPzZDwXK8OeetuceSZnDEGEOVTxSpfuZbvrSQje9wQyg8LvtcW3xQjIA8kacKSifiRc/if2Y3b2t0zNl2iNlUBg7K7hboik2W/JuBsMZLV0HfqJ4IjFOt3khsQDp3MkQPKg/Em+n5Y5re0M9RFarY1EeosrXs8TG/BsBZudJ2ta1sEO3sGaxrW5ISKw895D+7CR2U1y5lTnfW9SG2O+7XbcdLX+eGf2QZvFTrXGSREZkj0BnVdR+0FgWIH3hgL7NKW2bUqFgbSNurAglUfgjYgkc9cOjWu3HtBgoqoU81O00bRB3tpuLswtpOxFl8/LFXMvZVl1RGkkRemMgutiLG41AaGv58A9MIntjiMmb92u5aOJBtbdr2+Y35w0e3VGjpKNQdllYX6ghLD5W3wFDMvZ3m0OpIZIqqHewl0lreRDrt9G8sI2edlK2G7TUboB1Vbr87gtbGq+zDOp58qqSZmeaDvNDN4mH2epN2vffYXxB7JO3NRWzywVThvsw8fhA42YbWvsQfocBiQQcBflYXwc7P9j6usjd6eMOsZ0t4wDe2rYHc3H68O/YOhjpe0U1O42BmWK/S/jXnzj2xNl0/wDJWfywX0U072tfwhXGqNvo91+RwGednKWM10EdQumPvlSRW262IPlvtjWu3nsrgeAy0MXdyov5IHwyDmwvvrtwb74A+2/ss0cy1ii8cwCyWHwuBYE/1hbfzHrh09k/a/32HuZn/nEAA/0iX8LfMcN9D1xQE7GZlFnFG2X1g/nEQuj8MQNg4660sAw9fXbnJqwyOcozIuKmJz7rUjZtidDKfOwuL/ENjvj72r9k3ppRmdFdGB1TBb3DXFnAHQ/eHHXqcWTHFn9D3kQEWYUum2/W9x/Yex0+RHocBPU5fJWt3UhSDN6QXjmt4J4+jceJG3BH3SfXGedoFqoSZo2lgMcuiaFXP83ltqFrG3duN1O/UY07L2TOMv0Snu8wgJW/wyRyqbarA30t16c+WMwyitmabMxUsWlejnEmq3iePSB0Auuk2I8vXAFaQ5jUQ+8wz1um6awquw13N3Q3F0UgXXkauCMN/ZTP64uq1MdQsiKQA0RCVQA23awjl223CnVuL8Zn2ZpM2AWSjE4Um6lWARipsdi1m32tjaMqqq6en3JglddLC6M1O44dRuGifqreJd7X6Ando4szMkVTRPWyqxLd24A7rr3TJsNgbXN7+d8dZp2XlzBYy8MiSszM0L1CnuybG6De8TG9wfEvTDPCcxeMLOYY6hfAvjBiqhY3VltdDYatSDb5XGE3MvZ8orIzl9XDA5GvujITJHYXOi27rciw22xFBJadoIGpq+OlIVS0OqYtIvIGjQTdOSFNhhZFNGNu8Q262ff9WGrtX2bSn0rWVlp+QogJGkm99rAeK/1PTCuY6bo8p9e7X/8ApiiSpqsvTSyUkrhhfx1BC+ttKg3B25x7W1VFpVloWCv8Le8vyLAjdTuD+IIwwUHbOPUQMpgFydPgLASWsDYrx0IFumLeTdsaoy6TQQxByRrWmbwORYOb8hdrjy64gQKyja4KU8yKejBm/A6RfF/LJGWMmSnaVEYabhwFY7lSVINmA+hAOHSXtjnyOyNCDpNrdxcfNSCLg+eL8Pa/P2GlcvU+vcG39+18BPk/bGKsZtWXRisCgQs6EhtK/AzFbg8gE83HXARs3qnIkhyOKMKRuadiwI6jZfLoOmDMuf8AaBkISgETkW1qgvzc7Mx3PFsX8vzbPjEGam1Sx7MsmgLKpPIIa6yDi3BHqMAGyjO6sLc5TGhDapF91YFyxsXS4tqF7aLm9yR5Y9ou3dfA+mbK17kNqISnddI8wdJBPzA+mCmZ5v2hZ9UVCsaFCNF0coeratQ3vuBxv1xakzzN5aEGOmEVUj2dGUWkXgsl2sDfkE/LABO2PbfMoH0xxoI5LPDIkRJ02vpINwGA2I6WOBlP7W61UKyU8eu3hcqy2PqvqPUYZsi7SZoHPvdCmgn4lkjUoDYE2Zzq2uemPc87Q5lF4FpqSQFiUqGkQI6228LMLMBzviDPqjtxWVMn2kzxKxGnuhtG3Fx10+a34vgVm0xSRnASOax7xAB3Uyn76DjSw5X6i3A0ge0WeMHvKKmaygnup0LDYAsFGq/7r29cDa32hTSlQaFUjKFVcwGSzavjAK2KgbFPU74oziWjDIZItwo8a33S+1/MqfPp1xb7H5qKWtp6hhdY21EDmxBBt6gG4x1X01VDOZGjZWJDhkjsjA9QANOk+XzBGPqiiE+tok7uVQTJT7jjdmjB3t17vkDi4wQW7b9qIqmtFXD3gIZPCygDSliLWYkkm/NucP8A7cgDl1M4tZqnUPk0chGMTH44Z5O19W9MlNqSSGNQoR40Y7cHcX9LjptgGv2AVdqiogJ8MkQa39U6SfnZ8K+USnLs5A4EVQ0Z9UZtP91gcVuwGeiir4p3No/EslheytsTb0Njb0xe9pdTTT1klRSyh0lteyMpVgoU/Fa97XuMUNPtWLUWdU1WvBVGProJR/8A0Efji57fsoB92rE8u5dh8taH+8L+oxL7RVFdkNJWAeOMR6jyfEBG4+Wu34YIdk6hc5yeSkkAE0QEer1VQY5PqRY/I4Bg7NVMWa5YvfEN3sfdTA9HXwkj12DD54wopU5TXkAlZYG2PAkQ7/7Lrz/wwyex3tMaSrNNL4Y52CkH7ko2BPztpP0xpPtW7Ge+0xljQe8wjUCBvIADeP8AePXAMuQ5xFXUsc6WKSrYqRfSeGQji44xkud5S+RZjHVwMwopXsyqL2G5MRB2t+aTx9NxXsg7Ue51LxzSrHTyqS3eXsHX4SPIm5B87Dywd9rftApqqm91pT3gZlLyWIC6WuAtxuSRzwB88BB7SM2p/wCbZrl9QI538LoGGrdT4mTexFtJuLHbmwwtiOWkppqmqUtUVwMSo9w5iJDSyFdiCxCKD0vf0xL2BSkpkevrGVjGSIKcG7SNa2ojfwi5UE7XBPQYB9qO09RXS97ORcElAB8ANvCDzp2vv1ueuCKNZSMmmRGJiY+BxcWYWJU/mup6dbXG2GzsJW0cNRDVSVTxyoWMsXcsyyX1C+oEDrcix3sR1wGy7MAyONAZpBaSG1hKBxJGeEnXyGx3PUjENXRLBpJJlpZj4JF+IW52+7KnBU/EPS1itZzP+TKzUwrz3VRYJDc64pQwHeRAnUnxeJbWsThXzfs1BRusM09X3yANBMka2K3uQhuSSu50XuL7DALKmy8TaatHY7WmhmIV72OuwUaWseL8ix3w3S5tEompZKF3lSQTRr35tJa32kb2uJCg1WFg1j1vgOWzuhzGmlilhqHmhLSCzXla+zOtrAgfEU4244xmJYdLEdCV3Pz9cbWVWSJ6nLqSNJxaQSPHp70NYyKDcFZL7EH573wnzdoKnU2rLqMNc3BjW4N9wdub4lUqQ5dmshsq1hJ5Gpx+sm2Joux2bSE/Yz+peQAfUl8B5u01W1waqYL5d61v23xTkzCUizTSFT0Ltb9uAfp+xFTLCizTwRTx+EapwS0fNmtfdOnmD6XxFQ5UtOp0Z9HF1Kxs5F/o37umM+hqmRw6nS6kEHqCMXcyjRws0dgH/KKPuPfe3krcj6jpgH2BJJCQO0BLXASzSDxE9Rfi1+vOB0UMiudedhGUm4dp73HQqR+o4F02TM6MqtHY2t9tGN7338XS/wBMFp+zclZGCXgFWuxHfIRMgHxEgmzoNieoAPOICecUy1F5o84VAQTKgabRqAFyo2sDfj5/QDT5fBG6v/LKhl8SlY5TY89f+Tjyj7F1em6y0tjsR7ym/wCGOv8A4bVpOzU2/Fqhf+uKLVTkeW1LNK2ZKHNy5WAqpJuSQD5ny8xizT0eURIYZM0eWJh4lEDFAbfEht4XFuR02OBcns4zRDdabXbe8bo36r33xOOzUkQDS5VUyMPjGsgXJvsEU+G3S9/PAFaJMsorPBmVSvej4lp1OwuCDdNjzcc74MSdooarvXhzWsQqAe6WEbgWDFF5t1Kg7XwrJm0Ma902S+EkMwZprmx2IuOel/pjlcwhEgaPJnUqQU0POGFtweOb9cB3Xdpk7po1zGrmjkK6hJGyupH3lYMRbzQ7H9eATruq1EjAkAwVI3Fr/e+8V6fnIfTbDjDJT1ZldsnYVJOrQTIqOLXax0gCS29ja9zvfENNHGyGP+Qaju3IbwvJceq3Gxtt6jY4qFZ8vEx7vSI6ofdv4ajqGU8Bz87N0scAWUqxBBVgbEHYgjzHIONIzHLoyBTNl9YlNrJSfxO8Y81Upe17XjJ87b8js7yxmYRVxVKhlvT1m4jnUCwSTbYkbBzYjhr84gUYqrazori9/EN/lqFiL4kmMJXwK6NvcEhlt0sbBvxvjitoZIJGjlUpInKnkeXoQR1GIfr0wDTlfa2WPLqigdQ0Uo8B6oxZXJ9VNr9LE457A9q5MunMqRmRGXQ6XIB6g3sdwf2nC/NVF1RWt4F0huunoD56ehx1RVrxHwSOBe5CMRfi+KLGfV4nqZp41KLJIzheqgm9tuvyxpGU+2mWOlWN6fvKhV0iUt4WI2DMLXvbmx39MZbWlS7lWZxqJDMLFh5keeLlJnVREoWOaRQOAGtgIJJDLKWdlUuxZibhRqJY7AE2vfYYkraRVUOpLoTp16bDULEgDng3GqxPNsU9N+dyev8Az1wQynMljLJIC8EgCyoOSAbqyk7B0O4PzB2OAHBubddsSBNt74ISZcssbS04/JC8sfULx3qi+6HbUu5U+hFqdOZEAnTYK+nULGzWvYjyIJG/O4wRzHGSCVW+gajboLjc+W5G+CNHnOkMrxhkcaZY+BIN7Pz4Zl6OOevW93K5IH0924p5/ulvg1m9435vE4+Fj8N7G4tiDPMhNpJY4zGYmtUU5N2gJ6jziPRt7bX2scFUp9ccfgZmp3Y6GPQ8EG3D6diODyMMGU1z1MK0dRUlGBVqaRiSt91KOw+7a1ifhP4YU6Kq0E3XWjfGh4I/cw6MOMWI6kRm+gSwkmyuOCRwbfeG242NsAyp7yTPRNNUe9M+0ZN1m08bsbq1hsw2YADC6ZW+9fV1uRe/W9ze/wA8O9LD3tPGJ6mFSXUUdYvxBwL91KbXQD53uOoxKFzcbGmWQjbXoU6v0r23vzf1xFL8XtEddlo6QKOhQ/xx63tQrAfBHTov5vd3H7b4oDsxMD/i6qYDm7EX+RCYsHspU3BXKpLeTSsb/gVtiHqyntUqxzFTH/6Z/ji3Se1mXVaWlp2Qkagq2Nr72vcX+eBp7LVd/DlH4tIf/wAmLnuWZABBlENgLf0e5+ZJbFF+t7fUZJ15ZA/3ka6gEEkAmy3BtsQOMB5u11OCO4y2CN0bUjiWQ2Ppx5YJ0AzRAQcrhtwD7suxv89x0+uK01XUpcy5HDuTc+7OP2XGAE5u8dRGamKCFWv/ADhADdGJ+NRqt3bX5tsdsLcsSknQPDfbVa+HWHtTHEzE5PEjMpU/lFBVhYgi1rEY7zLN8s0xuuVRtEy2BWZ1IcWurgfiN9xvgAeVZDUSWMc8Mf8AWqlU/gGvhmpMrzOO2jNKZSNwPfb/AKiCMBEzTKD8WWyj+rUt+/HjVWTH/NKtflMp/b0xUNxXN/u5vTAgHUDVKbfI6DipJFm5O+b01/SsUf8AtGFppMmttDWg3/PT6/wxKGyO/wCTrgPLUm/8PLAGpcuzg/8AeUTXPStX9fGLL0OaSKA9WqyhdKyJVrpcAHwuNQ8XQOBfcXvzhdAyIkXFao6nwn62xXkiybfS1aPLwxnAGDQ52nhMkhBsNPvKk+YI8dxv1xWZMxRWFZFLPTMQJFd1Yi33kOolXHQ8b2OIGGUSBQ81aNIABMaGw8vl6dMfJR5Nf+k1o9e5XzwFirAMCRzSd9SKdMFWq+OnZtxHKOQu+6m/F1wt5nlklO+mQDxDUjqbpIv5yN1X9fnbDRQyZZCWEdbUFJNpI5abUki3vZtJBvxZhup4x7PHAkbaS1TlrsbGx72kcn4rci/rtIB58goUjIXQSkiO/iKAFgPMA825t6Ys5vlTwMoYqyuNUcim6SL0IP7VO464IyZUsBVZzrppt4qmIX421C/JHDxHcXNtxvOkppT7tVjvqOX7QFDz0E0LdDbYrx0IwAaqyuVIo5yt4pB4XU3AO/gb819vhOKmvjphteOfK5FkQpU0k67G14ahD91hwri3zFvLHWZ9mIqmI1WWXZR+VpSbyxG2+nq6bEjr5YBVgRmvpF7WJt0vt+3bEJa3zB8vLzxdyrkFNplPhB3WQcMhB4Nr/O9tjY4NzZdHWprpxoqAN4/zz1juf8sACQfvgfnA4ANBM0TR1MD6WVgGG3hbc7DrGw8/UHpgxUwI0b1tGoVR4aqk3IRSQbjqYGI55U7XwtikfQW9SNO9wByT8uo564s5VmU9HUCRbpImzKw5B5RgeQR0+R8jgJKqhUp30JLQ3AZT8cZP3W81P3X4PWxwcoe0rlIvGTPCCqSkfdJsYZjw0TDZWPBNseV9MqqMwy8hYyCs8BsxhJ+JWX70Tcjyv+AdkGk1FP8ABxNEd9Fzwfzom6N04O++AizylRWLxAqrE3iPMLX3T1UfdbqPlgfBUFTtuDsy9GHNj/HpgtJTLKiMJLRgBdRG8LH4UkI3KX2WT1+YwMejIuOJF+JOvzW3I3/fwcAepKnukeWmXvKd/DPTyG5APGq3T82Ubi9tjy25fmYEUYTvAgRdIsmwsLD8MZ5kta0UiMjBTfSSd1IbYhgdipHIONVy/OYO6j009hoWwWZbWsLWuL2+e+Jq4y5s9qWbU1RNfzDsPpscdL2iqxa1VUC3H2jfxx7mnwR/XFGTkfL92MqJ/wCFdetrVk2/6Z2/HHv+GmYf+bl29Qf3YDNiFucVDEO22Y2/pcvn0/hjqTtvmBUD3uXbyI45325v1wBPw44HGKDh7Y5hY/zuU38yP4YqU2akuxnvIkm0vF/RlsNmXkefHXA1sfLgjueEKxAYMAdmHBHn+HTpj1Y9wOL+fH1x43THh4xB6rgHdb/UjFyDMIwbmlhb0Jf/APfFF+mPh0xQdiz+FQAaCla3U67n5+LEkPaKnAN8tpTc83f9Xi2wvnnHv8MA0R9qKUW/7Kpf9p8Wf8LaE/Fk9MflIR+xMJwx8uKHM9q8vI/xNDf/AE7W/uY7g7W0cRJhywKHUo6mqco6kWsy6bHck+h4wmrx+OPf44BrepjhSyBqjLpzcxMfHA9uL/dkW91bhxz1OOJY+4RYpg1RQSktDKosVbjUt/hcWs0RNjv88Dcq/otZ8of94cGaT/E03+sp+wYuiLLsxai1QzAVNBUA3A+Fh/4kd91kU8rsfPocRVuXz5c8dXSTa4HP2U6nY+ccg6HoVPNumB//AHeP9ZP+7OGbI/8AENZ/ph+7EEdfQRZrG9TSII6xBqmpxxJ5vH6k72H7cBMor/FuPt1GllJsJlHQn7syEXVuSQOvMns6/wAY0/8AXGKva7+n1H+mP97EBqSuUyCcKWfmVRZWlA271dvDOh2dODa/BOOs+y+NjEwKOr7RSDZWU3shBN7A8XN0N1/NJHyf08f6yf7q44k/xWn+uH/dnBpzSQBG8JYFiEiY8auO6l6Dm6vxbfgnEFXTSI8k0Sdy8Z0zQ9Uvs1lPMR68gXtxY4m/zep/rx/tbDLn/wDjAf6if93hUhFpaowuskdjtZ0YXU9CpHBQ9PL5gHBWUQuA8OoqgvoJPeQ8+HUN2i32cbr1Fr4CL+8ftwZ7Jf0yH6/sbAdHLoHCOpOlm0G1hvbbbhW52Pha1wRfb6TL9JK+E2NrlJBe23Fjb5YL0n9DqP6kf/vw1UP5NP6q/sGI1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073" y="1031875"/>
            <a:ext cx="2381250" cy="19145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705" y="2776537"/>
            <a:ext cx="25050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057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Gravura </a:t>
            </a:r>
            <a:r>
              <a:rPr lang="pt-BR" dirty="0" smtClean="0"/>
              <a:t>é...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arte de converter (e/ou a transformação em si) uma superfície plana em uma matriz, um ponto inicial para a reprodução dessa imagem, por meio de diversas técnicas e materiais. O material dessa matriz pode variar e é também ele que vai determinar o tipo de gravura que está sendo executada.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0332A0A-ACDE-4511-8405-9E6389686E97}" type="slidenum">
              <a:rPr lang="pt-BR" smtClean="0"/>
              <a:pPr>
                <a:defRPr/>
              </a:pPr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4773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de gravuras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067127" cy="676672"/>
          </a:xfrm>
        </p:spPr>
        <p:txBody>
          <a:bodyPr/>
          <a:lstStyle/>
          <a:p>
            <a:r>
              <a:rPr lang="pt-BR" dirty="0" smtClean="0"/>
              <a:t>Xilogravura: (Gravura sobre madeira)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45</a:t>
            </a:fld>
            <a:endParaRPr lang="pt-BR"/>
          </a:p>
        </p:txBody>
      </p:sp>
      <p:sp>
        <p:nvSpPr>
          <p:cNvPr id="5" name="AutoShape 2" descr="Resultado de imagem para como fazer xilogravu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2492772"/>
            <a:ext cx="3507016" cy="3384500"/>
          </a:xfrm>
          <a:prstGeom prst="rect">
            <a:avLst/>
          </a:prstGeom>
        </p:spPr>
      </p:pic>
      <p:pic>
        <p:nvPicPr>
          <p:cNvPr id="24580" name="Picture 4" descr="https://filippelyra.files.wordpress.com/2012/04/8439vacuum_filippelyra_s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92772"/>
            <a:ext cx="3610744" cy="33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3106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A</a:t>
            </a:r>
            <a:r>
              <a:rPr lang="pt-BR" dirty="0"/>
              <a:t> </a:t>
            </a:r>
            <a:r>
              <a:rPr lang="pt-BR" b="1" dirty="0"/>
              <a:t>gravura em metal</a:t>
            </a:r>
            <a:r>
              <a:rPr lang="pt-BR" dirty="0"/>
              <a:t> ou </a:t>
            </a:r>
            <a:r>
              <a:rPr lang="pt-BR" dirty="0" err="1"/>
              <a:t>metalogravura</a:t>
            </a:r>
            <a:r>
              <a:rPr lang="pt-BR" dirty="0"/>
              <a:t> é o processo de </a:t>
            </a:r>
            <a:r>
              <a:rPr lang="pt-BR" b="1" dirty="0"/>
              <a:t>gravura</a:t>
            </a:r>
            <a:r>
              <a:rPr lang="pt-BR" dirty="0"/>
              <a:t> feito numa matriz de </a:t>
            </a:r>
            <a:r>
              <a:rPr lang="pt-BR" b="1" dirty="0"/>
              <a:t>metal</a:t>
            </a:r>
            <a:r>
              <a:rPr lang="pt-BR" dirty="0"/>
              <a:t>, geralmente o cobre. Pode também ser feita em alumínio, aço, ferro ou latão amarelo.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425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47</a:t>
            </a:fld>
            <a:endParaRPr lang="pt-BR"/>
          </a:p>
        </p:txBody>
      </p:sp>
      <p:pic>
        <p:nvPicPr>
          <p:cNvPr id="25602" name="Picture 2" descr="https://encrypted-tbn1.gstatic.com/images?q=tbn:ANd9GcSBhDfHfH6R-b9cTijL_TCE4dJBxCmFqhW_QqNXwAnBpypWrq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95536" y="33265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1"/>
                </a:solidFill>
              </a:rPr>
              <a:t>METALOGRAVURA</a:t>
            </a: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25606" name="Picture 6" descr="http://www.heartjoia.com/wp-content/themes/nature/thumb.php?src=http://heartjoia.com/wp-content/uploads/2013/04/Janice-Art-Jewelry-z.jpg&amp;h=180&amp;w=340&amp;zc=1&amp;q=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5143500"/>
            <a:ext cx="3238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http://www.manutencaoesuprimentos.com.br/imagem/segmentos/gravura-em-metal-3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2950096" cy="295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0" name="Picture 10" descr="https://sotemarte.files.wordpress.com/2013/03/gravura-em-met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120" y="3294856"/>
            <a:ext cx="4176464" cy="36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494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GRAVURA EM ISOPOR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48</a:t>
            </a:fld>
            <a:endParaRPr lang="pt-BR"/>
          </a:p>
        </p:txBody>
      </p:sp>
      <p:pic>
        <p:nvPicPr>
          <p:cNvPr id="26626" name="Picture 2" descr="https://martsdesigner.files.wordpress.com/2012/10/gravura_em_isop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878555"/>
            <a:ext cx="8316416" cy="497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8143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Outra </a:t>
            </a:r>
            <a:r>
              <a:rPr lang="pt-BR" dirty="0"/>
              <a:t>técnica muito interessante é a litografia, cujo nome tem origem do grego: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  <a:r>
              <a:rPr lang="pt-BR" dirty="0" err="1" smtClean="0"/>
              <a:t>Lithos</a:t>
            </a:r>
            <a:r>
              <a:rPr lang="pt-BR" dirty="0" smtClean="0"/>
              <a:t> </a:t>
            </a:r>
            <a:r>
              <a:rPr lang="pt-BR" dirty="0"/>
              <a:t>(pedra). Muito embora desenhar sobre pedra não fosse um processo desconhecido, não havia, antes, a intenção de impressão em que a pedra viesse a servir de matriz.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62687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LITOGRAFIA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50</a:t>
            </a:fld>
            <a:endParaRPr lang="pt-BR"/>
          </a:p>
        </p:txBody>
      </p:sp>
      <p:sp>
        <p:nvSpPr>
          <p:cNvPr id="5" name="AutoShape 2" descr="data:image/jpeg;base64,/9j/4AAQSkZJRgABAQAAAQABAAD/2wCEAAkGBxQTEhUUExIWFRQXFRcUFRcXGBgUGBQUFBQWFhYUGBUYHCggGBolHBUUIjEhJSkrLi4uFx8zODMsNygtLisBCgoKDg0OFxAQFywcHBwsLCwsLCwsLCwsLCwsLCwsLCwsLCwsLCwsLCwsLCwsLCwsLCwsLCwsLCwsLCwsLCwsLP/AABEIAMIBBAMBIgACEQEDEQH/xAAcAAAABwEBAAAAAAAAAAAAAAAAAQIDBAUGBwj/xABAEAABAwIDBAcFBgQHAAMAAAABAAIRAyEEEjEFQVFhBhMicYGRoTJCUrHwBxQjgsHRFWJy4TNDU5KiwvFEg7L/xAAXAQEBAQEAAAAAAAAAAAAAAAABAAID/8QAHxEBAQEBAQEBAAIDAAAAAAAAAAERAhIxUUFhAxMh/9oADAMBAAIRAxEAPwDlvXFJLpKTKJcnQtqMpLUpxUhSrnCYsClli97qmCudmUQaRJ1BK1BRNr2iEjrOSITFgncOyZLhAUEdwJSchSq2IaFDqYw7rIKV1ZRdSoX3h3FXGwej2Nxh/ApOc34z2KY/ObHwkpxIvVJ7C4J9RwYxrnuOjWguJ8AumdH/ALKGsh2Mrmof9OnLGdxf7TvDKugbP2dSoNy0aTKbeDQBPedSe9anP6z6cp2P9meIeAa720G/D/iP8gYb5nuWpw/Q3D4am8sa6o/KbvMyQNzRDfRbRyjuYmyKWuUbR2lubHCPnPBQKGBfVMMbI3n3R4rp2K6NYdzy80hmNzbU8YUmls9jRAaFy/1frtf835GN2X0fawaSVd0sByhXvVjgiyLflyvWqv8AhyyvTrYBNLr6ft0x2wPeZx7xr3St6HAkiRI1E3AOkjck1KQIgiQbHmE5Brzs3atVrg4PMjxHktXgelFOuAysBTdHtDeqjppsAYTElulN/bp/0k3b+U28lVB1IaDxVS6e2szqm5XyOI3hUH2g08+Ha4XDSsf97cz2KhjhKYx+1arxlc8lvBZKuClUczrBM0qRdoE6ab23iFE47DvQZTIN0VLGke1cKe5zHNlpvwQle8Js96nDDy4DinKmzYUjeE9lBPUqWUQgllDIHxehQgfEE11J+JH1TuIQ0dycx5hGKZ+iE2GP4ApWQ/B5KRfVngVcbJtTcOapBPwn1SxUP8w80wVeYYSI5pradF2WGzzVZTxBHvuHitj0X6E4vGQ856dI/wCZUluYfyN9p3y5py1fGDe0jUFa7ox9neMxcOLOopG+erLSR/LT9o+MDmuy9HehGGwoBg1qg/zKl4P8rdG/PmtGStTn9ZvTFbB+zLBYeHPZ94qDfUu0HlT085WxAAAAAAFgBYDuARkpJWmfonFIKNyQ9wGphBEURUWttKmPeB7lXY7HmrRe2lUyPc0tY8XyuIMOHijYsW1aq1o7Tg0cyB81mtsdNsHQB/GFR3w0+35uFh5rjOPrPc9xquc54JDi8lxBBgiSobws+q1je7U+0+q6RQpNpjcX9t3loPVZvGdLMZV9rEPHJpyD/jCo2hBZONR9n+2eoxjS89mr+E4knVxGVx43AHiV2shebSu69B9q/eMHScTL2jq6nHMy0nvEHxWuR1ET7QOj33vCuDR+LTmpS5kDtM/MLd8LgjWlepFw37TNiDDYwuaIp15qt4B8/iN8yD+ZNUrLtYIVlgsBSqNnQjVVIcpFBpJhp1XPqa3Li0w+zmMktekY6kAwmQVGODfxTNWg64nQSsyX9VsVaewmqZUnAOAcCRK6BKoYktcHETCvMNjqdQcDwKn4AUarbNE8E+7ZzB7gQGfxLYcUaXj2w8hBbZU8JbUlGCuTZ5qclN5TlzafqtH0e6CY3Fw5tPqqR/zKssBHFrfad5RzWpzatUIW46M9Aa9doc5vV0z71QEEj+Vmp8YHNbnop9nGGwhD3ziKwuHPADWniynoO8ye5bQrpOMYvTN7B6E4XDAHIKtQXz1ADB/lbo31PNaMlESkOetfGSiUglQ8Tjo7LILueg5lHndluZPJGrEhzwNVV7X202iBYuJ3DdzPJS3GRxsfErmXSHatRzczT+JTe5jhu7BI07oKz1cakbB+2ahAJAa06Rr3QqzF4zrXZO05w9obuRngsmdp1atNgNne9wy3i2429VddHqdQuLnyBlDbaOjeOd/TmsbrWJeLwhdDNLGZJs0cYImeHeo+x6uQPaA0gOs5pgbgRB0/8U/EPAqCJOubuP8A4oVIE9hlIEwWkuMZSd4t3oTE9OsIG1xVb7NWSeVRsB/nY+JWYcV0/pRst1XBuAE1KRFSAOAh7dL9mfJcwclEIoRkpMqJQW1+yzbPVYnqXO7FYQBuFVt2nxEjyWIBSqVUtcHNs5pDmngQZB8wFJ6UKz/TXZLK+HOZgcaZ6xvlDvSfJWWxNoCvQp1Ro9gPcYuPNS3CbHRb+xj4403ZlH4GpxmzaQM5AFM2tgTRrPp7g7s/0m7fQhMRK4zXQ2/BM4JDsDSF3NGkd6kVFXYypO9agUm3cIyA6mA2JkBVFBkK4xbvJQKOHcZiIWgLD4ksMgwtjsLbzH9mrY8Vj3YJxFo80VHA1AbAeaCvtsOaari0yEah0qDovE96C1rKDQbmMJvGjK6BonsCDm5Qm9pDteCyUrCue0NqAXa4PaeBaZBjvC9L7C2o3E4elXZpUYHRwPvN8DI8F5fqVzAERYDwXWfsT232auDebj8al/SYFRo8crvzFb5o6jqsoiUklJJW2Fbt7aZotGVpcXEtEWum+uys7RMkaneTdTMfQa9vaE5TmHeFWvcKnZn2dY38vJZpiThSNbknfx/slPqjjvjUakqFhcQXMG4jdrHAHuBCh1q5JDRB4n3TxEGeB396NOLSi5twIs6+sAntfIgrnvTrDtZiKkGG1Qx3c6CCRyOQLb4erqLyQZsNSJGmuhXNftMx4fWYB8F7RBB/9R0Yi7HrtpumpoCIPGDPl+602Ex3aLgCQ6SG2+f1quYPrF1iZjTktR0cxJY0FxDt0TcERu7oWGmzbiw13ablGnG2guhUxYJqOYIy2BMe1zB3JeAoCvrSAAtJuY1740UfHbGe4va18NnNIBaZk2J0ICgd6P494c5r2h4c6cwI8rarl/SbZ33fFVaQ9lr5Z/Q7tN9CB4Lf7P2dWpvGd4AaZAaSQ5Z77RqUvpVbdppYY07MFo8ifJSYxwSYS5SSkihBJlCVJ1b7ItpZqVWgf8twe3+mpMj/AHAnxW+JXFPs22j1WOYJ7NUOpHvIzN9WgeK7QStRmsn05wl2VeMsd82/9lkHSujdJMN1mHqDeBnHe2/ykeK5q1/is2GGnVOag4lwN1YvbElQHjehK3arOyI4qrpViFdYgSL+CratPL4pRNOueCf+9ngmIvEp3xQS/vR4IJykLI0+Rp/ZdB3UEu+Ls93JE57RrCtMHRd917Q0CocXRzva3imVDx1UEdmLcE/0d287DYmjX/03DNHvUzZ4/wBpPoqo0HNLmweBTbAVf2Xq6nVDgHNMtIDgeIIkHyQLljPst2v12Baxxl9E9Wf6NaZ8rflWuzLprnhwlUpAp1Hbgfnx9VbZlExtMEgxp8t/hYeSKYym0tqtpVqgzWFJrrcjUkCN+gU3CS1ote5g6Cb5Rw19FmumGxwcbhROVlUkO1glji+I/NCuM+Z76YcTlDbACQ8gnja2XUxdYaW+GcY7UGb8+YiVyXpvic+LeBcMho7yAT6ldMoS1pc5zQYk663BE+fouXdI8NGJqFvvPMDgN3eiqKlg5fp481PwOFqataTHC/ontgvpip2qJqvB7LDpbfG/ug6c1qW9J6FN8MwrzUcbh0ggk6QRPhAQTuxdt16YEkWIlrYcYGrSNxhaXE9IG5Je1rWESS8hoiNOZ5Bc62g8uqOqNY9hmS3tEDQXc7KXHSwG8Km2pi6lUy9xcGgC59md3fr3K1Y3jemeGc6AzK0GMziQDwLWgElN9JMVh69Hq2jM7MCB2wQb9qIkWO/isPhcNNN1QyI0jeeEq86E0PvJqML4czK5sbw4kFpjeDfxKkrsbs5jXtZDWzAJ1idxcNCFWbe2d1FUsBzNjMx3FptfxB9DvXUek3R7Nh2mZdTcHmwlwAIyybDUGeSwHS2u6rTpVHiHNcaX9TSM4MjUiD5qTNyhKRmRSlJGFxJpvY8asc1472kH9F6EwuLbUY2o0y1zQ4dxErznK7H9nmOz4GmJuwupn8pkehCoK1bnLlmKoGnVez4XEDuBt6QuluqLF9J8P+OXD3gHemU/JNEVZpgt5qE6lA71MDEo0Bfju5IKtrUQZgblTYxsQtJS1JN9xWe2u0B+Xn6FVURm0ATJMBPfdWfEms0OjcplPDsIUjDBAQSohEtBsK+JomgWNqAuDQIHFZZlMirTcRYGT3KLsvOWiTDBuFiTxUipTB953mslM21Ua9xyWm8jluVGcOQZzSpTsJPvHzUZ9IA71Fs/st2oaWMFMkZKzSzX3x2mH0cPzLsededNnyyo17bOY4PaebSCPku+4XGCoxr26PaHDucJWpWam50xjnOyOywXbp0lJ6xEaidDJ9L6sfdah1ZiGSeTgQfCwS9nPH3rEjQBzBa1+rkyfPzVV03cSHU4sQCHbuy4HTjqFTdG9qZaoBk9Ye0SdC0ak+Y5rGtNJ0hzl+eiCXMu5syHMEyMoGogGxvHJY/7j1raszVrdl9N7Tx92AcuW4U2rtc0sU6HZhUfJaJsHWNPKNH7x4JzE1eqxTW0zMiA3QDW8cYWSyeNp1KdQtecr27827vGverHZtSvLXNcWtBLgW37UQSMoJki0wp+N2W+timtY4FzvbO5gntE+BtE6LebD2UMOCM7iNAJsAOSYnNtq13AAupubMyST4gAk87m/cqVhL3BjRqQABcroe0jh69Z9BzXZ85AJ3QJsTxPioeGwuIoVR1dFuWzDUgS1m+N/ihJOw9mDEUjRfTLaYMB0GzqTmGDxDg545ZVM6TUatGpRdhT1dGmJdTZDWQCLuFgZEiTosftPpXjKNR9PrIh1pDS4d7gLn90WzquKx3+LXcKQIDiYaz+kAe248Epr9tdMaVQOo0X5i/sS0F0g6xGlpXOdv7QDy2mwzTp6HXM7eeYAsD3nerLpjRZQyU6DQxr2uzu958Fogu+G+gssrKkOUJSZRSlFyuh/ZXiOxXbOjmO82kT/wAVzkFbH7Nq8Vao4safIn91J041VjeneLqMdRLACCHh35S0j/8ARWkdVVJ0komo1mVuYgnnAI/sjQyrdsn3hB70R2z9Sluw/wDLfeI0SDQj3R5JQv4o06pNWtRfBdchPU8NPuhG+iPhb5K04jtNDNIEk800zF0WuLXZmctU8aPBoVdj9nE9oC41HEclJZuxFDdSkccxCJV7QglkrrOCAeowqJxpQ0k5rKMTdOApACgfwxuuodCMeXYfI7Wm4t/K7tN/7DwXMKL1qeh+LyVss2eIPeLg/MeKU6KaySa6rnYkcUy/HDijVhvpOxr6L8wJy9sRqCP0WO2XQa6rmgy0SCNJ1IA7lpto7QGR3cee5c+dtJzQCHQZvu14cFnS3uxX4WrUNZrWGs2JO8AixjjulYjpHiHNxL3C2V1jvh28et0mrtUCox9IsaWGQRZrmkXY7f8A+p7bmPw+IaC45KgEBw7Ub4MWIUmg6JYwNZmNQHlHD+bgFe4LGVXvc5+UUwfw4Mk6ifVcgptym0O4Ft/mrfBdIKlM3fI4ZT84UnTMXh6bzmIAdrmGoIEAys5j9q1cJSgw8tcAx1+01xM5r66qld0qcfj/AChrfmSo9XbpJnqpI0L3F0eG5Gld4h9LFtFZzXFgB/DEAl07yqoY7PDI6trfYbBEN4W9TeVG/jNU7m924eATT9oVt2Qc8pnzlWpK6aj8LDmZy5meYaQP+JWSJU/a1eq4DrHSJtAgTCrFuAqUJSEISi8y0fQvFtpVHuc4AFoAm03WZhWWxxLgOPzRfidExPSKjaKgPdf5KXgcRnGYGQs1R2ZxhW2EpuZoVzpgbawonOLSYd37iqt45StBUoteCHb0xS2G8gEER+1kynFFVcRuhE2mCJutG3YLhrHHXcpFLYpOkRx+gr0vLKGkOaNrANZC1Z6PGdQEmrscj2iFel5Y6thmkzMfWqC1dTYFI3D9QjWvQ8uaMTzUlpSplIOtRQjYkOKQdpra9FdmQzrX6u9gcG8fFZzo3svr6oBHYb2n925vj+66OWCICz1TGT20a/WHI8hu6I4cSFWOo1zrUd5gfJbDEYadyjHAlc2mOxmDqBpcXOMfzH91nKtIk7z6ra7Va57nU2RAsT8+Sz1HAvIJDrh0Fo9oc+a1BVfRwRJyjtE8PmeA5p/E4NjAJfJ+Fu7vcdFcDAPAGSrl5C0/XNRsZs6qe0W8yd58k6FUxr3mGz3SrHCYB89tzh+V3ziFCIvbs+hU3D13/wCo7zJVUsHYVjPafB4GJ8oTNcC8Bv8A9kCe4apt9bN7T3E7rJhuFzG3z/dGHUguDfda5x/0wbeG9R+2Zs8d7CB6SpbtklsE1mjhcn5SkFpH/wAg6RDQdBymFYkXGkupZRcgg2B8rj6hU7sO4e6Vp8OwgHqnmbn2QCd8cVTYzaD6kZjMaJgVpaihSa9TMRYCBFk3lWkbDVMwdiDwTLWqZh2qTdYZ2djXAWInu5KQw8lD6J4kOYaZ1bcf0nd5/NXgaJ4hcr/xqIzWqdg6tiwmAdD8LkoMCDqYIhS1YU6hgbxxmNPRGcWNDr4qh++jQiDznXTRS2mY7Q8kOixq1DuE87pIzEG3qmm1SOfzUhlxMQpKavTrAnI1gbuET8kFaF1zqPrvQW2XF08xGxiUV0chgpVKkXuDWglxMAcSUiFsOhGzRBru1u1g4cT37kWpf7D2aMPSDdXG7zxd+wU1rp3JUoisVo04prE1crHO4NJ8gpGVDIhMFSfdxcZncZE80mlh2AkvaWnUEfNb40RwHki6kcB5J0MhSc234g17ypnV5QTmB7uH7rR/dx8I8glCjyHkgstjdk03tJy3iQRx3LMHCOAnKYK6j1XJF1apU5c2lvhPUQfgP7LpfU8kOqToxziBuHmJSHA/CTyj+y6UaaR1aNOOf4NrxdogHUQRErM1AQYjS3kuz9Wi6nkmUOLhp4HyKPI7gfIrtApckMnJXpONsaeHoplCmeC6x1fJDq0+kwewq/V1QToeyZ4Hetp1QTjsKDdJdQO4rFumAAlIm0TxTgYhIOLp+9AvY/umeuAuT9eas6lMEXWZx1Z7c7GuDhmiO/n3JxqVfUam8xxspP36CBIPFUmBrkMDXOk6KUYP1dTaYcaPeIBRqE7CSZARJDngSSnGNlKDQuzibptlX2xqILe1VDGg6Zi06aiLwqhpHAKTQpE6Re9/nPgsdGLI7TexzhTqOLfdlxdYWm5m6XR2ziHaPPIkWtuHPkq6tRDBAkwNePPkgMzm66TawgW04eF1y1pP/i2IMAvImLgwBO/RBu1a0kCoZ5mfJRsILGTB3a3vu3DT5JzD6WIkj18UxHhtfEG3WGeH0EG7VrzBrGSQO6d8KEAGkEX0meI18Ciw1HMTPszJEwCJsOaCsXbWrAf4rj6b4tx/um6u1sRuqHgL6pBYGw2OyQRpvzHXSdyN1IMAPG4b70XuZ0ER3pgSBj8QPaqkW1kov4pV061xPefJIY4QRfS5jNABjTeo7HEvI0gA3G6deSklnaFfLPWOGt5MDvTVPaFbfVeTydASsI4+8bZS6++53eSNgBsTFjMaA7rhWLTjsbVDZNVx7iZPqmKmLrZh+I/dbMR3yPrRM4SnJN4ggAkzDjxT1WiZJzSBYkmJjSCDx07h4mI3Vxdaf8ZwHDMZ+aP7zViTVeAdO07cb/so2MrXiI/Xw5wNOCFTEOiHGdZ87eHJRAYisbis+L++fK5RHGVbDrX6/EU0MO57gBa8cISsdRbTjtzYT3qhwbn1v9V/+5yfpYiqG/4r/Fzr9xTdF+/URaJGg3JTqeZwnQC8GIDRccPFSsw43F1CQOteZ35zoBfemjtSsJ7b909o2m438EvG1Wkns5d0AaEAhoPp5KqqVXEkNzlo1gxfmd9oTJrNuLijtJ51qVLD4jr4o62Lq69c4Nje46qio4oNdJDi3TUGDrY71Pqw9mYyB7oIE+P0Vu82M6GMx1S34jud3a7wJMpnBvd7YNs2UzO/QpjF4kENa0WF3TuPL0UjZxIYWwIJIPHlCP5K7oNdxjzsrWnT7IMnwVLRxzg0SbgwbeUEfqnWY0x7TfIg+isblXDWzvd4koLPO2vVFrHyKCvNHqKFr0qUrIlCmurmJqsME7si0xZw73SLKEGpylUANzAsfW6z18US6lQbzJkiI0ATdLWAO/5BIL2yIiJTj269/wBdy5No9auZIAJJJOp5qZgxA/a6aosEkmdBu7/7Jyi4gxv8bhUBzEUS5wjx1SsE0A91zImTuB4DmnG1Hj3QTy3ftqmaL3ZzaPTn+iSkAS0km+oEak6AcN6bDJmZJnWdBEb/AASn8Pq0/XimHYloBBcB3nQa6cUJMw1Y03EgEi4E7gbz6eqgl34jbkhwLdPGeMX9Uj+Ktn2idwidyi4raDbEGCCRoRYiFJaspkgneYjfwk/NPYFwYHyDlBtefqVW4HaQniACYcYFgbq06zrAQOOg0147raJA8OA5kgRJ3jXSFGZPADKS6CdxETdWfVjLE7racFT1SHVS3UAQZvJ8OfzKqjlfDg3bqLWveNPOFXveTA1dvMaK3dUY2IG4TzI3+p8lW4upBJaC2Ykacp9Fmwyl0TbKYcc2nIfXyScbTiAWi0kxNhaO4JGAzZpMHU635dyexRMjidN1vr5J/huU0RAkDfr37uRR0hcQbmRblxRuMwDAvr568Ek1curQe1v3jh9clIb2m+lzx4aKqxji0mJ7QGhgawZ47lOFXn3fXcg+qLGJOsxpIgrXNysX4q8Nhy4FzjDRMk6k8uO5W1CnFJpO8W+ikMwrJM6c5sYmIJUtzS1lxcHvWuutZxW1yBBA/W/MFSMDIbIIuSQDOk/2UOu+N1zYK5osp0xlfSkwAH9aWiYuS2CfJZhFRqAauBnl81YU3dxH1wVRVeIgNDeMOzg+Y/VHTquEQBGl7W5QnDq6Dmnc1BVU8x5o1YtQWhHCIJS6OYQoW06haBBv524KcFFxjAUUxCpbRc33QUpu03zp6pL6YSQzks5DqS3azgQQ0W9SE6Ntu+DnqoWRDKrIkw7bqTYAeJ+imP4k/gmsgQFMKyLR1sfUdy7rKP1hT/VourVkRrrHIzWdyS+rRGmrIiRWKfwu0H0zLJnzHkmxSSm04TiS37cquEOAN0zT2k8GWgA8ZKb6sIurViOP2lU5fXNFU2rUPtQTxOqbNNJNNGRakDargOyIO8pH8UqJnq0RpKyI4cc/kj/iD+SYLYQbCsh1IbtF44Iv4g/g31/dN5AlhjY3z6KyAobRfwb5fqhV2lVdqfLRJgTolVCDoI9f04pyJGFRxNyrwN0KqW0wrWibBSOBLz8PmkApQKEIUx8Tx+d37oIy1BKNhOMRoLTIFRsQjQUkN6JEggiKCCCEJEjQURhByCCkSgUEFIaMIIKQ0ESCgBSSjQUhIkEFEzU1SUEFIthTkoIKQylVRZvd/wBiggpEMVjQ0QQUjhQlBBSKaUEEEl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040" y="3645024"/>
            <a:ext cx="4306051" cy="3212976"/>
          </a:xfrm>
          <a:prstGeom prst="rect">
            <a:avLst/>
          </a:prstGeom>
        </p:spPr>
      </p:pic>
      <p:pic>
        <p:nvPicPr>
          <p:cNvPr id="27652" name="Picture 4" descr="http://lazer.hsw.uol.com.br/sites/default/files/public/styles/thumbnail/public/admin/2014/03/22/789f274657ef60a1d1cd5476171eb905sl-443.jpg?itok=kMmLwQ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2" y="1700808"/>
            <a:ext cx="439933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8610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8152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encontragrajau.com.br/wp-content/uploads/2013/03/redes-de-informatica-grajau-13624007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00" y="908720"/>
            <a:ext cx="9196823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sz="4400" dirty="0" smtClean="0">
                <a:solidFill>
                  <a:srgbClr val="C00000"/>
                </a:solidFill>
              </a:rPr>
              <a:t>ARTE </a:t>
            </a:r>
          </a:p>
          <a:p>
            <a:r>
              <a:rPr lang="pt-BR" sz="4400" dirty="0">
                <a:solidFill>
                  <a:srgbClr val="C00000"/>
                </a:solidFill>
              </a:rPr>
              <a:t> </a:t>
            </a:r>
            <a:r>
              <a:rPr lang="pt-BR" sz="4400" dirty="0" smtClean="0">
                <a:solidFill>
                  <a:srgbClr val="C00000"/>
                </a:solidFill>
              </a:rPr>
              <a:t>                  E    </a:t>
            </a:r>
          </a:p>
          <a:p>
            <a:pPr algn="r"/>
            <a:r>
              <a:rPr lang="pt-BR" sz="4400" dirty="0" smtClean="0">
                <a:solidFill>
                  <a:srgbClr val="C00000"/>
                </a:solidFill>
              </a:rPr>
              <a:t>COMPUTADOR</a:t>
            </a:r>
            <a:endParaRPr lang="pt-BR" sz="4400" dirty="0">
              <a:solidFill>
                <a:srgbClr val="C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7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C00000"/>
                </a:solidFill>
              </a:rPr>
              <a:t>Instrumento para...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Criação / produção;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Difusão;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Melhoramento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  <a:p>
            <a:pPr marL="0" indent="0" algn="r"/>
            <a:r>
              <a:rPr lang="pt-BR" dirty="0" smtClean="0">
                <a:solidFill>
                  <a:srgbClr val="C00000"/>
                </a:solidFill>
              </a:rPr>
              <a:t>da arte. 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0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54</a:t>
            </a:fld>
            <a:endParaRPr lang="pt-BR"/>
          </a:p>
        </p:txBody>
      </p:sp>
      <p:sp>
        <p:nvSpPr>
          <p:cNvPr id="5" name="AutoShape 2" descr="Resultado de imagem para arte estran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3563888" cy="3198645"/>
          </a:xfrm>
          <a:prstGeom prst="rect">
            <a:avLst/>
          </a:prstGeom>
        </p:spPr>
      </p:pic>
      <p:pic>
        <p:nvPicPr>
          <p:cNvPr id="7174" name="Picture 6" descr="http://revistapegn.globo.com/Revista/Pegn/foto/0,,69808043,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355" y="3293807"/>
            <a:ext cx="3454946" cy="345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7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mrazeredo10.files.wordpress.com/2012/05/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7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237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2306</TotalTime>
  <Words>1350</Words>
  <Application>Microsoft Office PowerPoint</Application>
  <PresentationFormat>Apresentação na tela (4:3)</PresentationFormat>
  <Paragraphs>188</Paragraphs>
  <Slides>55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59" baseType="lpstr">
      <vt:lpstr>Arial</vt:lpstr>
      <vt:lpstr>inherit</vt:lpstr>
      <vt:lpstr>Times New Roman</vt:lpstr>
      <vt:lpstr>Tema do Office</vt:lpstr>
      <vt:lpstr>Apresentação do PowerPoint</vt:lpstr>
      <vt:lpstr>CHEGAMOS AO MÓDULO 16 -  O ÚLTIMO. </vt:lpstr>
      <vt:lpstr>Atividades artísticas</vt:lpstr>
      <vt:lpstr>Atividades artísticas</vt:lpstr>
      <vt:lpstr>Apresentação do PowerPoint</vt:lpstr>
      <vt:lpstr>Apresentação do PowerPoint</vt:lpstr>
      <vt:lpstr>Na música também</vt:lpstr>
      <vt:lpstr>Apresentação do PowerPoint</vt:lpstr>
      <vt:lpstr>O início...</vt:lpstr>
      <vt:lpstr>O início...</vt:lpstr>
      <vt:lpstr>Quem foi Konrad Zuse ?</vt:lpstr>
      <vt:lpstr>Apresentação do PowerPoint</vt:lpstr>
      <vt:lpstr>Quem foi Konrad Zuse ?</vt:lpstr>
      <vt:lpstr>Quem foi Konrad Zuse ?</vt:lpstr>
      <vt:lpstr>Apresentação do PowerPoint</vt:lpstr>
      <vt:lpstr>Apresentação do PowerPoint</vt:lpstr>
      <vt:lpstr>As origens da arte</vt:lpstr>
      <vt:lpstr>A arte esta nos olhos de quem vê!!!</vt:lpstr>
      <vt:lpstr>As origens da arte</vt:lpstr>
      <vt:lpstr>As origens da arte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As primeiras civilizações artísticas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GRAVURA</vt:lpstr>
      <vt:lpstr>Gravura é...</vt:lpstr>
      <vt:lpstr>Tipos de gravuras</vt:lpstr>
      <vt:lpstr>Apresentação do PowerPoint</vt:lpstr>
      <vt:lpstr>Apresentação do PowerPoint</vt:lpstr>
      <vt:lpstr>GRAVURA EM ISOPOR</vt:lpstr>
      <vt:lpstr>Apresentação do PowerPoint</vt:lpstr>
      <vt:lpstr>LITOGRAFIA</vt:lpstr>
      <vt:lpstr>Apresentação do PowerPoint</vt:lpstr>
      <vt:lpstr>Apresentação do PowerPoint</vt:lpstr>
      <vt:lpstr>Instrumento para...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Oxnar</cp:lastModifiedBy>
  <cp:revision>99</cp:revision>
  <cp:lastPrinted>1601-01-01T00:00:00Z</cp:lastPrinted>
  <dcterms:created xsi:type="dcterms:W3CDTF">1601-01-01T00:00:00Z</dcterms:created>
  <dcterms:modified xsi:type="dcterms:W3CDTF">2015-11-21T09:21:10Z</dcterms:modified>
</cp:coreProperties>
</file>